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5143500" type="screen16x9"/>
  <p:notesSz cx="6858000" cy="9144000"/>
  <p:embeddedFontLst>
    <p:embeddedFont>
      <p:font typeface="Barlow" panose="00000500000000000000" pitchFamily="2" charset="-18"/>
      <p:regular r:id="rId23"/>
      <p:bold r:id="rId24"/>
      <p:italic r:id="rId25"/>
      <p:boldItalic r:id="rId26"/>
    </p:embeddedFont>
    <p:embeddedFont>
      <p:font typeface="Barlow Medium" panose="00000600000000000000" pitchFamily="2" charset="-18"/>
      <p:regular r:id="rId27"/>
      <p:bold r:id="rId28"/>
      <p:italic r:id="rId29"/>
      <p:boldItalic r:id="rId30"/>
    </p:embeddedFont>
    <p:embeddedFont>
      <p:font typeface="Barlow SemiBold" panose="00000700000000000000" pitchFamily="2" charset="-18"/>
      <p:regular r:id="rId31"/>
      <p:bold r:id="rId32"/>
      <p:italic r:id="rId33"/>
      <p:boldItalic r:id="rId34"/>
    </p:embeddedFont>
    <p:embeddedFont>
      <p:font typeface="Dosis" pitchFamily="2" charset="-18"/>
      <p:regular r:id="rId35"/>
      <p:bold r:id="rId36"/>
    </p:embeddedFont>
    <p:embeddedFont>
      <p:font typeface="Fira Sans" panose="020B0503050000020004" pitchFamily="34" charset="0"/>
      <p:regular r:id="rId37"/>
      <p:bold r:id="rId38"/>
      <p:italic r:id="rId39"/>
      <p:boldItalic r:id="rId40"/>
    </p:embeddedFont>
    <p:embeddedFont>
      <p:font typeface="Georgia" panose="02040502050405020303" pitchFamily="18" charset="0"/>
      <p:regular r:id="rId41"/>
      <p:bold r:id="rId42"/>
      <p:italic r:id="rId43"/>
      <p:boldItalic r:id="rId44"/>
    </p:embeddedFont>
    <p:embeddedFont>
      <p:font typeface="Inter ExtraBold"/>
      <p:bold r:id="rId45"/>
      <p:boldItalic r:id="rId46"/>
    </p:embeddedFont>
    <p:embeddedFont>
      <p:font typeface="Lora" pitchFamily="2" charset="-18"/>
      <p:regular r:id="rId47"/>
      <p:bold r:id="rId48"/>
      <p:italic r:id="rId49"/>
      <p:boldItalic r:id="rId50"/>
    </p:embeddedFont>
    <p:embeddedFont>
      <p:font typeface="Open Sans" panose="020B0606030504020204" pitchFamily="34" charset="0"/>
      <p:regular r:id="rId51"/>
      <p:bold r:id="rId52"/>
      <p:italic r:id="rId53"/>
      <p:boldItalic r:id="rId5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5" roundtripDataSignature="AMtx7mgDwWlg2dxK8erPcbnATNdZuEQ1Q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1" d="100"/>
          <a:sy n="111" d="100"/>
        </p:scale>
        <p:origin x="393" y="4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-171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9" Type="http://schemas.openxmlformats.org/officeDocument/2006/relationships/font" Target="fonts/font17.fntdata"/><Relationship Id="rId21" Type="http://schemas.openxmlformats.org/officeDocument/2006/relationships/slide" Target="slides/slide20.xml"/><Relationship Id="rId34" Type="http://schemas.openxmlformats.org/officeDocument/2006/relationships/font" Target="fonts/font12.fntdata"/><Relationship Id="rId42" Type="http://schemas.openxmlformats.org/officeDocument/2006/relationships/font" Target="fonts/font20.fntdata"/><Relationship Id="rId47" Type="http://schemas.openxmlformats.org/officeDocument/2006/relationships/font" Target="fonts/font25.fntdata"/><Relationship Id="rId50" Type="http://schemas.openxmlformats.org/officeDocument/2006/relationships/font" Target="fonts/font28.fntdata"/><Relationship Id="rId55" Type="http://customschemas.google.com/relationships/presentationmetadata" Target="meta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7.fntdata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font" Target="fonts/font15.fntdata"/><Relationship Id="rId40" Type="http://schemas.openxmlformats.org/officeDocument/2006/relationships/font" Target="fonts/font18.fntdata"/><Relationship Id="rId45" Type="http://schemas.openxmlformats.org/officeDocument/2006/relationships/font" Target="fonts/font23.fntdata"/><Relationship Id="rId53" Type="http://schemas.openxmlformats.org/officeDocument/2006/relationships/font" Target="fonts/font31.fntdata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font" Target="fonts/font13.fntdata"/><Relationship Id="rId43" Type="http://schemas.openxmlformats.org/officeDocument/2006/relationships/font" Target="fonts/font21.fntdata"/><Relationship Id="rId48" Type="http://schemas.openxmlformats.org/officeDocument/2006/relationships/font" Target="fonts/font26.fntdata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font" Target="fonts/font29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font" Target="fonts/font16.fntdata"/><Relationship Id="rId46" Type="http://schemas.openxmlformats.org/officeDocument/2006/relationships/font" Target="fonts/font24.fntdata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font" Target="fonts/font19.fntdata"/><Relationship Id="rId54" Type="http://schemas.openxmlformats.org/officeDocument/2006/relationships/font" Target="fonts/font3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font" Target="fonts/font14.fntdata"/><Relationship Id="rId49" Type="http://schemas.openxmlformats.org/officeDocument/2006/relationships/font" Target="fonts/font27.fntdata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font" Target="fonts/font9.fntdata"/><Relationship Id="rId44" Type="http://schemas.openxmlformats.org/officeDocument/2006/relationships/font" Target="fonts/font22.fntdata"/><Relationship Id="rId52" Type="http://schemas.openxmlformats.org/officeDocument/2006/relationships/font" Target="fonts/font3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8" name="Google Shape;11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08ecf19e3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5" name="Google Shape;125;g308ecf19e3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cs"/>
              <a:t>Milan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2d66f02d3bd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1" name="Google Shape;131;g2d66f02d3bd_0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cs"/>
              <a:t>Milan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2d66f02d3bd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8" name="Google Shape;138;g2d66f02d3bd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cs"/>
              <a:t>Milan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2d66f02d3bd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6" name="Google Shape;146;g2d66f02d3bd_0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cs"/>
              <a:t>Milan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2d66f02d3bd_0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6" name="Google Shape;156;g2d66f02d3bd_0_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cs"/>
              <a:t>Milan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2d66f02d3bd_0_1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2" name="Google Shape;162;g2d66f02d3bd_0_1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cs"/>
              <a:t>Milan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d66f02d3bd_0_1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9" name="Google Shape;169;g2d66f02d3bd_0_1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cs"/>
              <a:t>Milan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2d66f02d3bd_0_1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7" name="Google Shape;177;g2d66f02d3bd_0_1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cs"/>
              <a:t>Milan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2d66f02d3bd_0_1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6" name="Google Shape;186;g2d66f02d3bd_0_1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cs"/>
              <a:t>Milan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2d66f02d3bd_0_1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5" name="Google Shape;195;g2d66f02d3bd_0_1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cs"/>
              <a:t>Milan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2d66f02d3bd_0_1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1" name="Google Shape;201;g2d66f02d3bd_0_1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cs"/>
              <a:t>Milan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2d66f02d3bd_0_2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8" name="Google Shape;208;g2d66f02d3bd_0_2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cs"/>
              <a:t>Milan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2d66f02d3bd_0_2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5" name="Google Shape;215;g2d66f02d3bd_0_2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cs"/>
              <a:t>Milan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2d66f02d3bd_0_2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2" name="Google Shape;222;g2d66f02d3bd_0_2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cs"/>
              <a:t>Milan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2d66f02d3bd_0_2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2d66f02d3bd_0_2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cs"/>
              <a:t>Milan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2d66f02d3bd_0_3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5" name="Google Shape;235;g2d66f02d3bd_0_3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cs"/>
              <a:t>Milan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2d66f02d3bd_0_3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1" name="Google Shape;241;g2d66f02d3bd_0_3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cs"/>
              <a:t>Milan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2d7c43e193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8" name="Google Shape;248;g2d7c43e193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cs" dirty="0"/>
              <a:t>Oranžová . zaměstnávání sociálního pedagoga nebo sociálního pedagoga školou bez preference konkrétní pozice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cs" dirty="0"/>
              <a:t>Zelená: zajištění škol. sociálních služeb prostřednictvím spolupráce se sociální službou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cs" dirty="0"/>
              <a:t>Fialová: zajištění škol. sociálních služeb prostředncitvím spolupráce se sociálním pracovníkem z obecního úřadu</a:t>
            </a:r>
            <a:endParaRPr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2d66f02d3bd_0_3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5" name="Google Shape;255;g2d66f02d3bd_0_3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ulní - tmavě modrá - bez textu">
  <p:cSld name="TITLE_3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6"/>
          <p:cNvSpPr/>
          <p:nvPr/>
        </p:nvSpPr>
        <p:spPr>
          <a:xfrm>
            <a:off x="288000" y="288000"/>
            <a:ext cx="8568000" cy="4568400"/>
          </a:xfrm>
          <a:prstGeom prst="rect">
            <a:avLst/>
          </a:prstGeom>
          <a:solidFill>
            <a:srgbClr val="3155A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" name="Google Shape;11;p3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668000" y="720000"/>
            <a:ext cx="756000" cy="9752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5579">
          <p15:clr>
            <a:srgbClr val="FA7B17"/>
          </p15:clr>
        </p15:guide>
        <p15:guide id="2" pos="510">
          <p15:clr>
            <a:srgbClr val="FA7B17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stý text - bez textu 1">
  <p:cSld name="TITLE_2_2_1_2_2_1_1_1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3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8000" y="4462700"/>
            <a:ext cx="1116000" cy="40176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37"/>
          <p:cNvSpPr txBox="1">
            <a:spLocks noGrp="1"/>
          </p:cNvSpPr>
          <p:nvPr>
            <p:ph type="sldNum" idx="12"/>
          </p:nvPr>
        </p:nvSpPr>
        <p:spPr>
          <a:xfrm>
            <a:off x="8307308" y="4462792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cxnSp>
        <p:nvCxnSpPr>
          <p:cNvPr id="15" name="Google Shape;15;p37"/>
          <p:cNvCxnSpPr/>
          <p:nvPr/>
        </p:nvCxnSpPr>
        <p:spPr>
          <a:xfrm>
            <a:off x="702150" y="4284750"/>
            <a:ext cx="8154600" cy="7200"/>
          </a:xfrm>
          <a:prstGeom prst="straightConnector1">
            <a:avLst/>
          </a:prstGeom>
          <a:noFill/>
          <a:ln w="9525" cap="flat" cmpd="sng">
            <a:solidFill>
              <a:srgbClr val="FDB913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5579">
          <p15:clr>
            <a:srgbClr val="FA7B17"/>
          </p15:clr>
        </p15:guide>
        <p15:guide id="2" orient="horz" pos="2696">
          <p15:clr>
            <a:srgbClr val="FA7B17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kce - tmavě modrá - bez textu">
  <p:cSld name="TITLE_2_2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8"/>
          <p:cNvSpPr/>
          <p:nvPr/>
        </p:nvSpPr>
        <p:spPr>
          <a:xfrm>
            <a:off x="288000" y="288000"/>
            <a:ext cx="8568000" cy="3992400"/>
          </a:xfrm>
          <a:prstGeom prst="rect">
            <a:avLst/>
          </a:prstGeom>
          <a:solidFill>
            <a:srgbClr val="3155A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" name="Google Shape;18;p3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8000" y="4462700"/>
            <a:ext cx="1116000" cy="40176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38"/>
          <p:cNvSpPr txBox="1">
            <a:spLocks noGrp="1"/>
          </p:cNvSpPr>
          <p:nvPr>
            <p:ph type="sldNum" idx="12"/>
          </p:nvPr>
        </p:nvSpPr>
        <p:spPr>
          <a:xfrm>
            <a:off x="8307308" y="4462792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20" name="Google Shape;20;p38"/>
          <p:cNvSpPr/>
          <p:nvPr/>
        </p:nvSpPr>
        <p:spPr>
          <a:xfrm>
            <a:off x="6120000" y="1384200"/>
            <a:ext cx="1800000" cy="1800000"/>
          </a:xfrm>
          <a:prstGeom prst="ellipse">
            <a:avLst/>
          </a:prstGeom>
          <a:noFill/>
          <a:ln w="19050" cap="flat" cmpd="sng">
            <a:solidFill>
              <a:srgbClr val="FDB91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5579">
          <p15:clr>
            <a:srgbClr val="FA7B17"/>
          </p15:clr>
        </p15:guide>
        <p15:guide id="2" pos="510">
          <p15:clr>
            <a:srgbClr val="FA7B17"/>
          </p15:clr>
        </p15:guide>
        <p15:guide id="3" orient="horz" pos="2696">
          <p15:clr>
            <a:srgbClr val="FA7B17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6" name="Google Shape;26;p4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 1">
  <p:cSld name="Caption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28;g2a1ef1438e9_1_576"/>
          <p:cNvPicPr preferRelativeResize="0"/>
          <p:nvPr/>
        </p:nvPicPr>
        <p:blipFill rotWithShape="1">
          <a:blip r:embed="rId2">
            <a:alphaModFix/>
          </a:blip>
          <a:srcRect l="16479" t="54876" r="11362" b="9373"/>
          <a:stretch/>
        </p:blipFill>
        <p:spPr>
          <a:xfrm rot="10800000">
            <a:off x="-102" y="-4499"/>
            <a:ext cx="9144002" cy="5147999"/>
          </a:xfrm>
          <a:prstGeom prst="rect">
            <a:avLst/>
          </a:prstGeom>
          <a:solidFill>
            <a:srgbClr val="F5F2EF"/>
          </a:solidFill>
          <a:ln>
            <a:noFill/>
          </a:ln>
        </p:spPr>
      </p:pic>
      <p:sp>
        <p:nvSpPr>
          <p:cNvPr id="29" name="Google Shape;29;g2a1ef1438e9_1_576"/>
          <p:cNvSpPr txBox="1">
            <a:spLocks noGrp="1"/>
          </p:cNvSpPr>
          <p:nvPr>
            <p:ph type="title"/>
          </p:nvPr>
        </p:nvSpPr>
        <p:spPr>
          <a:xfrm>
            <a:off x="720000" y="403580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200" b="0" i="0">
                <a:solidFill>
                  <a:srgbClr val="F5F2EF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3_Úvodní snímek">
  <p:cSld name="3_Úvodní snímek">
    <p:bg>
      <p:bgPr>
        <a:gradFill>
          <a:gsLst>
            <a:gs pos="0">
              <a:srgbClr val="FEFBFC"/>
            </a:gs>
            <a:gs pos="100000">
              <a:srgbClr val="EDEDED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oogle Shape;31;g2a1ef1438e9_1_860" descr="Základová fotografie zdarma na téma algebra, displej, fyzika"/>
          <p:cNvPicPr preferRelativeResize="0"/>
          <p:nvPr/>
        </p:nvPicPr>
        <p:blipFill rotWithShape="1">
          <a:blip r:embed="rId2">
            <a:alphaModFix/>
          </a:blip>
          <a:srcRect b="12694"/>
          <a:stretch/>
        </p:blipFill>
        <p:spPr>
          <a:xfrm>
            <a:off x="-25633" y="-90768"/>
            <a:ext cx="9178099" cy="5341971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g2a1ef1438e9_1_860"/>
          <p:cNvSpPr/>
          <p:nvPr/>
        </p:nvSpPr>
        <p:spPr>
          <a:xfrm>
            <a:off x="-61376" y="-99235"/>
            <a:ext cx="9178200" cy="5342100"/>
          </a:xfrm>
          <a:prstGeom prst="rect">
            <a:avLst/>
          </a:prstGeom>
          <a:solidFill>
            <a:srgbClr val="081A26">
              <a:alpha val="29411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7F7F7F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33" name="Google Shape;33;g2a1ef1438e9_1_860"/>
          <p:cNvSpPr txBox="1">
            <a:spLocks noGrp="1"/>
          </p:cNvSpPr>
          <p:nvPr>
            <p:ph type="ctrTitle"/>
          </p:nvPr>
        </p:nvSpPr>
        <p:spPr>
          <a:xfrm>
            <a:off x="665030" y="668198"/>
            <a:ext cx="7850100" cy="144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Inter ExtraBold"/>
              <a:buNone/>
              <a:defRPr sz="33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g2a1ef1438e9_1_860"/>
          <p:cNvSpPr/>
          <p:nvPr/>
        </p:nvSpPr>
        <p:spPr>
          <a:xfrm>
            <a:off x="5683501" y="2139702"/>
            <a:ext cx="4073100" cy="4073100"/>
          </a:xfrm>
          <a:prstGeom prst="ellipse">
            <a:avLst/>
          </a:prstGeom>
          <a:solidFill>
            <a:srgbClr val="00254B">
              <a:alpha val="8000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35" name="Google Shape;35;g2a1ef1438e9_1_860"/>
          <p:cNvSpPr txBox="1">
            <a:spLocks noGrp="1"/>
          </p:cNvSpPr>
          <p:nvPr>
            <p:ph type="body" idx="1"/>
          </p:nvPr>
        </p:nvSpPr>
        <p:spPr>
          <a:xfrm>
            <a:off x="665030" y="4730492"/>
            <a:ext cx="3862500" cy="33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900"/>
              <a:buNone/>
              <a:defRPr sz="900">
                <a:solidFill>
                  <a:srgbClr val="7F7F7F"/>
                </a:solidFill>
              </a:defRPr>
            </a:lvl1pPr>
            <a:lvl2pPr marL="914400" lvl="1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04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Char char="■"/>
              <a:defRPr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pic>
        <p:nvPicPr>
          <p:cNvPr id="36" name="Google Shape;36;g2a1ef1438e9_1_860"/>
          <p:cNvPicPr preferRelativeResize="0"/>
          <p:nvPr/>
        </p:nvPicPr>
        <p:blipFill rotWithShape="1">
          <a:blip r:embed="rId3">
            <a:alphaModFix/>
          </a:blip>
          <a:srcRect l="33605" t="42683" r="18310" b="24373"/>
          <a:stretch/>
        </p:blipFill>
        <p:spPr>
          <a:xfrm>
            <a:off x="6825065" y="3445118"/>
            <a:ext cx="1729101" cy="10363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Jenom nadpis">
  <p:cSld name="2_Jenom nadpis">
    <p:bg>
      <p:bgPr>
        <a:solidFill>
          <a:schemeClr val="dk2"/>
        </a:solid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g2a1ef1438e9_1_867"/>
          <p:cNvSpPr txBox="1">
            <a:spLocks noGrp="1"/>
          </p:cNvSpPr>
          <p:nvPr>
            <p:ph type="title"/>
          </p:nvPr>
        </p:nvSpPr>
        <p:spPr>
          <a:xfrm>
            <a:off x="628650" y="2400300"/>
            <a:ext cx="7886700" cy="15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1350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Inter ExtraBold"/>
              <a:buNone/>
              <a:defRPr sz="45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g2a1ef1438e9_1_867"/>
          <p:cNvSpPr/>
          <p:nvPr/>
        </p:nvSpPr>
        <p:spPr>
          <a:xfrm>
            <a:off x="7974027" y="4068752"/>
            <a:ext cx="1425000" cy="1425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grpSp>
        <p:nvGrpSpPr>
          <p:cNvPr id="40" name="Google Shape;40;g2a1ef1438e9_1_867"/>
          <p:cNvGrpSpPr/>
          <p:nvPr/>
        </p:nvGrpSpPr>
        <p:grpSpPr>
          <a:xfrm>
            <a:off x="8442102" y="4632938"/>
            <a:ext cx="489099" cy="297078"/>
            <a:chOff x="3031454" y="3569980"/>
            <a:chExt cx="2135803" cy="1297283"/>
          </a:xfrm>
        </p:grpSpPr>
        <p:sp>
          <p:nvSpPr>
            <p:cNvPr id="41" name="Google Shape;41;g2a1ef1438e9_1_867"/>
            <p:cNvSpPr/>
            <p:nvPr/>
          </p:nvSpPr>
          <p:spPr>
            <a:xfrm>
              <a:off x="3031454" y="3584493"/>
              <a:ext cx="690974" cy="998160"/>
            </a:xfrm>
            <a:custGeom>
              <a:avLst/>
              <a:gdLst/>
              <a:ahLst/>
              <a:cxnLst/>
              <a:rect l="l" t="t" r="r" b="b"/>
              <a:pathLst>
                <a:path w="1772" h="2563" extrusionOk="0">
                  <a:moveTo>
                    <a:pt x="0" y="2493"/>
                  </a:moveTo>
                  <a:cubicBezTo>
                    <a:pt x="0" y="2530"/>
                    <a:pt x="29" y="2563"/>
                    <a:pt x="70" y="2563"/>
                  </a:cubicBezTo>
                  <a:lnTo>
                    <a:pt x="502" y="2563"/>
                  </a:lnTo>
                  <a:cubicBezTo>
                    <a:pt x="538" y="2563"/>
                    <a:pt x="571" y="2530"/>
                    <a:pt x="571" y="2493"/>
                  </a:cubicBezTo>
                  <a:lnTo>
                    <a:pt x="571" y="1633"/>
                  </a:lnTo>
                  <a:lnTo>
                    <a:pt x="956" y="1633"/>
                  </a:lnTo>
                  <a:cubicBezTo>
                    <a:pt x="1403" y="1633"/>
                    <a:pt x="1772" y="1263"/>
                    <a:pt x="1772" y="809"/>
                  </a:cubicBezTo>
                  <a:cubicBezTo>
                    <a:pt x="1772" y="366"/>
                    <a:pt x="1403" y="0"/>
                    <a:pt x="952" y="0"/>
                  </a:cubicBezTo>
                  <a:lnTo>
                    <a:pt x="70" y="0"/>
                  </a:lnTo>
                  <a:cubicBezTo>
                    <a:pt x="29" y="0"/>
                    <a:pt x="0" y="33"/>
                    <a:pt x="0" y="69"/>
                  </a:cubicBezTo>
                  <a:lnTo>
                    <a:pt x="0" y="2493"/>
                  </a:lnTo>
                  <a:close/>
                  <a:moveTo>
                    <a:pt x="571" y="1098"/>
                  </a:moveTo>
                  <a:lnTo>
                    <a:pt x="571" y="538"/>
                  </a:lnTo>
                  <a:lnTo>
                    <a:pt x="919" y="538"/>
                  </a:lnTo>
                  <a:cubicBezTo>
                    <a:pt x="1077" y="538"/>
                    <a:pt x="1208" y="655"/>
                    <a:pt x="1208" y="809"/>
                  </a:cubicBezTo>
                  <a:cubicBezTo>
                    <a:pt x="1208" y="974"/>
                    <a:pt x="1077" y="1098"/>
                    <a:pt x="919" y="1098"/>
                  </a:cubicBezTo>
                  <a:lnTo>
                    <a:pt x="571" y="1098"/>
                  </a:lnTo>
                  <a:close/>
                </a:path>
              </a:pathLst>
            </a:custGeom>
            <a:solidFill>
              <a:srgbClr val="57636E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42" name="Google Shape;42;g2a1ef1438e9_1_867"/>
            <p:cNvSpPr/>
            <p:nvPr/>
          </p:nvSpPr>
          <p:spPr>
            <a:xfrm>
              <a:off x="3032260" y="3569980"/>
              <a:ext cx="2134997" cy="1297283"/>
            </a:xfrm>
            <a:custGeom>
              <a:avLst/>
              <a:gdLst/>
              <a:ahLst/>
              <a:cxnLst/>
              <a:rect l="l" t="t" r="r" b="b"/>
              <a:pathLst>
                <a:path w="5476" h="3331" extrusionOk="0">
                  <a:moveTo>
                    <a:pt x="991" y="2600"/>
                  </a:moveTo>
                  <a:lnTo>
                    <a:pt x="1394" y="2600"/>
                  </a:lnTo>
                  <a:cubicBezTo>
                    <a:pt x="1467" y="2600"/>
                    <a:pt x="1508" y="2556"/>
                    <a:pt x="1526" y="2512"/>
                  </a:cubicBezTo>
                  <a:lnTo>
                    <a:pt x="1658" y="2219"/>
                  </a:lnTo>
                  <a:lnTo>
                    <a:pt x="2654" y="2219"/>
                  </a:lnTo>
                  <a:lnTo>
                    <a:pt x="2786" y="2508"/>
                  </a:lnTo>
                  <a:cubicBezTo>
                    <a:pt x="2819" y="2578"/>
                    <a:pt x="2848" y="2600"/>
                    <a:pt x="2914" y="2600"/>
                  </a:cubicBezTo>
                  <a:lnTo>
                    <a:pt x="3320" y="2600"/>
                  </a:lnTo>
                  <a:cubicBezTo>
                    <a:pt x="3375" y="2600"/>
                    <a:pt x="3405" y="2552"/>
                    <a:pt x="3383" y="2505"/>
                  </a:cubicBezTo>
                  <a:lnTo>
                    <a:pt x="3297" y="2320"/>
                  </a:lnTo>
                  <a:cubicBezTo>
                    <a:pt x="3526" y="2518"/>
                    <a:pt x="3827" y="2637"/>
                    <a:pt x="4158" y="2637"/>
                  </a:cubicBezTo>
                  <a:lnTo>
                    <a:pt x="4158" y="2637"/>
                  </a:lnTo>
                  <a:cubicBezTo>
                    <a:pt x="4183" y="2637"/>
                    <a:pt x="4227" y="2637"/>
                    <a:pt x="4271" y="2633"/>
                  </a:cubicBezTo>
                  <a:lnTo>
                    <a:pt x="4659" y="3288"/>
                  </a:lnTo>
                  <a:cubicBezTo>
                    <a:pt x="4670" y="3307"/>
                    <a:pt x="4689" y="3325"/>
                    <a:pt x="4718" y="3325"/>
                  </a:cubicBezTo>
                  <a:lnTo>
                    <a:pt x="5212" y="3325"/>
                  </a:lnTo>
                  <a:cubicBezTo>
                    <a:pt x="5271" y="3325"/>
                    <a:pt x="5300" y="3267"/>
                    <a:pt x="5271" y="3215"/>
                  </a:cubicBezTo>
                  <a:lnTo>
                    <a:pt x="4798" y="2476"/>
                  </a:lnTo>
                  <a:cubicBezTo>
                    <a:pt x="5201" y="2230"/>
                    <a:pt x="5476" y="1798"/>
                    <a:pt x="5476" y="1322"/>
                  </a:cubicBezTo>
                  <a:cubicBezTo>
                    <a:pt x="5476" y="590"/>
                    <a:pt x="4890" y="0"/>
                    <a:pt x="4158" y="0"/>
                  </a:cubicBezTo>
                  <a:cubicBezTo>
                    <a:pt x="3425" y="0"/>
                    <a:pt x="2843" y="590"/>
                    <a:pt x="2843" y="1322"/>
                  </a:cubicBezTo>
                  <a:cubicBezTo>
                    <a:pt x="2843" y="1330"/>
                    <a:pt x="2843" y="1337"/>
                    <a:pt x="2843" y="1345"/>
                  </a:cubicBezTo>
                  <a:lnTo>
                    <a:pt x="2236" y="40"/>
                  </a:lnTo>
                  <a:cubicBezTo>
                    <a:pt x="2225" y="18"/>
                    <a:pt x="2200" y="0"/>
                    <a:pt x="2174" y="0"/>
                  </a:cubicBezTo>
                  <a:lnTo>
                    <a:pt x="2138" y="0"/>
                  </a:lnTo>
                  <a:cubicBezTo>
                    <a:pt x="2112" y="0"/>
                    <a:pt x="2086" y="18"/>
                    <a:pt x="2075" y="40"/>
                  </a:cubicBezTo>
                  <a:lnTo>
                    <a:pt x="929" y="2505"/>
                  </a:lnTo>
                  <a:cubicBezTo>
                    <a:pt x="907" y="2552"/>
                    <a:pt x="936" y="2600"/>
                    <a:pt x="991" y="2600"/>
                  </a:cubicBezTo>
                  <a:close/>
                  <a:moveTo>
                    <a:pt x="1878" y="1721"/>
                  </a:moveTo>
                  <a:lnTo>
                    <a:pt x="2152" y="1117"/>
                  </a:lnTo>
                  <a:lnTo>
                    <a:pt x="2156" y="1117"/>
                  </a:lnTo>
                  <a:lnTo>
                    <a:pt x="2434" y="1721"/>
                  </a:lnTo>
                  <a:lnTo>
                    <a:pt x="1878" y="1721"/>
                  </a:lnTo>
                  <a:close/>
                  <a:moveTo>
                    <a:pt x="3429" y="1322"/>
                  </a:moveTo>
                  <a:cubicBezTo>
                    <a:pt x="3429" y="919"/>
                    <a:pt x="3758" y="586"/>
                    <a:pt x="4158" y="586"/>
                  </a:cubicBezTo>
                  <a:cubicBezTo>
                    <a:pt x="4560" y="586"/>
                    <a:pt x="4890" y="919"/>
                    <a:pt x="4890" y="1322"/>
                  </a:cubicBezTo>
                  <a:cubicBezTo>
                    <a:pt x="4890" y="1721"/>
                    <a:pt x="4560" y="2051"/>
                    <a:pt x="4158" y="2051"/>
                  </a:cubicBezTo>
                  <a:cubicBezTo>
                    <a:pt x="3758" y="2051"/>
                    <a:pt x="3429" y="1721"/>
                    <a:pt x="3429" y="1322"/>
                  </a:cubicBezTo>
                  <a:close/>
                  <a:moveTo>
                    <a:pt x="1032" y="3285"/>
                  </a:moveTo>
                  <a:cubicBezTo>
                    <a:pt x="1046" y="3299"/>
                    <a:pt x="1089" y="3331"/>
                    <a:pt x="1167" y="3331"/>
                  </a:cubicBezTo>
                  <a:cubicBezTo>
                    <a:pt x="1255" y="3331"/>
                    <a:pt x="1309" y="3269"/>
                    <a:pt x="1309" y="3207"/>
                  </a:cubicBezTo>
                  <a:cubicBezTo>
                    <a:pt x="1309" y="3125"/>
                    <a:pt x="1234" y="3089"/>
                    <a:pt x="1188" y="3070"/>
                  </a:cubicBezTo>
                  <a:cubicBezTo>
                    <a:pt x="1140" y="3051"/>
                    <a:pt x="1122" y="3034"/>
                    <a:pt x="1122" y="3012"/>
                  </a:cubicBezTo>
                  <a:cubicBezTo>
                    <a:pt x="1122" y="2996"/>
                    <a:pt x="1138" y="2981"/>
                    <a:pt x="1160" y="2981"/>
                  </a:cubicBezTo>
                  <a:cubicBezTo>
                    <a:pt x="1192" y="2981"/>
                    <a:pt x="1229" y="3006"/>
                    <a:pt x="1242" y="3014"/>
                  </a:cubicBezTo>
                  <a:cubicBezTo>
                    <a:pt x="1244" y="3016"/>
                    <a:pt x="1245" y="3017"/>
                    <a:pt x="1246" y="3017"/>
                  </a:cubicBezTo>
                  <a:cubicBezTo>
                    <a:pt x="1251" y="3021"/>
                    <a:pt x="1262" y="3016"/>
                    <a:pt x="1266" y="3009"/>
                  </a:cubicBezTo>
                  <a:lnTo>
                    <a:pt x="1297" y="2963"/>
                  </a:lnTo>
                  <a:cubicBezTo>
                    <a:pt x="1299" y="2959"/>
                    <a:pt x="1300" y="2948"/>
                    <a:pt x="1293" y="2944"/>
                  </a:cubicBezTo>
                  <a:cubicBezTo>
                    <a:pt x="1275" y="2931"/>
                    <a:pt x="1227" y="2899"/>
                    <a:pt x="1165" y="2899"/>
                  </a:cubicBezTo>
                  <a:cubicBezTo>
                    <a:pt x="1072" y="2899"/>
                    <a:pt x="1026" y="2959"/>
                    <a:pt x="1026" y="3018"/>
                  </a:cubicBezTo>
                  <a:cubicBezTo>
                    <a:pt x="1026" y="3090"/>
                    <a:pt x="1091" y="3131"/>
                    <a:pt x="1143" y="3151"/>
                  </a:cubicBezTo>
                  <a:cubicBezTo>
                    <a:pt x="1183" y="3167"/>
                    <a:pt x="1204" y="3186"/>
                    <a:pt x="1204" y="3212"/>
                  </a:cubicBezTo>
                  <a:cubicBezTo>
                    <a:pt x="1204" y="3233"/>
                    <a:pt x="1187" y="3248"/>
                    <a:pt x="1163" y="3248"/>
                  </a:cubicBezTo>
                  <a:cubicBezTo>
                    <a:pt x="1128" y="3248"/>
                    <a:pt x="1089" y="3222"/>
                    <a:pt x="1080" y="3216"/>
                  </a:cubicBezTo>
                  <a:cubicBezTo>
                    <a:pt x="1079" y="3216"/>
                    <a:pt x="1079" y="3215"/>
                    <a:pt x="1078" y="3215"/>
                  </a:cubicBezTo>
                  <a:cubicBezTo>
                    <a:pt x="1078" y="3215"/>
                    <a:pt x="1078" y="3215"/>
                    <a:pt x="1078" y="3215"/>
                  </a:cubicBezTo>
                  <a:cubicBezTo>
                    <a:pt x="1074" y="3212"/>
                    <a:pt x="1062" y="3210"/>
                    <a:pt x="1057" y="3218"/>
                  </a:cubicBezTo>
                  <a:lnTo>
                    <a:pt x="1029" y="3268"/>
                  </a:lnTo>
                  <a:cubicBezTo>
                    <a:pt x="1024" y="3276"/>
                    <a:pt x="1026" y="3279"/>
                    <a:pt x="1032" y="3285"/>
                  </a:cubicBezTo>
                  <a:close/>
                  <a:moveTo>
                    <a:pt x="11" y="3325"/>
                  </a:moveTo>
                  <a:cubicBezTo>
                    <a:pt x="4" y="3325"/>
                    <a:pt x="0" y="3320"/>
                    <a:pt x="0" y="3314"/>
                  </a:cubicBezTo>
                  <a:lnTo>
                    <a:pt x="0" y="2916"/>
                  </a:lnTo>
                  <a:cubicBezTo>
                    <a:pt x="0" y="2910"/>
                    <a:pt x="4" y="2905"/>
                    <a:pt x="11" y="2905"/>
                  </a:cubicBezTo>
                  <a:lnTo>
                    <a:pt x="190" y="2905"/>
                  </a:lnTo>
                  <a:cubicBezTo>
                    <a:pt x="262" y="2905"/>
                    <a:pt x="321" y="2963"/>
                    <a:pt x="321" y="3035"/>
                  </a:cubicBezTo>
                  <a:cubicBezTo>
                    <a:pt x="321" y="3090"/>
                    <a:pt x="285" y="3134"/>
                    <a:pt x="232" y="3155"/>
                  </a:cubicBezTo>
                  <a:lnTo>
                    <a:pt x="315" y="3308"/>
                  </a:lnTo>
                  <a:cubicBezTo>
                    <a:pt x="319" y="3315"/>
                    <a:pt x="315" y="3325"/>
                    <a:pt x="304" y="3325"/>
                  </a:cubicBezTo>
                  <a:lnTo>
                    <a:pt x="225" y="3325"/>
                  </a:lnTo>
                  <a:cubicBezTo>
                    <a:pt x="220" y="3325"/>
                    <a:pt x="216" y="3322"/>
                    <a:pt x="215" y="3320"/>
                  </a:cubicBezTo>
                  <a:lnTo>
                    <a:pt x="135" y="3161"/>
                  </a:lnTo>
                  <a:lnTo>
                    <a:pt x="94" y="3161"/>
                  </a:lnTo>
                  <a:lnTo>
                    <a:pt x="94" y="3314"/>
                  </a:lnTo>
                  <a:cubicBezTo>
                    <a:pt x="94" y="3320"/>
                    <a:pt x="88" y="3325"/>
                    <a:pt x="82" y="3325"/>
                  </a:cubicBezTo>
                  <a:lnTo>
                    <a:pt x="11" y="3325"/>
                  </a:lnTo>
                  <a:close/>
                  <a:moveTo>
                    <a:pt x="94" y="2991"/>
                  </a:moveTo>
                  <a:lnTo>
                    <a:pt x="94" y="3084"/>
                  </a:lnTo>
                  <a:lnTo>
                    <a:pt x="183" y="3084"/>
                  </a:lnTo>
                  <a:cubicBezTo>
                    <a:pt x="207" y="3084"/>
                    <a:pt x="228" y="3062"/>
                    <a:pt x="228" y="3036"/>
                  </a:cubicBezTo>
                  <a:cubicBezTo>
                    <a:pt x="228" y="3011"/>
                    <a:pt x="207" y="2991"/>
                    <a:pt x="183" y="2991"/>
                  </a:cubicBezTo>
                  <a:lnTo>
                    <a:pt x="94" y="2991"/>
                  </a:lnTo>
                  <a:close/>
                  <a:moveTo>
                    <a:pt x="563" y="3325"/>
                  </a:moveTo>
                  <a:cubicBezTo>
                    <a:pt x="556" y="3325"/>
                    <a:pt x="552" y="3320"/>
                    <a:pt x="552" y="3314"/>
                  </a:cubicBezTo>
                  <a:lnTo>
                    <a:pt x="552" y="2916"/>
                  </a:lnTo>
                  <a:cubicBezTo>
                    <a:pt x="552" y="2910"/>
                    <a:pt x="556" y="2905"/>
                    <a:pt x="563" y="2905"/>
                  </a:cubicBezTo>
                  <a:lnTo>
                    <a:pt x="811" y="2905"/>
                  </a:lnTo>
                  <a:cubicBezTo>
                    <a:pt x="818" y="2905"/>
                    <a:pt x="823" y="2910"/>
                    <a:pt x="823" y="2916"/>
                  </a:cubicBezTo>
                  <a:lnTo>
                    <a:pt x="823" y="2982"/>
                  </a:lnTo>
                  <a:cubicBezTo>
                    <a:pt x="823" y="2988"/>
                    <a:pt x="818" y="2993"/>
                    <a:pt x="811" y="2993"/>
                  </a:cubicBezTo>
                  <a:lnTo>
                    <a:pt x="645" y="2993"/>
                  </a:lnTo>
                  <a:lnTo>
                    <a:pt x="645" y="3068"/>
                  </a:lnTo>
                  <a:lnTo>
                    <a:pt x="782" y="3068"/>
                  </a:lnTo>
                  <a:cubicBezTo>
                    <a:pt x="788" y="3068"/>
                    <a:pt x="793" y="3073"/>
                    <a:pt x="793" y="3079"/>
                  </a:cubicBezTo>
                  <a:lnTo>
                    <a:pt x="793" y="3144"/>
                  </a:lnTo>
                  <a:cubicBezTo>
                    <a:pt x="793" y="3151"/>
                    <a:pt x="788" y="3156"/>
                    <a:pt x="782" y="3156"/>
                  </a:cubicBezTo>
                  <a:lnTo>
                    <a:pt x="645" y="3156"/>
                  </a:lnTo>
                  <a:lnTo>
                    <a:pt x="645" y="3237"/>
                  </a:lnTo>
                  <a:lnTo>
                    <a:pt x="811" y="3237"/>
                  </a:lnTo>
                  <a:cubicBezTo>
                    <a:pt x="818" y="3237"/>
                    <a:pt x="823" y="3242"/>
                    <a:pt x="823" y="3248"/>
                  </a:cubicBezTo>
                  <a:lnTo>
                    <a:pt x="823" y="3314"/>
                  </a:lnTo>
                  <a:cubicBezTo>
                    <a:pt x="823" y="3320"/>
                    <a:pt x="818" y="3325"/>
                    <a:pt x="811" y="3325"/>
                  </a:cubicBezTo>
                  <a:lnTo>
                    <a:pt x="563" y="3325"/>
                  </a:lnTo>
                  <a:close/>
                  <a:moveTo>
                    <a:pt x="1543" y="3325"/>
                  </a:moveTo>
                  <a:cubicBezTo>
                    <a:pt x="1537" y="3325"/>
                    <a:pt x="1532" y="3320"/>
                    <a:pt x="1532" y="3314"/>
                  </a:cubicBezTo>
                  <a:lnTo>
                    <a:pt x="1532" y="2916"/>
                  </a:lnTo>
                  <a:cubicBezTo>
                    <a:pt x="1532" y="2910"/>
                    <a:pt x="1537" y="2905"/>
                    <a:pt x="1543" y="2905"/>
                  </a:cubicBezTo>
                  <a:lnTo>
                    <a:pt x="1792" y="2905"/>
                  </a:lnTo>
                  <a:cubicBezTo>
                    <a:pt x="1798" y="2905"/>
                    <a:pt x="1803" y="2910"/>
                    <a:pt x="1803" y="2916"/>
                  </a:cubicBezTo>
                  <a:lnTo>
                    <a:pt x="1803" y="2982"/>
                  </a:lnTo>
                  <a:cubicBezTo>
                    <a:pt x="1803" y="2988"/>
                    <a:pt x="1798" y="2993"/>
                    <a:pt x="1792" y="2993"/>
                  </a:cubicBezTo>
                  <a:lnTo>
                    <a:pt x="1625" y="2993"/>
                  </a:lnTo>
                  <a:lnTo>
                    <a:pt x="1625" y="3068"/>
                  </a:lnTo>
                  <a:lnTo>
                    <a:pt x="1762" y="3068"/>
                  </a:lnTo>
                  <a:cubicBezTo>
                    <a:pt x="1768" y="3068"/>
                    <a:pt x="1774" y="3073"/>
                    <a:pt x="1774" y="3079"/>
                  </a:cubicBezTo>
                  <a:lnTo>
                    <a:pt x="1774" y="3144"/>
                  </a:lnTo>
                  <a:cubicBezTo>
                    <a:pt x="1774" y="3151"/>
                    <a:pt x="1768" y="3156"/>
                    <a:pt x="1762" y="3156"/>
                  </a:cubicBezTo>
                  <a:lnTo>
                    <a:pt x="1625" y="3156"/>
                  </a:lnTo>
                  <a:lnTo>
                    <a:pt x="1625" y="3237"/>
                  </a:lnTo>
                  <a:lnTo>
                    <a:pt x="1792" y="3237"/>
                  </a:lnTo>
                  <a:cubicBezTo>
                    <a:pt x="1798" y="3237"/>
                    <a:pt x="1803" y="3242"/>
                    <a:pt x="1803" y="3248"/>
                  </a:cubicBezTo>
                  <a:lnTo>
                    <a:pt x="1803" y="3314"/>
                  </a:lnTo>
                  <a:cubicBezTo>
                    <a:pt x="1803" y="3320"/>
                    <a:pt x="1798" y="3325"/>
                    <a:pt x="1792" y="3325"/>
                  </a:cubicBezTo>
                  <a:lnTo>
                    <a:pt x="1543" y="3325"/>
                  </a:lnTo>
                  <a:close/>
                  <a:moveTo>
                    <a:pt x="1990" y="3325"/>
                  </a:moveTo>
                  <a:lnTo>
                    <a:pt x="2056" y="3325"/>
                  </a:lnTo>
                  <a:cubicBezTo>
                    <a:pt x="2068" y="3325"/>
                    <a:pt x="2074" y="3318"/>
                    <a:pt x="2077" y="3311"/>
                  </a:cubicBezTo>
                  <a:lnTo>
                    <a:pt x="2099" y="3263"/>
                  </a:lnTo>
                  <a:lnTo>
                    <a:pt x="2262" y="3263"/>
                  </a:lnTo>
                  <a:lnTo>
                    <a:pt x="2284" y="3310"/>
                  </a:lnTo>
                  <a:cubicBezTo>
                    <a:pt x="2289" y="3321"/>
                    <a:pt x="2294" y="3325"/>
                    <a:pt x="2305" y="3325"/>
                  </a:cubicBezTo>
                  <a:lnTo>
                    <a:pt x="2371" y="3325"/>
                  </a:lnTo>
                  <a:cubicBezTo>
                    <a:pt x="2380" y="3325"/>
                    <a:pt x="2385" y="3317"/>
                    <a:pt x="2381" y="3309"/>
                  </a:cubicBezTo>
                  <a:lnTo>
                    <a:pt x="2194" y="2906"/>
                  </a:lnTo>
                  <a:cubicBezTo>
                    <a:pt x="2192" y="2902"/>
                    <a:pt x="2188" y="2899"/>
                    <a:pt x="2183" y="2899"/>
                  </a:cubicBezTo>
                  <a:lnTo>
                    <a:pt x="2177" y="2899"/>
                  </a:lnTo>
                  <a:cubicBezTo>
                    <a:pt x="2173" y="2899"/>
                    <a:pt x="2169" y="2902"/>
                    <a:pt x="2167" y="2906"/>
                  </a:cubicBezTo>
                  <a:lnTo>
                    <a:pt x="1979" y="3309"/>
                  </a:lnTo>
                  <a:cubicBezTo>
                    <a:pt x="1976" y="3317"/>
                    <a:pt x="1981" y="3325"/>
                    <a:pt x="1990" y="3325"/>
                  </a:cubicBezTo>
                  <a:close/>
                  <a:moveTo>
                    <a:pt x="2135" y="3181"/>
                  </a:moveTo>
                  <a:lnTo>
                    <a:pt x="2180" y="3082"/>
                  </a:lnTo>
                  <a:lnTo>
                    <a:pt x="2180" y="3082"/>
                  </a:lnTo>
                  <a:lnTo>
                    <a:pt x="2226" y="3181"/>
                  </a:lnTo>
                  <a:lnTo>
                    <a:pt x="2135" y="3181"/>
                  </a:lnTo>
                  <a:close/>
                  <a:moveTo>
                    <a:pt x="2592" y="3325"/>
                  </a:moveTo>
                  <a:cubicBezTo>
                    <a:pt x="2585" y="3325"/>
                    <a:pt x="2581" y="3320"/>
                    <a:pt x="2581" y="3314"/>
                  </a:cubicBezTo>
                  <a:lnTo>
                    <a:pt x="2581" y="2916"/>
                  </a:lnTo>
                  <a:cubicBezTo>
                    <a:pt x="2581" y="2910"/>
                    <a:pt x="2585" y="2905"/>
                    <a:pt x="2592" y="2905"/>
                  </a:cubicBezTo>
                  <a:lnTo>
                    <a:pt x="2771" y="2905"/>
                  </a:lnTo>
                  <a:cubicBezTo>
                    <a:pt x="2843" y="2905"/>
                    <a:pt x="2902" y="2963"/>
                    <a:pt x="2902" y="3035"/>
                  </a:cubicBezTo>
                  <a:cubicBezTo>
                    <a:pt x="2902" y="3090"/>
                    <a:pt x="2866" y="3134"/>
                    <a:pt x="2813" y="3155"/>
                  </a:cubicBezTo>
                  <a:lnTo>
                    <a:pt x="2896" y="3308"/>
                  </a:lnTo>
                  <a:cubicBezTo>
                    <a:pt x="2900" y="3315"/>
                    <a:pt x="2896" y="3325"/>
                    <a:pt x="2885" y="3325"/>
                  </a:cubicBezTo>
                  <a:lnTo>
                    <a:pt x="2806" y="3325"/>
                  </a:lnTo>
                  <a:cubicBezTo>
                    <a:pt x="2801" y="3325"/>
                    <a:pt x="2797" y="3322"/>
                    <a:pt x="2796" y="3320"/>
                  </a:cubicBezTo>
                  <a:lnTo>
                    <a:pt x="2716" y="3161"/>
                  </a:lnTo>
                  <a:lnTo>
                    <a:pt x="2675" y="3161"/>
                  </a:lnTo>
                  <a:lnTo>
                    <a:pt x="2675" y="3314"/>
                  </a:lnTo>
                  <a:cubicBezTo>
                    <a:pt x="2675" y="3320"/>
                    <a:pt x="2669" y="3325"/>
                    <a:pt x="2663" y="3325"/>
                  </a:cubicBezTo>
                  <a:lnTo>
                    <a:pt x="2592" y="3325"/>
                  </a:lnTo>
                  <a:close/>
                  <a:moveTo>
                    <a:pt x="2675" y="2991"/>
                  </a:moveTo>
                  <a:lnTo>
                    <a:pt x="2675" y="3084"/>
                  </a:lnTo>
                  <a:lnTo>
                    <a:pt x="2764" y="3084"/>
                  </a:lnTo>
                  <a:cubicBezTo>
                    <a:pt x="2788" y="3084"/>
                    <a:pt x="2809" y="3062"/>
                    <a:pt x="2809" y="3036"/>
                  </a:cubicBezTo>
                  <a:cubicBezTo>
                    <a:pt x="2809" y="3011"/>
                    <a:pt x="2788" y="2991"/>
                    <a:pt x="2764" y="2991"/>
                  </a:cubicBezTo>
                  <a:lnTo>
                    <a:pt x="2675" y="2991"/>
                  </a:lnTo>
                  <a:close/>
                  <a:moveTo>
                    <a:pt x="3102" y="3116"/>
                  </a:moveTo>
                  <a:cubicBezTo>
                    <a:pt x="3102" y="3236"/>
                    <a:pt x="3199" y="3331"/>
                    <a:pt x="3319" y="3331"/>
                  </a:cubicBezTo>
                  <a:cubicBezTo>
                    <a:pt x="3372" y="3331"/>
                    <a:pt x="3424" y="3312"/>
                    <a:pt x="3464" y="3273"/>
                  </a:cubicBezTo>
                  <a:cubicBezTo>
                    <a:pt x="3469" y="3269"/>
                    <a:pt x="3469" y="3261"/>
                    <a:pt x="3465" y="3257"/>
                  </a:cubicBezTo>
                  <a:lnTo>
                    <a:pt x="3418" y="3207"/>
                  </a:lnTo>
                  <a:cubicBezTo>
                    <a:pt x="3415" y="3203"/>
                    <a:pt x="3407" y="3203"/>
                    <a:pt x="3403" y="3206"/>
                  </a:cubicBezTo>
                  <a:cubicBezTo>
                    <a:pt x="3381" y="3225"/>
                    <a:pt x="3350" y="3235"/>
                    <a:pt x="3322" y="3235"/>
                  </a:cubicBezTo>
                  <a:cubicBezTo>
                    <a:pt x="3254" y="3235"/>
                    <a:pt x="3204" y="3180"/>
                    <a:pt x="3204" y="3113"/>
                  </a:cubicBezTo>
                  <a:cubicBezTo>
                    <a:pt x="3204" y="3046"/>
                    <a:pt x="3254" y="2990"/>
                    <a:pt x="3322" y="2990"/>
                  </a:cubicBezTo>
                  <a:cubicBezTo>
                    <a:pt x="3351" y="2990"/>
                    <a:pt x="3380" y="3000"/>
                    <a:pt x="3403" y="3020"/>
                  </a:cubicBezTo>
                  <a:cubicBezTo>
                    <a:pt x="3407" y="3024"/>
                    <a:pt x="3413" y="3024"/>
                    <a:pt x="3418" y="3020"/>
                  </a:cubicBezTo>
                  <a:lnTo>
                    <a:pt x="3464" y="2972"/>
                  </a:lnTo>
                  <a:cubicBezTo>
                    <a:pt x="3469" y="2967"/>
                    <a:pt x="3469" y="2960"/>
                    <a:pt x="3464" y="2955"/>
                  </a:cubicBezTo>
                  <a:cubicBezTo>
                    <a:pt x="3423" y="2918"/>
                    <a:pt x="3379" y="2899"/>
                    <a:pt x="3319" y="2899"/>
                  </a:cubicBezTo>
                  <a:cubicBezTo>
                    <a:pt x="3199" y="2899"/>
                    <a:pt x="3102" y="2996"/>
                    <a:pt x="3102" y="3116"/>
                  </a:cubicBezTo>
                  <a:close/>
                  <a:moveTo>
                    <a:pt x="3698" y="3325"/>
                  </a:moveTo>
                  <a:cubicBezTo>
                    <a:pt x="3692" y="3325"/>
                    <a:pt x="3686" y="3320"/>
                    <a:pt x="3686" y="3314"/>
                  </a:cubicBezTo>
                  <a:lnTo>
                    <a:pt x="3686" y="2916"/>
                  </a:lnTo>
                  <a:cubicBezTo>
                    <a:pt x="3686" y="2910"/>
                    <a:pt x="3692" y="2905"/>
                    <a:pt x="3698" y="2905"/>
                  </a:cubicBezTo>
                  <a:lnTo>
                    <a:pt x="3769" y="2905"/>
                  </a:lnTo>
                  <a:cubicBezTo>
                    <a:pt x="3776" y="2905"/>
                    <a:pt x="3781" y="2910"/>
                    <a:pt x="3781" y="2916"/>
                  </a:cubicBezTo>
                  <a:lnTo>
                    <a:pt x="3781" y="3068"/>
                  </a:lnTo>
                  <a:lnTo>
                    <a:pt x="3952" y="3068"/>
                  </a:lnTo>
                  <a:lnTo>
                    <a:pt x="3952" y="2916"/>
                  </a:lnTo>
                  <a:cubicBezTo>
                    <a:pt x="3952" y="2910"/>
                    <a:pt x="3957" y="2905"/>
                    <a:pt x="3964" y="2905"/>
                  </a:cubicBezTo>
                  <a:lnTo>
                    <a:pt x="4035" y="2905"/>
                  </a:lnTo>
                  <a:cubicBezTo>
                    <a:pt x="4041" y="2905"/>
                    <a:pt x="4046" y="2910"/>
                    <a:pt x="4046" y="2916"/>
                  </a:cubicBezTo>
                  <a:lnTo>
                    <a:pt x="4046" y="3314"/>
                  </a:lnTo>
                  <a:cubicBezTo>
                    <a:pt x="4046" y="3320"/>
                    <a:pt x="4041" y="3325"/>
                    <a:pt x="4035" y="3325"/>
                  </a:cubicBezTo>
                  <a:lnTo>
                    <a:pt x="3964" y="3325"/>
                  </a:lnTo>
                  <a:cubicBezTo>
                    <a:pt x="3957" y="3325"/>
                    <a:pt x="3952" y="3320"/>
                    <a:pt x="3952" y="3314"/>
                  </a:cubicBezTo>
                  <a:lnTo>
                    <a:pt x="3952" y="3156"/>
                  </a:lnTo>
                  <a:lnTo>
                    <a:pt x="3781" y="3156"/>
                  </a:lnTo>
                  <a:lnTo>
                    <a:pt x="3781" y="3314"/>
                  </a:lnTo>
                  <a:cubicBezTo>
                    <a:pt x="3781" y="3320"/>
                    <a:pt x="3776" y="3325"/>
                    <a:pt x="3769" y="3325"/>
                  </a:cubicBezTo>
                  <a:lnTo>
                    <a:pt x="3698" y="3325"/>
                  </a:lnTo>
                  <a:close/>
                </a:path>
              </a:pathLst>
            </a:custGeom>
            <a:solidFill>
              <a:srgbClr val="EFC24F">
                <a:alpha val="84705"/>
              </a:srgbClr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</p:grpSp>
      <p:sp>
        <p:nvSpPr>
          <p:cNvPr id="43" name="Google Shape;43;g2a1ef1438e9_1_867"/>
          <p:cNvSpPr txBox="1">
            <a:spLocks noGrp="1"/>
          </p:cNvSpPr>
          <p:nvPr>
            <p:ph type="body" idx="1"/>
          </p:nvPr>
        </p:nvSpPr>
        <p:spPr>
          <a:xfrm>
            <a:off x="628650" y="1859279"/>
            <a:ext cx="3886200" cy="53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7500" tIns="67500" rIns="67500" bIns="675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700"/>
              <a:buNone/>
              <a:defRPr sz="2700">
                <a:solidFill>
                  <a:schemeClr val="accent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1pPr>
            <a:lvl2pPr marL="914400" lvl="1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04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Char char="■"/>
              <a:defRPr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dpis a obsah">
  <p:cSld name="Nadpis a obsah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g2a1ef1438e9_1_874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54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13500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g2a1ef1438e9_1_874"/>
          <p:cNvSpPr txBox="1">
            <a:spLocks noGrp="1"/>
          </p:cNvSpPr>
          <p:nvPr>
            <p:ph type="body" idx="1"/>
          </p:nvPr>
        </p:nvSpPr>
        <p:spPr>
          <a:xfrm>
            <a:off x="628650" y="1191847"/>
            <a:ext cx="7886700" cy="325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Char char="○"/>
              <a:defRPr sz="1200">
                <a:solidFill>
                  <a:srgbClr val="595959"/>
                </a:solidFill>
              </a:defRPr>
            </a:lvl2pPr>
            <a:lvl3pPr marL="1371600" lvl="2" indent="-2984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00"/>
              <a:buChar char="■"/>
              <a:defRPr sz="1100">
                <a:solidFill>
                  <a:srgbClr val="595959"/>
                </a:solidFill>
              </a:defRPr>
            </a:lvl3pPr>
            <a:lvl4pPr marL="1828800" lvl="3" indent="-2857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900"/>
              <a:buChar char="●"/>
              <a:defRPr sz="900">
                <a:solidFill>
                  <a:srgbClr val="595959"/>
                </a:solidFill>
              </a:defRPr>
            </a:lvl4pPr>
            <a:lvl5pPr marL="2286000" lvl="4" indent="-2857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900"/>
              <a:buChar char="○"/>
              <a:defRPr sz="900">
                <a:solidFill>
                  <a:srgbClr val="595959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g2a1ef1438e9_1_874"/>
          <p:cNvSpPr txBox="1">
            <a:spLocks noGrp="1"/>
          </p:cNvSpPr>
          <p:nvPr>
            <p:ph type="sldNum" idx="12"/>
          </p:nvPr>
        </p:nvSpPr>
        <p:spPr>
          <a:xfrm>
            <a:off x="7010400" y="53102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Fira Sans"/>
                <a:ea typeface="Fira Sans"/>
                <a:cs typeface="Fira Sans"/>
                <a:sym typeface="Fira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Fira Sans"/>
                <a:ea typeface="Fira Sans"/>
                <a:cs typeface="Fira Sans"/>
                <a:sym typeface="Fira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Fira Sans"/>
                <a:ea typeface="Fira Sans"/>
                <a:cs typeface="Fira Sans"/>
                <a:sym typeface="Fira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Fira Sans"/>
                <a:ea typeface="Fira Sans"/>
                <a:cs typeface="Fira Sans"/>
                <a:sym typeface="Fira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Fira Sans"/>
                <a:ea typeface="Fira Sans"/>
                <a:cs typeface="Fira Sans"/>
                <a:sym typeface="Fira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Fira Sans"/>
                <a:ea typeface="Fira Sans"/>
                <a:cs typeface="Fira Sans"/>
                <a:sym typeface="Fira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Fira Sans"/>
                <a:ea typeface="Fira Sans"/>
                <a:cs typeface="Fira Sans"/>
                <a:sym typeface="Fira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Fira Sans"/>
                <a:ea typeface="Fira Sans"/>
                <a:cs typeface="Fira Sans"/>
                <a:sym typeface="Fira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Fira Sans"/>
                <a:ea typeface="Fira Sans"/>
                <a:cs typeface="Fira Sans"/>
                <a:sym typeface="Fira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48" name="Google Shape;48;g2a1ef1438e9_1_874"/>
          <p:cNvSpPr txBox="1">
            <a:spLocks noGrp="1"/>
          </p:cNvSpPr>
          <p:nvPr>
            <p:ph type="body" idx="2"/>
          </p:nvPr>
        </p:nvSpPr>
        <p:spPr>
          <a:xfrm>
            <a:off x="134303" y="4632723"/>
            <a:ext cx="8244000" cy="40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457200" lvl="0" indent="-2857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BFBFBF"/>
              </a:buClr>
              <a:buSzPts val="900"/>
              <a:buFont typeface="Inter ExtraBold"/>
              <a:buAutoNum type="arabicPeriod"/>
              <a:defRPr sz="900">
                <a:solidFill>
                  <a:srgbClr val="BFBFBF"/>
                </a:solidFill>
              </a:defRPr>
            </a:lvl1pPr>
            <a:lvl2pPr marL="914400" lvl="1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Char char="○"/>
              <a:defRPr>
                <a:solidFill>
                  <a:srgbClr val="595959"/>
                </a:solidFill>
              </a:defRPr>
            </a:lvl2pPr>
            <a:lvl3pPr marL="1371600" lvl="2" indent="-304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Char char="■"/>
              <a:defRPr>
                <a:solidFill>
                  <a:srgbClr val="595959"/>
                </a:solidFill>
              </a:defRPr>
            </a:lvl3pPr>
            <a:lvl4pPr marL="1828800" lvl="3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100"/>
              <a:buChar char="●"/>
              <a:defRPr>
                <a:solidFill>
                  <a:srgbClr val="595959"/>
                </a:solidFill>
              </a:defRPr>
            </a:lvl4pPr>
            <a:lvl5pPr marL="2286000" lvl="4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100"/>
              <a:buChar char="○"/>
              <a:defRPr>
                <a:solidFill>
                  <a:srgbClr val="595959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9" name="Google Shape;49;g2a1ef1438e9_1_874"/>
          <p:cNvSpPr txBox="1">
            <a:spLocks noGrp="1"/>
          </p:cNvSpPr>
          <p:nvPr>
            <p:ph type="body" idx="3"/>
          </p:nvPr>
        </p:nvSpPr>
        <p:spPr>
          <a:xfrm>
            <a:off x="628650" y="821738"/>
            <a:ext cx="7886700" cy="34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8100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500"/>
              <a:buNone/>
              <a:defRPr>
                <a:solidFill>
                  <a:schemeClr val="accent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1pPr>
            <a:lvl2pPr marL="914400" lvl="1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Jenom nadpis">
  <p:cSld name="4_Jenom nadpis">
    <p:bg>
      <p:bgPr>
        <a:solidFill>
          <a:schemeClr val="accen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a1ef1438e9_1_880"/>
          <p:cNvSpPr/>
          <p:nvPr/>
        </p:nvSpPr>
        <p:spPr>
          <a:xfrm>
            <a:off x="7974027" y="4068752"/>
            <a:ext cx="1425000" cy="1425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grpSp>
        <p:nvGrpSpPr>
          <p:cNvPr id="52" name="Google Shape;52;g2a1ef1438e9_1_880"/>
          <p:cNvGrpSpPr/>
          <p:nvPr/>
        </p:nvGrpSpPr>
        <p:grpSpPr>
          <a:xfrm>
            <a:off x="8442103" y="4632938"/>
            <a:ext cx="489099" cy="297078"/>
            <a:chOff x="3031454" y="3569980"/>
            <a:chExt cx="2135803" cy="1297283"/>
          </a:xfrm>
        </p:grpSpPr>
        <p:sp>
          <p:nvSpPr>
            <p:cNvPr id="53" name="Google Shape;53;g2a1ef1438e9_1_880"/>
            <p:cNvSpPr/>
            <p:nvPr/>
          </p:nvSpPr>
          <p:spPr>
            <a:xfrm>
              <a:off x="3031454" y="3584493"/>
              <a:ext cx="690974" cy="998160"/>
            </a:xfrm>
            <a:custGeom>
              <a:avLst/>
              <a:gdLst/>
              <a:ahLst/>
              <a:cxnLst/>
              <a:rect l="l" t="t" r="r" b="b"/>
              <a:pathLst>
                <a:path w="1772" h="2563" extrusionOk="0">
                  <a:moveTo>
                    <a:pt x="0" y="2493"/>
                  </a:moveTo>
                  <a:cubicBezTo>
                    <a:pt x="0" y="2530"/>
                    <a:pt x="29" y="2563"/>
                    <a:pt x="70" y="2563"/>
                  </a:cubicBezTo>
                  <a:lnTo>
                    <a:pt x="502" y="2563"/>
                  </a:lnTo>
                  <a:cubicBezTo>
                    <a:pt x="538" y="2563"/>
                    <a:pt x="571" y="2530"/>
                    <a:pt x="571" y="2493"/>
                  </a:cubicBezTo>
                  <a:lnTo>
                    <a:pt x="571" y="1633"/>
                  </a:lnTo>
                  <a:lnTo>
                    <a:pt x="956" y="1633"/>
                  </a:lnTo>
                  <a:cubicBezTo>
                    <a:pt x="1403" y="1633"/>
                    <a:pt x="1772" y="1263"/>
                    <a:pt x="1772" y="809"/>
                  </a:cubicBezTo>
                  <a:cubicBezTo>
                    <a:pt x="1772" y="366"/>
                    <a:pt x="1403" y="0"/>
                    <a:pt x="952" y="0"/>
                  </a:cubicBezTo>
                  <a:lnTo>
                    <a:pt x="70" y="0"/>
                  </a:lnTo>
                  <a:cubicBezTo>
                    <a:pt x="29" y="0"/>
                    <a:pt x="0" y="33"/>
                    <a:pt x="0" y="69"/>
                  </a:cubicBezTo>
                  <a:lnTo>
                    <a:pt x="0" y="2493"/>
                  </a:lnTo>
                  <a:close/>
                  <a:moveTo>
                    <a:pt x="571" y="1098"/>
                  </a:moveTo>
                  <a:lnTo>
                    <a:pt x="571" y="538"/>
                  </a:lnTo>
                  <a:lnTo>
                    <a:pt x="919" y="538"/>
                  </a:lnTo>
                  <a:cubicBezTo>
                    <a:pt x="1077" y="538"/>
                    <a:pt x="1208" y="655"/>
                    <a:pt x="1208" y="809"/>
                  </a:cubicBezTo>
                  <a:cubicBezTo>
                    <a:pt x="1208" y="974"/>
                    <a:pt x="1077" y="1098"/>
                    <a:pt x="919" y="1098"/>
                  </a:cubicBezTo>
                  <a:lnTo>
                    <a:pt x="571" y="1098"/>
                  </a:lnTo>
                  <a:close/>
                </a:path>
              </a:pathLst>
            </a:custGeom>
            <a:solidFill>
              <a:srgbClr val="57636E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54" name="Google Shape;54;g2a1ef1438e9_1_880"/>
            <p:cNvSpPr/>
            <p:nvPr/>
          </p:nvSpPr>
          <p:spPr>
            <a:xfrm>
              <a:off x="3032260" y="3569980"/>
              <a:ext cx="2134997" cy="1297283"/>
            </a:xfrm>
            <a:custGeom>
              <a:avLst/>
              <a:gdLst/>
              <a:ahLst/>
              <a:cxnLst/>
              <a:rect l="l" t="t" r="r" b="b"/>
              <a:pathLst>
                <a:path w="5476" h="3331" extrusionOk="0">
                  <a:moveTo>
                    <a:pt x="991" y="2600"/>
                  </a:moveTo>
                  <a:lnTo>
                    <a:pt x="1394" y="2600"/>
                  </a:lnTo>
                  <a:cubicBezTo>
                    <a:pt x="1467" y="2600"/>
                    <a:pt x="1508" y="2556"/>
                    <a:pt x="1526" y="2512"/>
                  </a:cubicBezTo>
                  <a:lnTo>
                    <a:pt x="1658" y="2219"/>
                  </a:lnTo>
                  <a:lnTo>
                    <a:pt x="2654" y="2219"/>
                  </a:lnTo>
                  <a:lnTo>
                    <a:pt x="2786" y="2508"/>
                  </a:lnTo>
                  <a:cubicBezTo>
                    <a:pt x="2819" y="2578"/>
                    <a:pt x="2848" y="2600"/>
                    <a:pt x="2914" y="2600"/>
                  </a:cubicBezTo>
                  <a:lnTo>
                    <a:pt x="3320" y="2600"/>
                  </a:lnTo>
                  <a:cubicBezTo>
                    <a:pt x="3375" y="2600"/>
                    <a:pt x="3405" y="2552"/>
                    <a:pt x="3383" y="2505"/>
                  </a:cubicBezTo>
                  <a:lnTo>
                    <a:pt x="3297" y="2320"/>
                  </a:lnTo>
                  <a:cubicBezTo>
                    <a:pt x="3526" y="2518"/>
                    <a:pt x="3827" y="2637"/>
                    <a:pt x="4158" y="2637"/>
                  </a:cubicBezTo>
                  <a:lnTo>
                    <a:pt x="4158" y="2637"/>
                  </a:lnTo>
                  <a:cubicBezTo>
                    <a:pt x="4183" y="2637"/>
                    <a:pt x="4227" y="2637"/>
                    <a:pt x="4271" y="2633"/>
                  </a:cubicBezTo>
                  <a:lnTo>
                    <a:pt x="4659" y="3288"/>
                  </a:lnTo>
                  <a:cubicBezTo>
                    <a:pt x="4670" y="3307"/>
                    <a:pt x="4689" y="3325"/>
                    <a:pt x="4718" y="3325"/>
                  </a:cubicBezTo>
                  <a:lnTo>
                    <a:pt x="5212" y="3325"/>
                  </a:lnTo>
                  <a:cubicBezTo>
                    <a:pt x="5271" y="3325"/>
                    <a:pt x="5300" y="3267"/>
                    <a:pt x="5271" y="3215"/>
                  </a:cubicBezTo>
                  <a:lnTo>
                    <a:pt x="4798" y="2476"/>
                  </a:lnTo>
                  <a:cubicBezTo>
                    <a:pt x="5201" y="2230"/>
                    <a:pt x="5476" y="1798"/>
                    <a:pt x="5476" y="1322"/>
                  </a:cubicBezTo>
                  <a:cubicBezTo>
                    <a:pt x="5476" y="590"/>
                    <a:pt x="4890" y="0"/>
                    <a:pt x="4158" y="0"/>
                  </a:cubicBezTo>
                  <a:cubicBezTo>
                    <a:pt x="3425" y="0"/>
                    <a:pt x="2843" y="590"/>
                    <a:pt x="2843" y="1322"/>
                  </a:cubicBezTo>
                  <a:cubicBezTo>
                    <a:pt x="2843" y="1330"/>
                    <a:pt x="2843" y="1337"/>
                    <a:pt x="2843" y="1345"/>
                  </a:cubicBezTo>
                  <a:lnTo>
                    <a:pt x="2236" y="40"/>
                  </a:lnTo>
                  <a:cubicBezTo>
                    <a:pt x="2225" y="18"/>
                    <a:pt x="2200" y="0"/>
                    <a:pt x="2174" y="0"/>
                  </a:cubicBezTo>
                  <a:lnTo>
                    <a:pt x="2138" y="0"/>
                  </a:lnTo>
                  <a:cubicBezTo>
                    <a:pt x="2112" y="0"/>
                    <a:pt x="2086" y="18"/>
                    <a:pt x="2075" y="40"/>
                  </a:cubicBezTo>
                  <a:lnTo>
                    <a:pt x="929" y="2505"/>
                  </a:lnTo>
                  <a:cubicBezTo>
                    <a:pt x="907" y="2552"/>
                    <a:pt x="936" y="2600"/>
                    <a:pt x="991" y="2600"/>
                  </a:cubicBezTo>
                  <a:close/>
                  <a:moveTo>
                    <a:pt x="1878" y="1721"/>
                  </a:moveTo>
                  <a:lnTo>
                    <a:pt x="2152" y="1117"/>
                  </a:lnTo>
                  <a:lnTo>
                    <a:pt x="2156" y="1117"/>
                  </a:lnTo>
                  <a:lnTo>
                    <a:pt x="2434" y="1721"/>
                  </a:lnTo>
                  <a:lnTo>
                    <a:pt x="1878" y="1721"/>
                  </a:lnTo>
                  <a:close/>
                  <a:moveTo>
                    <a:pt x="3429" y="1322"/>
                  </a:moveTo>
                  <a:cubicBezTo>
                    <a:pt x="3429" y="919"/>
                    <a:pt x="3758" y="586"/>
                    <a:pt x="4158" y="586"/>
                  </a:cubicBezTo>
                  <a:cubicBezTo>
                    <a:pt x="4560" y="586"/>
                    <a:pt x="4890" y="919"/>
                    <a:pt x="4890" y="1322"/>
                  </a:cubicBezTo>
                  <a:cubicBezTo>
                    <a:pt x="4890" y="1721"/>
                    <a:pt x="4560" y="2051"/>
                    <a:pt x="4158" y="2051"/>
                  </a:cubicBezTo>
                  <a:cubicBezTo>
                    <a:pt x="3758" y="2051"/>
                    <a:pt x="3429" y="1721"/>
                    <a:pt x="3429" y="1322"/>
                  </a:cubicBezTo>
                  <a:close/>
                  <a:moveTo>
                    <a:pt x="1032" y="3285"/>
                  </a:moveTo>
                  <a:cubicBezTo>
                    <a:pt x="1046" y="3299"/>
                    <a:pt x="1089" y="3331"/>
                    <a:pt x="1167" y="3331"/>
                  </a:cubicBezTo>
                  <a:cubicBezTo>
                    <a:pt x="1255" y="3331"/>
                    <a:pt x="1309" y="3269"/>
                    <a:pt x="1309" y="3207"/>
                  </a:cubicBezTo>
                  <a:cubicBezTo>
                    <a:pt x="1309" y="3125"/>
                    <a:pt x="1234" y="3089"/>
                    <a:pt x="1188" y="3070"/>
                  </a:cubicBezTo>
                  <a:cubicBezTo>
                    <a:pt x="1140" y="3051"/>
                    <a:pt x="1122" y="3034"/>
                    <a:pt x="1122" y="3012"/>
                  </a:cubicBezTo>
                  <a:cubicBezTo>
                    <a:pt x="1122" y="2996"/>
                    <a:pt x="1138" y="2981"/>
                    <a:pt x="1160" y="2981"/>
                  </a:cubicBezTo>
                  <a:cubicBezTo>
                    <a:pt x="1192" y="2981"/>
                    <a:pt x="1229" y="3006"/>
                    <a:pt x="1242" y="3014"/>
                  </a:cubicBezTo>
                  <a:cubicBezTo>
                    <a:pt x="1244" y="3016"/>
                    <a:pt x="1245" y="3017"/>
                    <a:pt x="1246" y="3017"/>
                  </a:cubicBezTo>
                  <a:cubicBezTo>
                    <a:pt x="1251" y="3021"/>
                    <a:pt x="1262" y="3016"/>
                    <a:pt x="1266" y="3009"/>
                  </a:cubicBezTo>
                  <a:lnTo>
                    <a:pt x="1297" y="2963"/>
                  </a:lnTo>
                  <a:cubicBezTo>
                    <a:pt x="1299" y="2959"/>
                    <a:pt x="1300" y="2948"/>
                    <a:pt x="1293" y="2944"/>
                  </a:cubicBezTo>
                  <a:cubicBezTo>
                    <a:pt x="1275" y="2931"/>
                    <a:pt x="1227" y="2899"/>
                    <a:pt x="1165" y="2899"/>
                  </a:cubicBezTo>
                  <a:cubicBezTo>
                    <a:pt x="1072" y="2899"/>
                    <a:pt x="1026" y="2959"/>
                    <a:pt x="1026" y="3018"/>
                  </a:cubicBezTo>
                  <a:cubicBezTo>
                    <a:pt x="1026" y="3090"/>
                    <a:pt x="1091" y="3131"/>
                    <a:pt x="1143" y="3151"/>
                  </a:cubicBezTo>
                  <a:cubicBezTo>
                    <a:pt x="1183" y="3167"/>
                    <a:pt x="1204" y="3186"/>
                    <a:pt x="1204" y="3212"/>
                  </a:cubicBezTo>
                  <a:cubicBezTo>
                    <a:pt x="1204" y="3233"/>
                    <a:pt x="1187" y="3248"/>
                    <a:pt x="1163" y="3248"/>
                  </a:cubicBezTo>
                  <a:cubicBezTo>
                    <a:pt x="1128" y="3248"/>
                    <a:pt x="1089" y="3222"/>
                    <a:pt x="1080" y="3216"/>
                  </a:cubicBezTo>
                  <a:cubicBezTo>
                    <a:pt x="1079" y="3216"/>
                    <a:pt x="1079" y="3215"/>
                    <a:pt x="1078" y="3215"/>
                  </a:cubicBezTo>
                  <a:cubicBezTo>
                    <a:pt x="1078" y="3215"/>
                    <a:pt x="1078" y="3215"/>
                    <a:pt x="1078" y="3215"/>
                  </a:cubicBezTo>
                  <a:cubicBezTo>
                    <a:pt x="1074" y="3212"/>
                    <a:pt x="1062" y="3210"/>
                    <a:pt x="1057" y="3218"/>
                  </a:cubicBezTo>
                  <a:lnTo>
                    <a:pt x="1029" y="3268"/>
                  </a:lnTo>
                  <a:cubicBezTo>
                    <a:pt x="1024" y="3276"/>
                    <a:pt x="1026" y="3279"/>
                    <a:pt x="1032" y="3285"/>
                  </a:cubicBezTo>
                  <a:close/>
                  <a:moveTo>
                    <a:pt x="11" y="3325"/>
                  </a:moveTo>
                  <a:cubicBezTo>
                    <a:pt x="4" y="3325"/>
                    <a:pt x="0" y="3320"/>
                    <a:pt x="0" y="3314"/>
                  </a:cubicBezTo>
                  <a:lnTo>
                    <a:pt x="0" y="2916"/>
                  </a:lnTo>
                  <a:cubicBezTo>
                    <a:pt x="0" y="2910"/>
                    <a:pt x="4" y="2905"/>
                    <a:pt x="11" y="2905"/>
                  </a:cubicBezTo>
                  <a:lnTo>
                    <a:pt x="190" y="2905"/>
                  </a:lnTo>
                  <a:cubicBezTo>
                    <a:pt x="262" y="2905"/>
                    <a:pt x="321" y="2963"/>
                    <a:pt x="321" y="3035"/>
                  </a:cubicBezTo>
                  <a:cubicBezTo>
                    <a:pt x="321" y="3090"/>
                    <a:pt x="285" y="3134"/>
                    <a:pt x="232" y="3155"/>
                  </a:cubicBezTo>
                  <a:lnTo>
                    <a:pt x="315" y="3308"/>
                  </a:lnTo>
                  <a:cubicBezTo>
                    <a:pt x="319" y="3315"/>
                    <a:pt x="315" y="3325"/>
                    <a:pt x="304" y="3325"/>
                  </a:cubicBezTo>
                  <a:lnTo>
                    <a:pt x="225" y="3325"/>
                  </a:lnTo>
                  <a:cubicBezTo>
                    <a:pt x="220" y="3325"/>
                    <a:pt x="216" y="3322"/>
                    <a:pt x="215" y="3320"/>
                  </a:cubicBezTo>
                  <a:lnTo>
                    <a:pt x="135" y="3161"/>
                  </a:lnTo>
                  <a:lnTo>
                    <a:pt x="94" y="3161"/>
                  </a:lnTo>
                  <a:lnTo>
                    <a:pt x="94" y="3314"/>
                  </a:lnTo>
                  <a:cubicBezTo>
                    <a:pt x="94" y="3320"/>
                    <a:pt x="88" y="3325"/>
                    <a:pt x="82" y="3325"/>
                  </a:cubicBezTo>
                  <a:lnTo>
                    <a:pt x="11" y="3325"/>
                  </a:lnTo>
                  <a:close/>
                  <a:moveTo>
                    <a:pt x="94" y="2991"/>
                  </a:moveTo>
                  <a:lnTo>
                    <a:pt x="94" y="3084"/>
                  </a:lnTo>
                  <a:lnTo>
                    <a:pt x="183" y="3084"/>
                  </a:lnTo>
                  <a:cubicBezTo>
                    <a:pt x="207" y="3084"/>
                    <a:pt x="228" y="3062"/>
                    <a:pt x="228" y="3036"/>
                  </a:cubicBezTo>
                  <a:cubicBezTo>
                    <a:pt x="228" y="3011"/>
                    <a:pt x="207" y="2991"/>
                    <a:pt x="183" y="2991"/>
                  </a:cubicBezTo>
                  <a:lnTo>
                    <a:pt x="94" y="2991"/>
                  </a:lnTo>
                  <a:close/>
                  <a:moveTo>
                    <a:pt x="563" y="3325"/>
                  </a:moveTo>
                  <a:cubicBezTo>
                    <a:pt x="556" y="3325"/>
                    <a:pt x="552" y="3320"/>
                    <a:pt x="552" y="3314"/>
                  </a:cubicBezTo>
                  <a:lnTo>
                    <a:pt x="552" y="2916"/>
                  </a:lnTo>
                  <a:cubicBezTo>
                    <a:pt x="552" y="2910"/>
                    <a:pt x="556" y="2905"/>
                    <a:pt x="563" y="2905"/>
                  </a:cubicBezTo>
                  <a:lnTo>
                    <a:pt x="811" y="2905"/>
                  </a:lnTo>
                  <a:cubicBezTo>
                    <a:pt x="818" y="2905"/>
                    <a:pt x="823" y="2910"/>
                    <a:pt x="823" y="2916"/>
                  </a:cubicBezTo>
                  <a:lnTo>
                    <a:pt x="823" y="2982"/>
                  </a:lnTo>
                  <a:cubicBezTo>
                    <a:pt x="823" y="2988"/>
                    <a:pt x="818" y="2993"/>
                    <a:pt x="811" y="2993"/>
                  </a:cubicBezTo>
                  <a:lnTo>
                    <a:pt x="645" y="2993"/>
                  </a:lnTo>
                  <a:lnTo>
                    <a:pt x="645" y="3068"/>
                  </a:lnTo>
                  <a:lnTo>
                    <a:pt x="782" y="3068"/>
                  </a:lnTo>
                  <a:cubicBezTo>
                    <a:pt x="788" y="3068"/>
                    <a:pt x="793" y="3073"/>
                    <a:pt x="793" y="3079"/>
                  </a:cubicBezTo>
                  <a:lnTo>
                    <a:pt x="793" y="3144"/>
                  </a:lnTo>
                  <a:cubicBezTo>
                    <a:pt x="793" y="3151"/>
                    <a:pt x="788" y="3156"/>
                    <a:pt x="782" y="3156"/>
                  </a:cubicBezTo>
                  <a:lnTo>
                    <a:pt x="645" y="3156"/>
                  </a:lnTo>
                  <a:lnTo>
                    <a:pt x="645" y="3237"/>
                  </a:lnTo>
                  <a:lnTo>
                    <a:pt x="811" y="3237"/>
                  </a:lnTo>
                  <a:cubicBezTo>
                    <a:pt x="818" y="3237"/>
                    <a:pt x="823" y="3242"/>
                    <a:pt x="823" y="3248"/>
                  </a:cubicBezTo>
                  <a:lnTo>
                    <a:pt x="823" y="3314"/>
                  </a:lnTo>
                  <a:cubicBezTo>
                    <a:pt x="823" y="3320"/>
                    <a:pt x="818" y="3325"/>
                    <a:pt x="811" y="3325"/>
                  </a:cubicBezTo>
                  <a:lnTo>
                    <a:pt x="563" y="3325"/>
                  </a:lnTo>
                  <a:close/>
                  <a:moveTo>
                    <a:pt x="1543" y="3325"/>
                  </a:moveTo>
                  <a:cubicBezTo>
                    <a:pt x="1537" y="3325"/>
                    <a:pt x="1532" y="3320"/>
                    <a:pt x="1532" y="3314"/>
                  </a:cubicBezTo>
                  <a:lnTo>
                    <a:pt x="1532" y="2916"/>
                  </a:lnTo>
                  <a:cubicBezTo>
                    <a:pt x="1532" y="2910"/>
                    <a:pt x="1537" y="2905"/>
                    <a:pt x="1543" y="2905"/>
                  </a:cubicBezTo>
                  <a:lnTo>
                    <a:pt x="1792" y="2905"/>
                  </a:lnTo>
                  <a:cubicBezTo>
                    <a:pt x="1798" y="2905"/>
                    <a:pt x="1803" y="2910"/>
                    <a:pt x="1803" y="2916"/>
                  </a:cubicBezTo>
                  <a:lnTo>
                    <a:pt x="1803" y="2982"/>
                  </a:lnTo>
                  <a:cubicBezTo>
                    <a:pt x="1803" y="2988"/>
                    <a:pt x="1798" y="2993"/>
                    <a:pt x="1792" y="2993"/>
                  </a:cubicBezTo>
                  <a:lnTo>
                    <a:pt x="1625" y="2993"/>
                  </a:lnTo>
                  <a:lnTo>
                    <a:pt x="1625" y="3068"/>
                  </a:lnTo>
                  <a:lnTo>
                    <a:pt x="1762" y="3068"/>
                  </a:lnTo>
                  <a:cubicBezTo>
                    <a:pt x="1768" y="3068"/>
                    <a:pt x="1774" y="3073"/>
                    <a:pt x="1774" y="3079"/>
                  </a:cubicBezTo>
                  <a:lnTo>
                    <a:pt x="1774" y="3144"/>
                  </a:lnTo>
                  <a:cubicBezTo>
                    <a:pt x="1774" y="3151"/>
                    <a:pt x="1768" y="3156"/>
                    <a:pt x="1762" y="3156"/>
                  </a:cubicBezTo>
                  <a:lnTo>
                    <a:pt x="1625" y="3156"/>
                  </a:lnTo>
                  <a:lnTo>
                    <a:pt x="1625" y="3237"/>
                  </a:lnTo>
                  <a:lnTo>
                    <a:pt x="1792" y="3237"/>
                  </a:lnTo>
                  <a:cubicBezTo>
                    <a:pt x="1798" y="3237"/>
                    <a:pt x="1803" y="3242"/>
                    <a:pt x="1803" y="3248"/>
                  </a:cubicBezTo>
                  <a:lnTo>
                    <a:pt x="1803" y="3314"/>
                  </a:lnTo>
                  <a:cubicBezTo>
                    <a:pt x="1803" y="3320"/>
                    <a:pt x="1798" y="3325"/>
                    <a:pt x="1792" y="3325"/>
                  </a:cubicBezTo>
                  <a:lnTo>
                    <a:pt x="1543" y="3325"/>
                  </a:lnTo>
                  <a:close/>
                  <a:moveTo>
                    <a:pt x="1990" y="3325"/>
                  </a:moveTo>
                  <a:lnTo>
                    <a:pt x="2056" y="3325"/>
                  </a:lnTo>
                  <a:cubicBezTo>
                    <a:pt x="2068" y="3325"/>
                    <a:pt x="2074" y="3318"/>
                    <a:pt x="2077" y="3311"/>
                  </a:cubicBezTo>
                  <a:lnTo>
                    <a:pt x="2099" y="3263"/>
                  </a:lnTo>
                  <a:lnTo>
                    <a:pt x="2262" y="3263"/>
                  </a:lnTo>
                  <a:lnTo>
                    <a:pt x="2284" y="3310"/>
                  </a:lnTo>
                  <a:cubicBezTo>
                    <a:pt x="2289" y="3321"/>
                    <a:pt x="2294" y="3325"/>
                    <a:pt x="2305" y="3325"/>
                  </a:cubicBezTo>
                  <a:lnTo>
                    <a:pt x="2371" y="3325"/>
                  </a:lnTo>
                  <a:cubicBezTo>
                    <a:pt x="2380" y="3325"/>
                    <a:pt x="2385" y="3317"/>
                    <a:pt x="2381" y="3309"/>
                  </a:cubicBezTo>
                  <a:lnTo>
                    <a:pt x="2194" y="2906"/>
                  </a:lnTo>
                  <a:cubicBezTo>
                    <a:pt x="2192" y="2902"/>
                    <a:pt x="2188" y="2899"/>
                    <a:pt x="2183" y="2899"/>
                  </a:cubicBezTo>
                  <a:lnTo>
                    <a:pt x="2177" y="2899"/>
                  </a:lnTo>
                  <a:cubicBezTo>
                    <a:pt x="2173" y="2899"/>
                    <a:pt x="2169" y="2902"/>
                    <a:pt x="2167" y="2906"/>
                  </a:cubicBezTo>
                  <a:lnTo>
                    <a:pt x="1979" y="3309"/>
                  </a:lnTo>
                  <a:cubicBezTo>
                    <a:pt x="1976" y="3317"/>
                    <a:pt x="1981" y="3325"/>
                    <a:pt x="1990" y="3325"/>
                  </a:cubicBezTo>
                  <a:close/>
                  <a:moveTo>
                    <a:pt x="2135" y="3181"/>
                  </a:moveTo>
                  <a:lnTo>
                    <a:pt x="2180" y="3082"/>
                  </a:lnTo>
                  <a:lnTo>
                    <a:pt x="2180" y="3082"/>
                  </a:lnTo>
                  <a:lnTo>
                    <a:pt x="2226" y="3181"/>
                  </a:lnTo>
                  <a:lnTo>
                    <a:pt x="2135" y="3181"/>
                  </a:lnTo>
                  <a:close/>
                  <a:moveTo>
                    <a:pt x="2592" y="3325"/>
                  </a:moveTo>
                  <a:cubicBezTo>
                    <a:pt x="2585" y="3325"/>
                    <a:pt x="2581" y="3320"/>
                    <a:pt x="2581" y="3314"/>
                  </a:cubicBezTo>
                  <a:lnTo>
                    <a:pt x="2581" y="2916"/>
                  </a:lnTo>
                  <a:cubicBezTo>
                    <a:pt x="2581" y="2910"/>
                    <a:pt x="2585" y="2905"/>
                    <a:pt x="2592" y="2905"/>
                  </a:cubicBezTo>
                  <a:lnTo>
                    <a:pt x="2771" y="2905"/>
                  </a:lnTo>
                  <a:cubicBezTo>
                    <a:pt x="2843" y="2905"/>
                    <a:pt x="2902" y="2963"/>
                    <a:pt x="2902" y="3035"/>
                  </a:cubicBezTo>
                  <a:cubicBezTo>
                    <a:pt x="2902" y="3090"/>
                    <a:pt x="2866" y="3134"/>
                    <a:pt x="2813" y="3155"/>
                  </a:cubicBezTo>
                  <a:lnTo>
                    <a:pt x="2896" y="3308"/>
                  </a:lnTo>
                  <a:cubicBezTo>
                    <a:pt x="2900" y="3315"/>
                    <a:pt x="2896" y="3325"/>
                    <a:pt x="2885" y="3325"/>
                  </a:cubicBezTo>
                  <a:lnTo>
                    <a:pt x="2806" y="3325"/>
                  </a:lnTo>
                  <a:cubicBezTo>
                    <a:pt x="2801" y="3325"/>
                    <a:pt x="2797" y="3322"/>
                    <a:pt x="2796" y="3320"/>
                  </a:cubicBezTo>
                  <a:lnTo>
                    <a:pt x="2716" y="3161"/>
                  </a:lnTo>
                  <a:lnTo>
                    <a:pt x="2675" y="3161"/>
                  </a:lnTo>
                  <a:lnTo>
                    <a:pt x="2675" y="3314"/>
                  </a:lnTo>
                  <a:cubicBezTo>
                    <a:pt x="2675" y="3320"/>
                    <a:pt x="2669" y="3325"/>
                    <a:pt x="2663" y="3325"/>
                  </a:cubicBezTo>
                  <a:lnTo>
                    <a:pt x="2592" y="3325"/>
                  </a:lnTo>
                  <a:close/>
                  <a:moveTo>
                    <a:pt x="2675" y="2991"/>
                  </a:moveTo>
                  <a:lnTo>
                    <a:pt x="2675" y="3084"/>
                  </a:lnTo>
                  <a:lnTo>
                    <a:pt x="2764" y="3084"/>
                  </a:lnTo>
                  <a:cubicBezTo>
                    <a:pt x="2788" y="3084"/>
                    <a:pt x="2809" y="3062"/>
                    <a:pt x="2809" y="3036"/>
                  </a:cubicBezTo>
                  <a:cubicBezTo>
                    <a:pt x="2809" y="3011"/>
                    <a:pt x="2788" y="2991"/>
                    <a:pt x="2764" y="2991"/>
                  </a:cubicBezTo>
                  <a:lnTo>
                    <a:pt x="2675" y="2991"/>
                  </a:lnTo>
                  <a:close/>
                  <a:moveTo>
                    <a:pt x="3102" y="3116"/>
                  </a:moveTo>
                  <a:cubicBezTo>
                    <a:pt x="3102" y="3236"/>
                    <a:pt x="3199" y="3331"/>
                    <a:pt x="3319" y="3331"/>
                  </a:cubicBezTo>
                  <a:cubicBezTo>
                    <a:pt x="3372" y="3331"/>
                    <a:pt x="3424" y="3312"/>
                    <a:pt x="3464" y="3273"/>
                  </a:cubicBezTo>
                  <a:cubicBezTo>
                    <a:pt x="3469" y="3269"/>
                    <a:pt x="3469" y="3261"/>
                    <a:pt x="3465" y="3257"/>
                  </a:cubicBezTo>
                  <a:lnTo>
                    <a:pt x="3418" y="3207"/>
                  </a:lnTo>
                  <a:cubicBezTo>
                    <a:pt x="3415" y="3203"/>
                    <a:pt x="3407" y="3203"/>
                    <a:pt x="3403" y="3206"/>
                  </a:cubicBezTo>
                  <a:cubicBezTo>
                    <a:pt x="3381" y="3225"/>
                    <a:pt x="3350" y="3235"/>
                    <a:pt x="3322" y="3235"/>
                  </a:cubicBezTo>
                  <a:cubicBezTo>
                    <a:pt x="3254" y="3235"/>
                    <a:pt x="3204" y="3180"/>
                    <a:pt x="3204" y="3113"/>
                  </a:cubicBezTo>
                  <a:cubicBezTo>
                    <a:pt x="3204" y="3046"/>
                    <a:pt x="3254" y="2990"/>
                    <a:pt x="3322" y="2990"/>
                  </a:cubicBezTo>
                  <a:cubicBezTo>
                    <a:pt x="3351" y="2990"/>
                    <a:pt x="3380" y="3000"/>
                    <a:pt x="3403" y="3020"/>
                  </a:cubicBezTo>
                  <a:cubicBezTo>
                    <a:pt x="3407" y="3024"/>
                    <a:pt x="3413" y="3024"/>
                    <a:pt x="3418" y="3020"/>
                  </a:cubicBezTo>
                  <a:lnTo>
                    <a:pt x="3464" y="2972"/>
                  </a:lnTo>
                  <a:cubicBezTo>
                    <a:pt x="3469" y="2967"/>
                    <a:pt x="3469" y="2960"/>
                    <a:pt x="3464" y="2955"/>
                  </a:cubicBezTo>
                  <a:cubicBezTo>
                    <a:pt x="3423" y="2918"/>
                    <a:pt x="3379" y="2899"/>
                    <a:pt x="3319" y="2899"/>
                  </a:cubicBezTo>
                  <a:cubicBezTo>
                    <a:pt x="3199" y="2899"/>
                    <a:pt x="3102" y="2996"/>
                    <a:pt x="3102" y="3116"/>
                  </a:cubicBezTo>
                  <a:close/>
                  <a:moveTo>
                    <a:pt x="3698" y="3325"/>
                  </a:moveTo>
                  <a:cubicBezTo>
                    <a:pt x="3692" y="3325"/>
                    <a:pt x="3686" y="3320"/>
                    <a:pt x="3686" y="3314"/>
                  </a:cubicBezTo>
                  <a:lnTo>
                    <a:pt x="3686" y="2916"/>
                  </a:lnTo>
                  <a:cubicBezTo>
                    <a:pt x="3686" y="2910"/>
                    <a:pt x="3692" y="2905"/>
                    <a:pt x="3698" y="2905"/>
                  </a:cubicBezTo>
                  <a:lnTo>
                    <a:pt x="3769" y="2905"/>
                  </a:lnTo>
                  <a:cubicBezTo>
                    <a:pt x="3776" y="2905"/>
                    <a:pt x="3781" y="2910"/>
                    <a:pt x="3781" y="2916"/>
                  </a:cubicBezTo>
                  <a:lnTo>
                    <a:pt x="3781" y="3068"/>
                  </a:lnTo>
                  <a:lnTo>
                    <a:pt x="3952" y="3068"/>
                  </a:lnTo>
                  <a:lnTo>
                    <a:pt x="3952" y="2916"/>
                  </a:lnTo>
                  <a:cubicBezTo>
                    <a:pt x="3952" y="2910"/>
                    <a:pt x="3957" y="2905"/>
                    <a:pt x="3964" y="2905"/>
                  </a:cubicBezTo>
                  <a:lnTo>
                    <a:pt x="4035" y="2905"/>
                  </a:lnTo>
                  <a:cubicBezTo>
                    <a:pt x="4041" y="2905"/>
                    <a:pt x="4046" y="2910"/>
                    <a:pt x="4046" y="2916"/>
                  </a:cubicBezTo>
                  <a:lnTo>
                    <a:pt x="4046" y="3314"/>
                  </a:lnTo>
                  <a:cubicBezTo>
                    <a:pt x="4046" y="3320"/>
                    <a:pt x="4041" y="3325"/>
                    <a:pt x="4035" y="3325"/>
                  </a:cubicBezTo>
                  <a:lnTo>
                    <a:pt x="3964" y="3325"/>
                  </a:lnTo>
                  <a:cubicBezTo>
                    <a:pt x="3957" y="3325"/>
                    <a:pt x="3952" y="3320"/>
                    <a:pt x="3952" y="3314"/>
                  </a:cubicBezTo>
                  <a:lnTo>
                    <a:pt x="3952" y="3156"/>
                  </a:lnTo>
                  <a:lnTo>
                    <a:pt x="3781" y="3156"/>
                  </a:lnTo>
                  <a:lnTo>
                    <a:pt x="3781" y="3314"/>
                  </a:lnTo>
                  <a:cubicBezTo>
                    <a:pt x="3781" y="3320"/>
                    <a:pt x="3776" y="3325"/>
                    <a:pt x="3769" y="3325"/>
                  </a:cubicBezTo>
                  <a:lnTo>
                    <a:pt x="3698" y="3325"/>
                  </a:lnTo>
                  <a:close/>
                </a:path>
              </a:pathLst>
            </a:custGeom>
            <a:solidFill>
              <a:srgbClr val="EFC24F">
                <a:alpha val="84705"/>
              </a:srgbClr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</p:grpSp>
      <p:sp>
        <p:nvSpPr>
          <p:cNvPr id="55" name="Google Shape;55;g2a1ef1438e9_1_880"/>
          <p:cNvSpPr txBox="1">
            <a:spLocks noGrp="1"/>
          </p:cNvSpPr>
          <p:nvPr>
            <p:ph type="title"/>
          </p:nvPr>
        </p:nvSpPr>
        <p:spPr>
          <a:xfrm>
            <a:off x="667943" y="1789153"/>
            <a:ext cx="7808100" cy="15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Inter ExtraBold"/>
              <a:buNone/>
              <a:defRPr sz="45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 Slide">
  <p:cSld name="Default Slid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41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9" name="Google Shape;59;p4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0" name="Google Shape;60;p4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2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3" name="Google Shape;63;p4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4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4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7" name="Google Shape;67;p4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8" name="Google Shape;68;p4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4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5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4" name="Google Shape;74;p45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5" name="Google Shape;75;p4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46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78" name="Google Shape;78;p4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47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4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2" name="Google Shape;82;p47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3" name="Google Shape;83;p47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4" name="Google Shape;84;p4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48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87" name="Google Shape;87;p4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49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0" name="Google Shape;90;p49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1" name="Google Shape;91;p4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51"/>
          <p:cNvSpPr txBox="1">
            <a:spLocks noGrp="1"/>
          </p:cNvSpPr>
          <p:nvPr>
            <p:ph type="body" idx="1"/>
          </p:nvPr>
        </p:nvSpPr>
        <p:spPr>
          <a:xfrm>
            <a:off x="628650" y="1815313"/>
            <a:ext cx="7886700" cy="23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rmAutofit/>
          </a:bodyPr>
          <a:lstStyle>
            <a:lvl1pPr marL="457200" marR="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2262B8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2262B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262B8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2262B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262B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2262B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262B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2262B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262B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2262B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" name="Google Shape;94;p51"/>
          <p:cNvSpPr txBox="1">
            <a:spLocks noGrp="1"/>
          </p:cNvSpPr>
          <p:nvPr>
            <p:ph type="title"/>
          </p:nvPr>
        </p:nvSpPr>
        <p:spPr>
          <a:xfrm>
            <a:off x="628650" y="821141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20511"/>
              </a:buClr>
              <a:buSzPts val="3300"/>
              <a:buFont typeface="Arial"/>
              <a:buNone/>
              <a:defRPr sz="3300" b="0" i="0" u="none" strike="noStrike" cap="none">
                <a:solidFill>
                  <a:srgbClr val="E2051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95" name="Google Shape;95;p5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dpis a obsah 1" type="obj">
  <p:cSld name="OBJECT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a560c045d9_0_6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g2a560c045d9_0_6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9" name="Google Shape;99;g2a560c045d9_0_66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0" name="Google Shape;100;g2a560c045d9_0_66"/>
          <p:cNvSpPr txBox="1">
            <a:spLocks noGrp="1"/>
          </p:cNvSpPr>
          <p:nvPr>
            <p:ph type="ftr" idx="1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1" name="Google Shape;101;g2a560c045d9_0_6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e">
  <p:cSld name="CUSTOM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2a560c045d9_0_72"/>
          <p:cNvSpPr txBox="1">
            <a:spLocks noGrp="1"/>
          </p:cNvSpPr>
          <p:nvPr>
            <p:ph type="title"/>
          </p:nvPr>
        </p:nvSpPr>
        <p:spPr>
          <a:xfrm>
            <a:off x="311700" y="341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800" b="1">
                <a:solidFill>
                  <a:srgbClr val="666666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600" b="1">
                <a:latin typeface="Dosis"/>
                <a:ea typeface="Dosis"/>
                <a:cs typeface="Dosis"/>
                <a:sym typeface="Dosis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600" b="1">
                <a:latin typeface="Dosis"/>
                <a:ea typeface="Dosis"/>
                <a:cs typeface="Dosis"/>
                <a:sym typeface="Dosis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600" b="1">
                <a:latin typeface="Dosis"/>
                <a:ea typeface="Dosis"/>
                <a:cs typeface="Dosis"/>
                <a:sym typeface="Dosis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600" b="1">
                <a:latin typeface="Dosis"/>
                <a:ea typeface="Dosis"/>
                <a:cs typeface="Dosis"/>
                <a:sym typeface="Dosis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600" b="1">
                <a:latin typeface="Dosis"/>
                <a:ea typeface="Dosis"/>
                <a:cs typeface="Dosis"/>
                <a:sym typeface="Dosis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600" b="1">
                <a:latin typeface="Dosis"/>
                <a:ea typeface="Dosis"/>
                <a:cs typeface="Dosis"/>
                <a:sym typeface="Dosis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600" b="1">
                <a:latin typeface="Dosis"/>
                <a:ea typeface="Dosis"/>
                <a:cs typeface="Dosis"/>
                <a:sym typeface="Dosis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600" b="1"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/>
          </a:p>
        </p:txBody>
      </p:sp>
      <p:sp>
        <p:nvSpPr>
          <p:cNvPr id="104" name="Google Shape;104;g2a560c045d9_0_72"/>
          <p:cNvSpPr txBox="1">
            <a:spLocks noGrp="1"/>
          </p:cNvSpPr>
          <p:nvPr>
            <p:ph type="subTitle" idx="1"/>
          </p:nvPr>
        </p:nvSpPr>
        <p:spPr>
          <a:xfrm>
            <a:off x="2249850" y="606800"/>
            <a:ext cx="46443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600">
                <a:latin typeface="Open Sans"/>
                <a:ea typeface="Open Sans"/>
                <a:cs typeface="Open Sans"/>
                <a:sym typeface="Open Sans"/>
              </a:defRPr>
            </a:lvl2pPr>
            <a:lvl3pPr lvl="2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600">
                <a:latin typeface="Open Sans"/>
                <a:ea typeface="Open Sans"/>
                <a:cs typeface="Open Sans"/>
                <a:sym typeface="Open Sans"/>
              </a:defRPr>
            </a:lvl3pPr>
            <a:lvl4pPr lvl="3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600">
                <a:latin typeface="Open Sans"/>
                <a:ea typeface="Open Sans"/>
                <a:cs typeface="Open Sans"/>
                <a:sym typeface="Open Sans"/>
              </a:defRPr>
            </a:lvl4pPr>
            <a:lvl5pPr lvl="4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600">
                <a:latin typeface="Open Sans"/>
                <a:ea typeface="Open Sans"/>
                <a:cs typeface="Open Sans"/>
                <a:sym typeface="Open Sans"/>
              </a:defRPr>
            </a:lvl5pPr>
            <a:lvl6pPr lvl="5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600">
                <a:latin typeface="Open Sans"/>
                <a:ea typeface="Open Sans"/>
                <a:cs typeface="Open Sans"/>
                <a:sym typeface="Open Sans"/>
              </a:defRPr>
            </a:lvl6pPr>
            <a:lvl7pPr lvl="6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600">
                <a:latin typeface="Open Sans"/>
                <a:ea typeface="Open Sans"/>
                <a:cs typeface="Open Sans"/>
                <a:sym typeface="Open Sans"/>
              </a:defRPr>
            </a:lvl7pPr>
            <a:lvl8pPr lvl="7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600">
                <a:latin typeface="Open Sans"/>
                <a:ea typeface="Open Sans"/>
                <a:cs typeface="Open Sans"/>
                <a:sym typeface="Open Sans"/>
              </a:defRPr>
            </a:lvl8pPr>
            <a:lvl9pPr lvl="8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400"/>
              <a:buNone/>
              <a:defRPr sz="1600"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105" name="Google Shape;105;g2a560c045d9_0_72"/>
          <p:cNvSpPr/>
          <p:nvPr/>
        </p:nvSpPr>
        <p:spPr>
          <a:xfrm>
            <a:off x="8468475" y="152350"/>
            <a:ext cx="454500" cy="365400"/>
          </a:xfrm>
          <a:prstGeom prst="rect">
            <a:avLst/>
          </a:prstGeom>
          <a:solidFill>
            <a:srgbClr val="93C47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g2a560c045d9_0_72"/>
          <p:cNvSpPr/>
          <p:nvPr/>
        </p:nvSpPr>
        <p:spPr>
          <a:xfrm>
            <a:off x="8468475" y="517700"/>
            <a:ext cx="454500" cy="89100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g2a560c045d9_0_72"/>
          <p:cNvSpPr txBox="1">
            <a:spLocks noGrp="1"/>
          </p:cNvSpPr>
          <p:nvPr>
            <p:ph type="sldNum" idx="12"/>
          </p:nvPr>
        </p:nvSpPr>
        <p:spPr>
          <a:xfrm>
            <a:off x="8421384" y="1382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tel og innhold Orange">
  <p:cSld name="Tittel og innhold Orange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2a560c045d9_0_7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D8222C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g2a560c045d9_0_78"/>
          <p:cNvSpPr txBox="1">
            <a:spLocks noGrp="1"/>
          </p:cNvSpPr>
          <p:nvPr>
            <p:ph type="body" idx="1"/>
          </p:nvPr>
        </p:nvSpPr>
        <p:spPr>
          <a:xfrm>
            <a:off x="472706" y="1159463"/>
            <a:ext cx="8199300" cy="34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11" name="Google Shape;111;g2a560c045d9_0_78"/>
          <p:cNvSpPr txBox="1">
            <a:spLocks noGrp="1"/>
          </p:cNvSpPr>
          <p:nvPr>
            <p:ph type="body" idx="2"/>
          </p:nvPr>
        </p:nvSpPr>
        <p:spPr>
          <a:xfrm>
            <a:off x="472397" y="986665"/>
            <a:ext cx="8199300" cy="5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>
                <a:solidFill>
                  <a:srgbClr val="D8222C"/>
                </a:solidFill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tel og innhold">
  <p:cSld name="Tittel og innhold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a560c045d9_0_8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0F3C74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g2a560c045d9_0_82"/>
          <p:cNvSpPr txBox="1">
            <a:spLocks noGrp="1"/>
          </p:cNvSpPr>
          <p:nvPr>
            <p:ph type="body" idx="1"/>
          </p:nvPr>
        </p:nvSpPr>
        <p:spPr>
          <a:xfrm>
            <a:off x="472707" y="1159463"/>
            <a:ext cx="8199300" cy="34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15" name="Google Shape;115;g2a560c045d9_0_82"/>
          <p:cNvSpPr txBox="1">
            <a:spLocks noGrp="1"/>
          </p:cNvSpPr>
          <p:nvPr>
            <p:ph type="body" idx="2"/>
          </p:nvPr>
        </p:nvSpPr>
        <p:spPr>
          <a:xfrm>
            <a:off x="472397" y="986666"/>
            <a:ext cx="8199300" cy="5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>
                <a:solidFill>
                  <a:srgbClr val="0F3C74"/>
                </a:solidFill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3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3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"/>
          <p:cNvSpPr txBox="1"/>
          <p:nvPr/>
        </p:nvSpPr>
        <p:spPr>
          <a:xfrm>
            <a:off x="710125" y="1790750"/>
            <a:ext cx="7014600" cy="23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cs" sz="26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Výstupy dotazníkového šetření </a:t>
            </a:r>
            <a:r>
              <a:rPr lang="cs" sz="2600" b="1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Asociace ředitelů základních škol ČR</a:t>
            </a:r>
            <a:endParaRPr sz="2600" b="1" i="0" u="none" strike="noStrike" cap="none">
              <a:solidFill>
                <a:srgbClr val="FFFFFF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endParaRPr sz="2600" b="1" i="0" u="none" strike="noStrike" cap="none">
              <a:solidFill>
                <a:srgbClr val="FFFFFF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cs" sz="30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Školní sociální práce</a:t>
            </a:r>
            <a:endParaRPr sz="3000" b="1" i="0" u="none" strike="noStrike" cap="none">
              <a:solidFill>
                <a:srgbClr val="FFFFFF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endParaRPr sz="3000" b="0" i="0" u="none" strike="noStrike" cap="none">
              <a:solidFill>
                <a:srgbClr val="FFFFFF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21" name="Google Shape;121;p1"/>
          <p:cNvSpPr txBox="1"/>
          <p:nvPr/>
        </p:nvSpPr>
        <p:spPr>
          <a:xfrm>
            <a:off x="710125" y="3766725"/>
            <a:ext cx="7348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cs" sz="1800" b="0" i="0" u="none" strike="noStrike" cap="none">
                <a:solidFill>
                  <a:srgbClr val="FDB913"/>
                </a:solidFill>
                <a:latin typeface="Barlow"/>
                <a:ea typeface="Barlow"/>
                <a:cs typeface="Barlow"/>
                <a:sym typeface="Barlow"/>
              </a:rPr>
              <a:t>podzim 2024</a:t>
            </a:r>
            <a:endParaRPr sz="1800" b="1" i="0" u="none" strike="noStrike" cap="none">
              <a:solidFill>
                <a:schemeClr val="accent5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122" name="Google Shape;122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0075" y="699600"/>
            <a:ext cx="914400" cy="904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08ecf19e39_0_0"/>
          <p:cNvSpPr txBox="1"/>
          <p:nvPr/>
        </p:nvSpPr>
        <p:spPr>
          <a:xfrm>
            <a:off x="431115" y="289922"/>
            <a:ext cx="84462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" sz="2000" b="1" dirty="0">
                <a:solidFill>
                  <a:srgbClr val="FDB913"/>
                </a:solidFill>
                <a:latin typeface="Barlow"/>
                <a:ea typeface="Barlow"/>
                <a:cs typeface="Barlow"/>
                <a:sym typeface="Barlow"/>
              </a:rPr>
              <a:t>I</a:t>
            </a:r>
            <a:r>
              <a:rPr lang="cs" sz="2000" b="1" i="0" u="none" strike="noStrike" cap="none" dirty="0">
                <a:solidFill>
                  <a:srgbClr val="FDB913"/>
                </a:solidFill>
                <a:latin typeface="Barlow"/>
                <a:ea typeface="Barlow"/>
                <a:cs typeface="Barlow"/>
                <a:sym typeface="Barlow"/>
              </a:rPr>
              <a:t>nformace o dotazníkovém šetření</a:t>
            </a:r>
            <a:endParaRPr sz="1700" b="1" i="0" u="none" strike="noStrike" cap="none" dirty="0">
              <a:solidFill>
                <a:srgbClr val="FDB913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28" name="Google Shape;128;g308ecf19e39_0_0"/>
          <p:cNvSpPr txBox="1"/>
          <p:nvPr/>
        </p:nvSpPr>
        <p:spPr>
          <a:xfrm>
            <a:off x="494850" y="931571"/>
            <a:ext cx="7872125" cy="3311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 dirty="0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cs" sz="1700" b="0" i="0" u="none" strike="noStrike" cap="none" dirty="0">
                <a:solidFill>
                  <a:srgbClr val="555555"/>
                </a:solidFill>
                <a:latin typeface="Barlow Medium"/>
                <a:ea typeface="Barlow Medium"/>
                <a:cs typeface="Barlow Medium"/>
                <a:sym typeface="Barlow Medium"/>
              </a:rPr>
              <a:t>Dotazníkové šetření Partnerství pro vzdělávání 2030+, z. ú., proběhlo na podzim roku 2024 ve spolupráci s Asociací ředitelů základních škol ČR, z. s.</a:t>
            </a:r>
            <a:endParaRPr sz="1700" b="0" i="0" u="none" strike="noStrike" cap="none" dirty="0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b="0" i="0" u="none" strike="noStrike" cap="none" dirty="0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cs" sz="1700" b="0" i="0" u="none" strike="noStrike" cap="none" dirty="0">
                <a:solidFill>
                  <a:srgbClr val="555555"/>
                </a:solidFill>
                <a:latin typeface="Barlow Medium"/>
                <a:ea typeface="Barlow Medium"/>
                <a:cs typeface="Barlow Medium"/>
                <a:sym typeface="Barlow Medium"/>
              </a:rPr>
              <a:t>Výstupy představují odpovědi 131 členek a členů Asociace ředitelů základních škol ČR, z. s.</a:t>
            </a:r>
            <a:endParaRPr sz="1700" b="0" i="0" u="none" strike="noStrike" cap="none" dirty="0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 dirty="0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 dirty="0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45720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1F1F1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 dirty="0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1" i="0" u="none" strike="noStrike" cap="none" dirty="0">
              <a:solidFill>
                <a:schemeClr val="accent1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 dirty="0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 dirty="0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400" b="0" i="0" u="none" strike="noStrike" cap="none" dirty="0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endParaRPr sz="1500" b="0" i="0" u="none" strike="noStrike" cap="none" dirty="0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300" b="0" i="0" u="none" strike="noStrike" cap="none" dirty="0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400" b="0" i="0" u="none" strike="noStrike" cap="none" dirty="0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400" b="0" i="0" u="none" strike="noStrike" cap="none" dirty="0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400" b="0" i="0" u="none" strike="noStrike" cap="none" dirty="0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457200" marR="0" lvl="0" indent="-36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1" i="0" u="none" strike="noStrike" cap="none" dirty="0">
              <a:solidFill>
                <a:srgbClr val="555555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300" b="0" i="0" u="none" strike="noStrike" cap="none" dirty="0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300" b="0" i="0" u="none" strike="noStrike" cap="none" dirty="0">
              <a:solidFill>
                <a:schemeClr val="dk2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300" b="0" i="0" u="none" strike="noStrike" cap="none" dirty="0">
              <a:solidFill>
                <a:schemeClr val="dk2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300" b="0" i="0" u="none" strike="noStrike" cap="none" dirty="0">
              <a:solidFill>
                <a:schemeClr val="dk2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300" b="0" i="0" u="none" strike="noStrike" cap="none" dirty="0">
              <a:solidFill>
                <a:schemeClr val="dk2"/>
              </a:solidFill>
              <a:latin typeface="Barlow Medium"/>
              <a:ea typeface="Barlow Medium"/>
              <a:cs typeface="Barlow Medium"/>
              <a:sym typeface="Barlow Medium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2d66f02d3bd_0_44"/>
          <p:cNvSpPr txBox="1"/>
          <p:nvPr/>
        </p:nvSpPr>
        <p:spPr>
          <a:xfrm>
            <a:off x="409650" y="105325"/>
            <a:ext cx="84462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" sz="2000" b="1" i="0" u="none" strike="noStrike" cap="none" dirty="0">
                <a:solidFill>
                  <a:srgbClr val="FDB913"/>
                </a:solidFill>
                <a:latin typeface="Barlow"/>
                <a:ea typeface="Barlow"/>
                <a:cs typeface="Barlow"/>
                <a:sym typeface="Barlow"/>
              </a:rPr>
              <a:t>Odpovědi:</a:t>
            </a:r>
            <a:endParaRPr sz="1700" b="1" i="0" u="none" strike="noStrike" cap="none" dirty="0">
              <a:solidFill>
                <a:srgbClr val="FDB913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34" name="Google Shape;134;g2d66f02d3bd_0_44"/>
          <p:cNvSpPr txBox="1"/>
          <p:nvPr/>
        </p:nvSpPr>
        <p:spPr>
          <a:xfrm>
            <a:off x="60750" y="597925"/>
            <a:ext cx="8446200" cy="37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b="0" i="0" u="none" strike="noStrike" cap="none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</p:txBody>
      </p:sp>
      <p:pic>
        <p:nvPicPr>
          <p:cNvPr id="135" name="Google Shape;135;g2d66f02d3bd_0_44" descr="Graf odpovědí Formulářů. Název otázky: 5. Do jaké míry souhlasíte s následujícími výroky?. Počet odpovědí: ." title="5. Do jaké míry souhlasíte s následujícími výroky?"/>
          <p:cNvPicPr preferRelativeResize="0"/>
          <p:nvPr/>
        </p:nvPicPr>
        <p:blipFill rotWithShape="1">
          <a:blip r:embed="rId3">
            <a:alphaModFix/>
          </a:blip>
          <a:srcRect t="5795" b="5997"/>
          <a:stretch/>
        </p:blipFill>
        <p:spPr>
          <a:xfrm>
            <a:off x="0" y="597925"/>
            <a:ext cx="9144003" cy="3938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2d66f02d3bd_0_52"/>
          <p:cNvSpPr txBox="1"/>
          <p:nvPr/>
        </p:nvSpPr>
        <p:spPr>
          <a:xfrm>
            <a:off x="418236" y="182275"/>
            <a:ext cx="84462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" sz="2000" b="1" i="0" u="none" strike="noStrike" cap="none" dirty="0">
                <a:solidFill>
                  <a:srgbClr val="FDB913"/>
                </a:solidFill>
                <a:latin typeface="Barlow"/>
                <a:ea typeface="Barlow"/>
                <a:cs typeface="Barlow"/>
                <a:sym typeface="Barlow"/>
              </a:rPr>
              <a:t>Přínos školní sociální práce</a:t>
            </a:r>
            <a:endParaRPr sz="1700" b="1" i="0" u="none" strike="noStrike" cap="none" dirty="0">
              <a:solidFill>
                <a:srgbClr val="FDB913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41" name="Google Shape;141;g2d66f02d3bd_0_52"/>
          <p:cNvSpPr txBox="1"/>
          <p:nvPr/>
        </p:nvSpPr>
        <p:spPr>
          <a:xfrm>
            <a:off x="60750" y="597925"/>
            <a:ext cx="8446200" cy="37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b="0" i="0" u="none" strike="noStrike" cap="none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</p:txBody>
      </p:sp>
      <p:pic>
        <p:nvPicPr>
          <p:cNvPr id="142" name="Google Shape;142;g2d66f02d3bd_0_52" descr="Graf odpovědí Formulářů. Název otázky: 6.  Za jak významný považujete přínos školní sociální práce v uvedených oblastech?. Počet odpovědí: ." title="6.  Za jak významný považujete přínos školní sociální práce v uvedených oblastech?"/>
          <p:cNvPicPr preferRelativeResize="0"/>
          <p:nvPr/>
        </p:nvPicPr>
        <p:blipFill rotWithShape="1">
          <a:blip r:embed="rId3">
            <a:alphaModFix/>
          </a:blip>
          <a:srcRect r="42472"/>
          <a:stretch/>
        </p:blipFill>
        <p:spPr>
          <a:xfrm>
            <a:off x="2565575" y="753850"/>
            <a:ext cx="6578427" cy="324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g2d66f02d3bd_0_52"/>
          <p:cNvSpPr txBox="1"/>
          <p:nvPr/>
        </p:nvSpPr>
        <p:spPr>
          <a:xfrm>
            <a:off x="60750" y="1088500"/>
            <a:ext cx="2656800" cy="309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Barlow Medium"/>
              <a:buAutoNum type="arabicPeriod"/>
            </a:pPr>
            <a:r>
              <a:rPr lang="cs" sz="1600" b="0" i="0" u="none" strike="noStrike" cap="none" dirty="0">
                <a:solidFill>
                  <a:schemeClr val="dk2"/>
                </a:solidFill>
                <a:latin typeface="Barlow Medium"/>
                <a:ea typeface="Barlow Medium"/>
                <a:cs typeface="Barlow Medium"/>
                <a:sym typeface="Barlow Medium"/>
              </a:rPr>
              <a:t>Prevence školní neúspěšnosti.</a:t>
            </a:r>
            <a:endParaRPr sz="1600" b="0" i="0" u="none" strike="noStrike" cap="none" dirty="0">
              <a:solidFill>
                <a:schemeClr val="dk2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914400" marR="0" lvl="1" indent="-260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Font typeface="Barlow Medium"/>
              <a:buAutoNum type="alphaLcPeriod"/>
            </a:pPr>
            <a:endParaRPr sz="500" b="0" i="0" u="none" strike="noStrike" cap="none" dirty="0">
              <a:solidFill>
                <a:schemeClr val="dk2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Barlow Medium"/>
              <a:buAutoNum type="arabicPeriod"/>
            </a:pPr>
            <a:r>
              <a:rPr lang="cs" sz="1600" b="0" i="0" u="none" strike="noStrike" cap="none" dirty="0">
                <a:solidFill>
                  <a:schemeClr val="dk2"/>
                </a:solidFill>
                <a:latin typeface="Barlow Medium"/>
                <a:ea typeface="Barlow Medium"/>
                <a:cs typeface="Barlow Medium"/>
                <a:sym typeface="Barlow Medium"/>
              </a:rPr>
              <a:t>Podpora vzdělávání žáků se sociálním znevýhodněním a kulturní odlišností.</a:t>
            </a:r>
            <a:endParaRPr sz="1600" b="0" i="0" u="none" strike="noStrike" cap="none" dirty="0">
              <a:solidFill>
                <a:schemeClr val="dk2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914400" marR="0" lvl="1" indent="-254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"/>
              <a:buFont typeface="Barlow Medium"/>
              <a:buAutoNum type="alphaLcPeriod"/>
            </a:pPr>
            <a:endParaRPr sz="400" b="0" i="0" u="none" strike="noStrike" cap="none" dirty="0">
              <a:solidFill>
                <a:schemeClr val="dk2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Barlow Medium"/>
              <a:buAutoNum type="arabicPeriod"/>
            </a:pPr>
            <a:r>
              <a:rPr lang="cs" sz="1600" b="0" i="0" u="none" strike="noStrike" cap="none" dirty="0">
                <a:solidFill>
                  <a:schemeClr val="dk2"/>
                </a:solidFill>
                <a:latin typeface="Barlow Medium"/>
                <a:ea typeface="Barlow Medium"/>
                <a:cs typeface="Barlow Medium"/>
                <a:sym typeface="Barlow Medium"/>
              </a:rPr>
              <a:t>Podpora duševního zdraví žáků.</a:t>
            </a:r>
            <a:endParaRPr sz="1600" b="0" i="0" u="none" strike="noStrike" cap="none" dirty="0">
              <a:solidFill>
                <a:schemeClr val="dk2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914400" marR="0" lvl="1" indent="-254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"/>
              <a:buFont typeface="Barlow Medium"/>
              <a:buAutoNum type="alphaLcPeriod"/>
            </a:pPr>
            <a:endParaRPr sz="400" b="0" i="0" u="none" strike="noStrike" cap="none" dirty="0">
              <a:solidFill>
                <a:schemeClr val="dk2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Barlow Medium"/>
              <a:buAutoNum type="arabicPeriod"/>
            </a:pPr>
            <a:r>
              <a:rPr lang="cs" sz="1600" b="0" i="0" u="none" strike="noStrike" cap="none" dirty="0">
                <a:solidFill>
                  <a:schemeClr val="dk2"/>
                </a:solidFill>
                <a:latin typeface="Barlow Medium"/>
                <a:ea typeface="Barlow Medium"/>
                <a:cs typeface="Barlow Medium"/>
                <a:sym typeface="Barlow Medium"/>
              </a:rPr>
              <a:t>Prevence šikany a násilí ve škole.</a:t>
            </a:r>
            <a:endParaRPr sz="1600" b="0" i="0" u="none" strike="noStrike" cap="none" dirty="0">
              <a:solidFill>
                <a:schemeClr val="dk2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914400" marR="0" lvl="1" indent="-254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"/>
              <a:buFont typeface="Barlow Medium"/>
              <a:buAutoNum type="alphaLcPeriod"/>
            </a:pPr>
            <a:endParaRPr sz="400" b="0" i="0" u="none" strike="noStrike" cap="none" dirty="0">
              <a:solidFill>
                <a:schemeClr val="dk2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Barlow Medium"/>
              <a:buAutoNum type="arabicPeriod"/>
            </a:pPr>
            <a:r>
              <a:rPr lang="cs" sz="1600" b="0" i="0" u="none" strike="noStrike" cap="none" dirty="0">
                <a:solidFill>
                  <a:schemeClr val="dk2"/>
                </a:solidFill>
                <a:latin typeface="Barlow Medium"/>
                <a:ea typeface="Barlow Medium"/>
                <a:cs typeface="Barlow Medium"/>
                <a:sym typeface="Barlow Medium"/>
              </a:rPr>
              <a:t>Prevence záškoláctví.</a:t>
            </a:r>
            <a:endParaRPr sz="1600" b="0" i="0" u="none" strike="noStrike" cap="none" dirty="0">
              <a:solidFill>
                <a:schemeClr val="dk2"/>
              </a:solidFill>
              <a:latin typeface="Barlow Medium"/>
              <a:ea typeface="Barlow Medium"/>
              <a:cs typeface="Barlow Medium"/>
              <a:sym typeface="Barlow Medium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d66f02d3bd_0_66"/>
          <p:cNvSpPr txBox="1"/>
          <p:nvPr/>
        </p:nvSpPr>
        <p:spPr>
          <a:xfrm>
            <a:off x="199295" y="65046"/>
            <a:ext cx="8446200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" sz="2000" b="1" dirty="0">
                <a:solidFill>
                  <a:srgbClr val="FDB913"/>
                </a:solidFill>
                <a:latin typeface="Barlow"/>
                <a:ea typeface="Barlow"/>
                <a:cs typeface="Barlow"/>
                <a:sym typeface="Barlow"/>
              </a:rPr>
              <a:t>Přínos školní sociální práce</a:t>
            </a:r>
            <a:endParaRPr sz="1700" b="1" i="0" u="none" strike="noStrike" cap="none" dirty="0">
              <a:solidFill>
                <a:srgbClr val="FDB913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49" name="Google Shape;149;g2d66f02d3bd_0_66"/>
          <p:cNvSpPr txBox="1"/>
          <p:nvPr/>
        </p:nvSpPr>
        <p:spPr>
          <a:xfrm>
            <a:off x="60750" y="597925"/>
            <a:ext cx="8446200" cy="37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b="0" i="0" u="none" strike="noStrike" cap="none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</p:txBody>
      </p:sp>
      <p:pic>
        <p:nvPicPr>
          <p:cNvPr id="150" name="Google Shape;150;g2d66f02d3bd_0_66"/>
          <p:cNvPicPr preferRelativeResize="0"/>
          <p:nvPr/>
        </p:nvPicPr>
        <p:blipFill rotWithShape="1">
          <a:blip r:embed="rId3">
            <a:alphaModFix/>
          </a:blip>
          <a:srcRect l="13568" t="33500" r="32926" b="56649"/>
          <a:stretch/>
        </p:blipFill>
        <p:spPr>
          <a:xfrm>
            <a:off x="2935950" y="777675"/>
            <a:ext cx="5919900" cy="618142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g2d66f02d3bd_0_66"/>
          <p:cNvSpPr txBox="1"/>
          <p:nvPr/>
        </p:nvSpPr>
        <p:spPr>
          <a:xfrm>
            <a:off x="60750" y="1088500"/>
            <a:ext cx="2656800" cy="309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cs" sz="1600" b="0" i="0" u="none" strike="noStrike" cap="none" dirty="0">
                <a:solidFill>
                  <a:schemeClr val="dk2"/>
                </a:solidFill>
                <a:latin typeface="Barlow Medium"/>
                <a:ea typeface="Barlow Medium"/>
                <a:cs typeface="Barlow Medium"/>
                <a:sym typeface="Barlow Medium"/>
              </a:rPr>
              <a:t>6. Podpora pozitivního školního klimatu</a:t>
            </a:r>
            <a:endParaRPr sz="1600" b="0" i="0" u="none" strike="noStrike" cap="none" dirty="0">
              <a:solidFill>
                <a:schemeClr val="dk2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endParaRPr sz="500" b="0" i="0" u="none" strike="noStrike" cap="none" dirty="0">
              <a:solidFill>
                <a:schemeClr val="dk2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cs" sz="1600" b="0" i="0" u="none" strike="noStrike" cap="none" dirty="0">
                <a:solidFill>
                  <a:schemeClr val="dk2"/>
                </a:solidFill>
                <a:latin typeface="Barlow Medium"/>
                <a:ea typeface="Barlow Medium"/>
                <a:cs typeface="Barlow Medium"/>
                <a:sym typeface="Barlow Medium"/>
              </a:rPr>
              <a:t>7.Podpora spolupráce mezi školou a rodinami žáků.</a:t>
            </a:r>
            <a:endParaRPr sz="1600" b="0" i="0" u="none" strike="noStrike" cap="none" dirty="0">
              <a:solidFill>
                <a:schemeClr val="dk2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endParaRPr sz="400" b="0" i="0" u="none" strike="noStrike" cap="none" dirty="0">
              <a:solidFill>
                <a:schemeClr val="dk2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cs" sz="1600" b="0" i="0" u="none" strike="noStrike" cap="none" dirty="0">
                <a:solidFill>
                  <a:schemeClr val="dk2"/>
                </a:solidFill>
                <a:latin typeface="Barlow Medium"/>
                <a:ea typeface="Barlow Medium"/>
                <a:cs typeface="Barlow Medium"/>
                <a:sym typeface="Barlow Medium"/>
              </a:rPr>
              <a:t>8.Podpora spolupráce mezi školou, OSPOD a sociálními a dalšími službami pro žáky a jejich rodiny.</a:t>
            </a:r>
            <a:endParaRPr sz="1600" b="0" i="0" u="none" strike="noStrike" cap="none" dirty="0">
              <a:solidFill>
                <a:schemeClr val="dk2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endParaRPr sz="400" b="0" i="0" u="none" strike="noStrike" cap="none" dirty="0">
              <a:solidFill>
                <a:schemeClr val="dk2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cs" sz="1600" b="0" i="0" u="none" strike="noStrike" cap="none" dirty="0">
                <a:solidFill>
                  <a:schemeClr val="dk2"/>
                </a:solidFill>
                <a:latin typeface="Barlow Medium"/>
                <a:ea typeface="Barlow Medium"/>
                <a:cs typeface="Barlow Medium"/>
                <a:sym typeface="Barlow Medium"/>
              </a:rPr>
              <a:t>9. Jiná oblast</a:t>
            </a:r>
            <a:endParaRPr sz="1600" b="0" i="0" u="none" strike="noStrike" cap="none" dirty="0">
              <a:solidFill>
                <a:schemeClr val="dk2"/>
              </a:solidFill>
              <a:latin typeface="Barlow Medium"/>
              <a:ea typeface="Barlow Medium"/>
              <a:cs typeface="Barlow Medium"/>
              <a:sym typeface="Barlow Medium"/>
            </a:endParaRPr>
          </a:p>
        </p:txBody>
      </p:sp>
      <p:pic>
        <p:nvPicPr>
          <p:cNvPr id="152" name="Google Shape;152;g2d66f02d3bd_0_66"/>
          <p:cNvPicPr preferRelativeResize="0"/>
          <p:nvPr/>
        </p:nvPicPr>
        <p:blipFill rotWithShape="1">
          <a:blip r:embed="rId3">
            <a:alphaModFix/>
          </a:blip>
          <a:srcRect l="33047" t="47681" r="13683" b="8360"/>
          <a:stretch/>
        </p:blipFill>
        <p:spPr>
          <a:xfrm>
            <a:off x="3027850" y="1476375"/>
            <a:ext cx="5829779" cy="2703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g2d66f02d3bd_0_66" descr="Graf odpovědí Formulářů. Název otázky: 6.  Za jak významný považujete přínos školní sociální práce v uvedených oblastech?. Počet odpovědí: ." title="6.  Za jak významný považujete přínos školní sociální práce v uvedených oblastech?"/>
          <p:cNvPicPr preferRelativeResize="0"/>
          <p:nvPr/>
        </p:nvPicPr>
        <p:blipFill rotWithShape="1">
          <a:blip r:embed="rId4">
            <a:alphaModFix/>
          </a:blip>
          <a:srcRect l="2684" t="25079" r="57251" b="66137"/>
          <a:stretch/>
        </p:blipFill>
        <p:spPr>
          <a:xfrm>
            <a:off x="2935950" y="1395825"/>
            <a:ext cx="4819000" cy="297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2d66f02d3bd_0_94"/>
          <p:cNvSpPr txBox="1"/>
          <p:nvPr/>
        </p:nvSpPr>
        <p:spPr>
          <a:xfrm>
            <a:off x="665409" y="268457"/>
            <a:ext cx="8220492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" sz="2000" b="1" i="0" u="none" strike="noStrike" cap="none" dirty="0">
                <a:solidFill>
                  <a:srgbClr val="FDB913"/>
                </a:solidFill>
                <a:latin typeface="Barlow"/>
                <a:ea typeface="Barlow"/>
                <a:cs typeface="Barlow"/>
                <a:sym typeface="Barlow"/>
              </a:rPr>
              <a:t>Pokud jste v otázce č. 6 označili jinou oblast, upřesněte jakou: </a:t>
            </a:r>
            <a:endParaRPr sz="1700" b="1" i="0" u="none" strike="noStrike" cap="none" dirty="0">
              <a:solidFill>
                <a:srgbClr val="FDB913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59" name="Google Shape;159;g2d66f02d3bd_0_94"/>
          <p:cNvSpPr txBox="1"/>
          <p:nvPr/>
        </p:nvSpPr>
        <p:spPr>
          <a:xfrm>
            <a:off x="494850" y="1034675"/>
            <a:ext cx="8446200" cy="32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55555"/>
              </a:buClr>
              <a:buSzPts val="1700"/>
              <a:buFont typeface="Barlow Medium"/>
              <a:buChar char="●"/>
            </a:pPr>
            <a:r>
              <a:rPr lang="cs" sz="1700" b="0" i="0" u="none" strike="noStrike" cap="none" dirty="0">
                <a:solidFill>
                  <a:srgbClr val="555555"/>
                </a:solidFill>
                <a:latin typeface="Barlow Medium"/>
                <a:ea typeface="Barlow Medium"/>
                <a:cs typeface="Barlow Medium"/>
                <a:sym typeface="Barlow Medium"/>
              </a:rPr>
              <a:t>komunitní činnost školy, neformální akce, větší provázanost škola-žáci-rodiče</a:t>
            </a:r>
            <a:endParaRPr sz="800" b="0" i="0" u="none" strike="noStrike" cap="none" dirty="0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457200" marR="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55555"/>
              </a:buClr>
              <a:buSzPts val="1700"/>
              <a:buFont typeface="Barlow Medium"/>
              <a:buChar char="●"/>
            </a:pPr>
            <a:r>
              <a:rPr lang="cs" sz="1700" dirty="0">
                <a:solidFill>
                  <a:srgbClr val="555555"/>
                </a:solidFill>
                <a:latin typeface="Barlow Medium"/>
                <a:ea typeface="Barlow Medium"/>
                <a:cs typeface="Barlow Medium"/>
                <a:sym typeface="Barlow Medium"/>
              </a:rPr>
              <a:t>p</a:t>
            </a:r>
            <a:r>
              <a:rPr lang="cs" sz="1700" b="0" i="0" u="none" strike="noStrike" cap="none" dirty="0">
                <a:solidFill>
                  <a:srgbClr val="555555"/>
                </a:solidFill>
                <a:latin typeface="Barlow Medium"/>
                <a:ea typeface="Barlow Medium"/>
                <a:cs typeface="Barlow Medium"/>
                <a:sym typeface="Barlow Medium"/>
              </a:rPr>
              <a:t>revence syndromu vyhoření v ped. sboru - obrovská pomoc v této oblasti, pokud je soc. práce personálně zajištěna.</a:t>
            </a:r>
            <a:endParaRPr sz="1700" b="0" i="0" u="none" strike="noStrike" cap="none" dirty="0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457200" marR="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55555"/>
              </a:buClr>
              <a:buSzPts val="1700"/>
              <a:buFont typeface="Barlow Medium"/>
              <a:buChar char="●"/>
            </a:pPr>
            <a:r>
              <a:rPr lang="cs" sz="1700" b="0" i="0" u="none" strike="noStrike" cap="none" dirty="0">
                <a:solidFill>
                  <a:srgbClr val="555555"/>
                </a:solidFill>
                <a:latin typeface="Barlow Medium"/>
                <a:ea typeface="Barlow Medium"/>
                <a:cs typeface="Barlow Medium"/>
                <a:sym typeface="Barlow Medium"/>
              </a:rPr>
              <a:t>sociální pedagog</a:t>
            </a:r>
            <a:r>
              <a:rPr lang="cs" sz="1700" dirty="0">
                <a:solidFill>
                  <a:srgbClr val="555555"/>
                </a:solidFill>
                <a:latin typeface="Barlow Medium"/>
                <a:ea typeface="Barlow Medium"/>
                <a:cs typeface="Barlow Medium"/>
                <a:sym typeface="Barlow Medium"/>
              </a:rPr>
              <a:t> </a:t>
            </a:r>
            <a:r>
              <a:rPr lang="cs" sz="1700" b="0" i="0" u="none" strike="noStrike" cap="none" dirty="0">
                <a:solidFill>
                  <a:srgbClr val="555555"/>
                </a:solidFill>
                <a:latin typeface="Barlow Medium"/>
                <a:ea typeface="Barlow Medium"/>
                <a:cs typeface="Barlow Medium"/>
                <a:sym typeface="Barlow Medium"/>
              </a:rPr>
              <a:t>v MŠ. Nedostatečná péče se dá identifikovat už v MŠ.</a:t>
            </a:r>
            <a:endParaRPr sz="1700" b="0" i="0" u="none" strike="noStrike" cap="none" dirty="0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457200" marR="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55555"/>
              </a:buClr>
              <a:buSzPts val="1700"/>
              <a:buFont typeface="Barlow Medium"/>
              <a:buChar char="●"/>
            </a:pPr>
            <a:r>
              <a:rPr lang="cs" sz="1700" dirty="0">
                <a:solidFill>
                  <a:srgbClr val="555555"/>
                </a:solidFill>
                <a:latin typeface="Barlow Medium"/>
                <a:ea typeface="Barlow Medium"/>
                <a:cs typeface="Barlow Medium"/>
                <a:sym typeface="Barlow Medium"/>
              </a:rPr>
              <a:t>u</a:t>
            </a:r>
            <a:r>
              <a:rPr lang="cs" sz="1700" b="0" i="0" u="none" strike="noStrike" cap="none" dirty="0">
                <a:solidFill>
                  <a:srgbClr val="555555"/>
                </a:solidFill>
                <a:latin typeface="Barlow Medium"/>
                <a:ea typeface="Barlow Medium"/>
                <a:cs typeface="Barlow Medium"/>
                <a:sym typeface="Barlow Medium"/>
              </a:rPr>
              <a:t>snadnění práce třídním učitelům</a:t>
            </a:r>
            <a:endParaRPr sz="1700" b="0" i="0" u="none" strike="noStrike" cap="none" dirty="0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457200" marR="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55555"/>
              </a:buClr>
              <a:buSzPts val="1700"/>
              <a:buFont typeface="Barlow Medium"/>
              <a:buChar char="●"/>
            </a:pPr>
            <a:r>
              <a:rPr lang="cs" sz="1700" dirty="0">
                <a:solidFill>
                  <a:srgbClr val="555555"/>
                </a:solidFill>
                <a:latin typeface="Barlow Medium"/>
                <a:ea typeface="Barlow Medium"/>
                <a:cs typeface="Barlow Medium"/>
                <a:sym typeface="Barlow Medium"/>
              </a:rPr>
              <a:t>p</a:t>
            </a:r>
            <a:r>
              <a:rPr lang="cs" sz="1700" b="0" i="0" u="none" strike="noStrike" cap="none" dirty="0">
                <a:solidFill>
                  <a:srgbClr val="555555"/>
                </a:solidFill>
                <a:latin typeface="Barlow Medium"/>
                <a:ea typeface="Barlow Medium"/>
                <a:cs typeface="Barlow Medium"/>
                <a:sym typeface="Barlow Medium"/>
              </a:rPr>
              <a:t>rostředník i mezi učiteli</a:t>
            </a:r>
            <a:endParaRPr sz="1700" b="0" i="0" u="none" strike="noStrike" cap="none" dirty="0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457200" marR="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55555"/>
              </a:buClr>
              <a:buSzPts val="1700"/>
              <a:buFont typeface="Barlow Medium"/>
              <a:buChar char="●"/>
            </a:pPr>
            <a:r>
              <a:rPr lang="cs" sz="1700" dirty="0">
                <a:solidFill>
                  <a:srgbClr val="555555"/>
                </a:solidFill>
                <a:latin typeface="Barlow Medium"/>
                <a:ea typeface="Barlow Medium"/>
                <a:cs typeface="Barlow Medium"/>
                <a:sym typeface="Barlow Medium"/>
              </a:rPr>
              <a:t>c</a:t>
            </a:r>
            <a:r>
              <a:rPr lang="cs" sz="1700" b="0" i="0" u="none" strike="noStrike" cap="none" dirty="0">
                <a:solidFill>
                  <a:srgbClr val="555555"/>
                </a:solidFill>
                <a:latin typeface="Barlow Medium"/>
                <a:ea typeface="Barlow Medium"/>
                <a:cs typeface="Barlow Medium"/>
                <a:sym typeface="Barlow Medium"/>
              </a:rPr>
              <a:t>entralizace omlouvání absence</a:t>
            </a:r>
            <a:endParaRPr sz="1700" b="0" i="0" u="none" strike="noStrike" cap="none" dirty="0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457200" marR="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55555"/>
              </a:buClr>
              <a:buSzPts val="1700"/>
              <a:buFont typeface="Barlow Medium"/>
              <a:buChar char="●"/>
            </a:pPr>
            <a:r>
              <a:rPr lang="cs" sz="1700" dirty="0">
                <a:solidFill>
                  <a:srgbClr val="555555"/>
                </a:solidFill>
                <a:latin typeface="Barlow Medium"/>
                <a:ea typeface="Barlow Medium"/>
                <a:cs typeface="Barlow Medium"/>
                <a:sym typeface="Barlow Medium"/>
              </a:rPr>
              <a:t>zajištění </a:t>
            </a:r>
            <a:r>
              <a:rPr lang="cs" sz="1700" b="0" i="0" u="none" strike="noStrike" cap="none" dirty="0">
                <a:solidFill>
                  <a:srgbClr val="555555"/>
                </a:solidFill>
                <a:latin typeface="Barlow Medium"/>
                <a:ea typeface="Barlow Medium"/>
                <a:cs typeface="Barlow Medium"/>
                <a:sym typeface="Barlow Medium"/>
              </a:rPr>
              <a:t>materiální podpor</a:t>
            </a:r>
            <a:r>
              <a:rPr lang="cs" sz="1700" dirty="0">
                <a:solidFill>
                  <a:srgbClr val="555555"/>
                </a:solidFill>
                <a:latin typeface="Barlow Medium"/>
                <a:ea typeface="Barlow Medium"/>
                <a:cs typeface="Barlow Medium"/>
                <a:sym typeface="Barlow Medium"/>
              </a:rPr>
              <a:t>y</a:t>
            </a:r>
            <a:r>
              <a:rPr lang="cs" sz="1700" b="0" i="0" u="none" strike="noStrike" cap="none" dirty="0">
                <a:solidFill>
                  <a:srgbClr val="555555"/>
                </a:solidFill>
                <a:latin typeface="Barlow Medium"/>
                <a:ea typeface="Barlow Medium"/>
                <a:cs typeface="Barlow Medium"/>
                <a:sym typeface="Barlow Medium"/>
              </a:rPr>
              <a:t> sociálně znevýhodněný</a:t>
            </a:r>
            <a:r>
              <a:rPr lang="cs" sz="1700" dirty="0">
                <a:solidFill>
                  <a:srgbClr val="555555"/>
                </a:solidFill>
                <a:latin typeface="Barlow Medium"/>
                <a:ea typeface="Barlow Medium"/>
                <a:cs typeface="Barlow Medium"/>
                <a:sym typeface="Barlow Medium"/>
              </a:rPr>
              <a:t>m</a:t>
            </a:r>
            <a:r>
              <a:rPr lang="cs" sz="1700" b="0" i="0" u="none" strike="noStrike" cap="none" dirty="0">
                <a:solidFill>
                  <a:srgbClr val="555555"/>
                </a:solidFill>
                <a:latin typeface="Barlow Medium"/>
                <a:ea typeface="Barlow Medium"/>
                <a:cs typeface="Barlow Medium"/>
                <a:sym typeface="Barlow Medium"/>
              </a:rPr>
              <a:t> žákům</a:t>
            </a:r>
            <a:endParaRPr sz="1700" b="0" i="0" u="none" strike="noStrike" cap="none" dirty="0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457200" marR="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55555"/>
              </a:buClr>
              <a:buSzPts val="1700"/>
              <a:buFont typeface="Barlow Medium"/>
              <a:buChar char="●"/>
            </a:pPr>
            <a:r>
              <a:rPr lang="cs" sz="1700" dirty="0">
                <a:solidFill>
                  <a:srgbClr val="555555"/>
                </a:solidFill>
                <a:latin typeface="Barlow Medium"/>
                <a:ea typeface="Barlow Medium"/>
                <a:cs typeface="Barlow Medium"/>
                <a:sym typeface="Barlow Medium"/>
              </a:rPr>
              <a:t>p</a:t>
            </a:r>
            <a:r>
              <a:rPr lang="cs" sz="1700" b="0" i="0" u="none" strike="noStrike" cap="none" dirty="0">
                <a:solidFill>
                  <a:srgbClr val="555555"/>
                </a:solidFill>
                <a:latin typeface="Barlow Medium"/>
                <a:ea typeface="Barlow Medium"/>
                <a:cs typeface="Barlow Medium"/>
                <a:sym typeface="Barlow Medium"/>
              </a:rPr>
              <a:t>odpora duševního zdraví zaměstnanců školy, zajištění bezpečného prostředí pro žáky a zaměstnance</a:t>
            </a:r>
            <a:endParaRPr sz="1700" b="0" i="0" u="none" strike="noStrike" cap="none" dirty="0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2d66f02d3bd_0_128"/>
          <p:cNvSpPr txBox="1"/>
          <p:nvPr/>
        </p:nvSpPr>
        <p:spPr>
          <a:xfrm>
            <a:off x="409650" y="105325"/>
            <a:ext cx="84462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" sz="2000" b="1" i="0" u="none" strike="noStrike" cap="none" dirty="0">
                <a:solidFill>
                  <a:srgbClr val="FDB913"/>
                </a:solidFill>
                <a:latin typeface="Barlow"/>
                <a:ea typeface="Barlow"/>
                <a:cs typeface="Barlow"/>
                <a:sym typeface="Barlow"/>
              </a:rPr>
              <a:t>Povědomí o obsahu školní sociální práce</a:t>
            </a:r>
            <a:endParaRPr sz="1700" b="1" i="0" u="none" strike="noStrike" cap="none" dirty="0">
              <a:solidFill>
                <a:srgbClr val="FDB913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65" name="Google Shape;165;g2d66f02d3bd_0_128"/>
          <p:cNvSpPr txBox="1"/>
          <p:nvPr/>
        </p:nvSpPr>
        <p:spPr>
          <a:xfrm>
            <a:off x="60750" y="597925"/>
            <a:ext cx="8446200" cy="37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b="0" i="0" u="none" strike="noStrike" cap="none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</p:txBody>
      </p:sp>
      <p:pic>
        <p:nvPicPr>
          <p:cNvPr id="166" name="Google Shape;166;g2d66f02d3bd_0_128" descr="Graf odpovědí Formulářů. Název otázky: 7.  Jak hodnotíte své povědomí o obsahu činnosti školní sociální práce?. Počet odpovědí: 131 odpovědí." title="7.  Jak hodnotíte své povědomí o obsahu činnosti školní sociální práce?"/>
          <p:cNvPicPr preferRelativeResize="0"/>
          <p:nvPr/>
        </p:nvPicPr>
        <p:blipFill rotWithShape="1">
          <a:blip r:embed="rId3">
            <a:alphaModFix/>
          </a:blip>
          <a:srcRect t="3684" r="25456"/>
          <a:stretch/>
        </p:blipFill>
        <p:spPr>
          <a:xfrm>
            <a:off x="236500" y="597925"/>
            <a:ext cx="6610350" cy="3587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2d66f02d3bd_0_143"/>
          <p:cNvSpPr txBox="1"/>
          <p:nvPr/>
        </p:nvSpPr>
        <p:spPr>
          <a:xfrm>
            <a:off x="409650" y="105325"/>
            <a:ext cx="84462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" sz="1700" b="1">
                <a:solidFill>
                  <a:srgbClr val="FDB913"/>
                </a:solidFill>
                <a:latin typeface="Barlow"/>
                <a:ea typeface="Barlow"/>
                <a:cs typeface="Barlow"/>
                <a:sym typeface="Barlow"/>
              </a:rPr>
              <a:t>Jaké konkrétní činnosti by podle Vás měla školní sociální práce zahrnovat</a:t>
            </a:r>
            <a:endParaRPr sz="1700" b="1" i="0" u="none" strike="noStrike" cap="none">
              <a:solidFill>
                <a:srgbClr val="FDB913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72" name="Google Shape;172;g2d66f02d3bd_0_143"/>
          <p:cNvSpPr txBox="1"/>
          <p:nvPr/>
        </p:nvSpPr>
        <p:spPr>
          <a:xfrm>
            <a:off x="60750" y="597925"/>
            <a:ext cx="8446200" cy="37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b="0" i="0" u="none" strike="noStrike" cap="none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</p:txBody>
      </p:sp>
      <p:sp>
        <p:nvSpPr>
          <p:cNvPr id="173" name="Google Shape;173;g2d66f02d3bd_0_143"/>
          <p:cNvSpPr txBox="1"/>
          <p:nvPr/>
        </p:nvSpPr>
        <p:spPr>
          <a:xfrm>
            <a:off x="60750" y="667775"/>
            <a:ext cx="2656800" cy="351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Barlow Medium"/>
              <a:buAutoNum type="arabicPeriod"/>
            </a:pPr>
            <a:r>
              <a:rPr lang="cs" sz="1600" b="0" i="0" u="none" strike="noStrike" cap="none">
                <a:solidFill>
                  <a:schemeClr val="dk2"/>
                </a:solidFill>
                <a:latin typeface="Barlow Medium"/>
                <a:ea typeface="Barlow Medium"/>
                <a:cs typeface="Barlow Medium"/>
                <a:sym typeface="Barlow Medium"/>
              </a:rPr>
              <a:t>Identifikace žáků ohrožených negativními jevy spojenými s rodinným (mimoškolním) prostředím.</a:t>
            </a:r>
            <a:endParaRPr sz="1600" b="0" i="0" u="none" strike="noStrike" cap="none">
              <a:solidFill>
                <a:schemeClr val="dk2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914400" marR="0" lvl="1" indent="-260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Font typeface="Barlow Medium"/>
              <a:buAutoNum type="alphaLcPeriod"/>
            </a:pPr>
            <a:endParaRPr sz="500" b="0" i="0" u="none" strike="noStrike" cap="none">
              <a:solidFill>
                <a:schemeClr val="dk2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Barlow Medium"/>
              <a:buAutoNum type="arabicPeriod"/>
            </a:pPr>
            <a:r>
              <a:rPr lang="cs" sz="1600" b="0" i="0" u="none" strike="noStrike" cap="none">
                <a:solidFill>
                  <a:schemeClr val="dk2"/>
                </a:solidFill>
                <a:latin typeface="Barlow Medium"/>
                <a:ea typeface="Barlow Medium"/>
                <a:cs typeface="Barlow Medium"/>
                <a:sym typeface="Barlow Medium"/>
              </a:rPr>
              <a:t>Krizová intervence.</a:t>
            </a:r>
            <a:endParaRPr sz="1600" b="0" i="0" u="none" strike="noStrike" cap="none">
              <a:solidFill>
                <a:schemeClr val="dk2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914400" marR="0" lvl="1" indent="-254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"/>
              <a:buFont typeface="Barlow Medium"/>
              <a:buAutoNum type="alphaLcPeriod"/>
            </a:pPr>
            <a:endParaRPr sz="400" b="0" i="0" u="none" strike="noStrike" cap="none">
              <a:solidFill>
                <a:schemeClr val="dk2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Barlow Medium"/>
              <a:buAutoNum type="arabicPeriod"/>
            </a:pPr>
            <a:r>
              <a:rPr lang="cs" sz="1600" b="0" i="0" u="none" strike="noStrike" cap="none">
                <a:solidFill>
                  <a:schemeClr val="dk2"/>
                </a:solidFill>
                <a:latin typeface="Barlow Medium"/>
                <a:ea typeface="Barlow Medium"/>
                <a:cs typeface="Barlow Medium"/>
                <a:sym typeface="Barlow Medium"/>
              </a:rPr>
              <a:t>Komunikace s rodiči žáků s výchovnými problémy.</a:t>
            </a:r>
            <a:endParaRPr sz="1600" b="0" i="0" u="none" strike="noStrike" cap="none">
              <a:solidFill>
                <a:schemeClr val="dk2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914400" marR="0" lvl="1" indent="-254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"/>
              <a:buFont typeface="Barlow Medium"/>
              <a:buAutoNum type="alphaLcPeriod"/>
            </a:pPr>
            <a:endParaRPr sz="400" b="0" i="0" u="none" strike="noStrike" cap="none">
              <a:solidFill>
                <a:schemeClr val="dk2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Barlow Medium"/>
              <a:buAutoNum type="arabicPeriod"/>
            </a:pPr>
            <a:r>
              <a:rPr lang="cs" sz="1600" b="0" i="0" u="none" strike="noStrike" cap="none">
                <a:solidFill>
                  <a:schemeClr val="dk2"/>
                </a:solidFill>
                <a:latin typeface="Barlow Medium"/>
                <a:ea typeface="Barlow Medium"/>
                <a:cs typeface="Barlow Medium"/>
                <a:sym typeface="Barlow Medium"/>
              </a:rPr>
              <a:t>Komunikace s rodiči žáků se vzdělávacími problémy.</a:t>
            </a:r>
            <a:endParaRPr sz="1600" b="0" i="0" u="none" strike="noStrike" cap="none">
              <a:solidFill>
                <a:schemeClr val="dk2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endParaRPr sz="400" b="0" i="0" u="none" strike="noStrike" cap="none">
              <a:solidFill>
                <a:schemeClr val="dk2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dk2"/>
              </a:solidFill>
              <a:latin typeface="Barlow Medium"/>
              <a:ea typeface="Barlow Medium"/>
              <a:cs typeface="Barlow Medium"/>
              <a:sym typeface="Barlow Medium"/>
            </a:endParaRPr>
          </a:p>
        </p:txBody>
      </p:sp>
      <p:pic>
        <p:nvPicPr>
          <p:cNvPr id="174" name="Google Shape;174;g2d66f02d3bd_0_143"/>
          <p:cNvPicPr preferRelativeResize="0"/>
          <p:nvPr/>
        </p:nvPicPr>
        <p:blipFill rotWithShape="1">
          <a:blip r:embed="rId3">
            <a:alphaModFix/>
          </a:blip>
          <a:srcRect l="20517" t="44357" r="32651" b="15683"/>
          <a:stretch/>
        </p:blipFill>
        <p:spPr>
          <a:xfrm>
            <a:off x="2468900" y="1004825"/>
            <a:ext cx="6612998" cy="31747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2d66f02d3bd_0_157"/>
          <p:cNvSpPr txBox="1"/>
          <p:nvPr/>
        </p:nvSpPr>
        <p:spPr>
          <a:xfrm>
            <a:off x="409650" y="105325"/>
            <a:ext cx="84462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" sz="1700" b="1">
                <a:solidFill>
                  <a:srgbClr val="FDB913"/>
                </a:solidFill>
                <a:latin typeface="Barlow"/>
                <a:ea typeface="Barlow"/>
                <a:cs typeface="Barlow"/>
                <a:sym typeface="Barlow"/>
              </a:rPr>
              <a:t>Jaké konkrétní činnosti by podle Vás měla školní sociální práce zahrnovat</a:t>
            </a:r>
            <a:r>
              <a:rPr lang="cs" sz="2000" b="1" i="0" u="none" strike="noStrike" cap="none">
                <a:solidFill>
                  <a:srgbClr val="FDB913"/>
                </a:solidFill>
                <a:latin typeface="Barlow"/>
                <a:ea typeface="Barlow"/>
                <a:cs typeface="Barlow"/>
                <a:sym typeface="Barlow"/>
              </a:rPr>
              <a:t>:</a:t>
            </a:r>
            <a:endParaRPr sz="1700" b="1" i="0" u="none" strike="noStrike" cap="none">
              <a:solidFill>
                <a:srgbClr val="FDB913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80" name="Google Shape;180;g2d66f02d3bd_0_157"/>
          <p:cNvSpPr txBox="1"/>
          <p:nvPr/>
        </p:nvSpPr>
        <p:spPr>
          <a:xfrm>
            <a:off x="60750" y="597925"/>
            <a:ext cx="8446200" cy="37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b="0" i="0" u="none" strike="noStrike" cap="none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</p:txBody>
      </p:sp>
      <p:sp>
        <p:nvSpPr>
          <p:cNvPr id="181" name="Google Shape;181;g2d66f02d3bd_0_157"/>
          <p:cNvSpPr txBox="1"/>
          <p:nvPr/>
        </p:nvSpPr>
        <p:spPr>
          <a:xfrm>
            <a:off x="69985" y="550906"/>
            <a:ext cx="2656800" cy="37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cs" sz="1400" b="0" i="0" u="none" strike="noStrike" cap="none" dirty="0">
                <a:solidFill>
                  <a:schemeClr val="dk2"/>
                </a:solidFill>
                <a:latin typeface="Barlow Medium"/>
                <a:ea typeface="Barlow Medium"/>
                <a:cs typeface="Barlow Medium"/>
                <a:sym typeface="Barlow Medium"/>
              </a:rPr>
              <a:t>5.  Poskytování sociálního</a:t>
            </a:r>
            <a:endParaRPr sz="1400" b="0" i="0" u="none" strike="noStrike" cap="none" dirty="0">
              <a:solidFill>
                <a:schemeClr val="dk2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cs" sz="1400" b="0" i="0" u="none" strike="noStrike" cap="none" dirty="0">
                <a:solidFill>
                  <a:schemeClr val="dk2"/>
                </a:solidFill>
                <a:latin typeface="Barlow Medium"/>
                <a:ea typeface="Barlow Medium"/>
                <a:cs typeface="Barlow Medium"/>
                <a:sym typeface="Barlow Medium"/>
              </a:rPr>
              <a:t>poradenství rodičům  žáků.</a:t>
            </a:r>
            <a:endParaRPr sz="1400" b="0" i="0" u="none" strike="noStrike" cap="none" dirty="0">
              <a:solidFill>
                <a:schemeClr val="dk2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"/>
              <a:buFont typeface="Arial"/>
              <a:buNone/>
            </a:pPr>
            <a:endParaRPr sz="300" b="0" i="0" u="none" strike="noStrike" cap="none" dirty="0">
              <a:solidFill>
                <a:schemeClr val="dk2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cs" sz="1400" b="0" i="0" u="none" strike="noStrike" cap="none" dirty="0">
                <a:solidFill>
                  <a:schemeClr val="dk2"/>
                </a:solidFill>
                <a:latin typeface="Barlow Medium"/>
                <a:ea typeface="Barlow Medium"/>
                <a:cs typeface="Barlow Medium"/>
                <a:sym typeface="Barlow Medium"/>
              </a:rPr>
              <a:t>6. Poskytování poradenství žákům.</a:t>
            </a:r>
            <a:endParaRPr sz="1400" b="0" i="0" u="none" strike="noStrike" cap="none" dirty="0">
              <a:solidFill>
                <a:schemeClr val="dk2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"/>
              <a:buFont typeface="Arial"/>
              <a:buNone/>
            </a:pPr>
            <a:endParaRPr sz="200" b="0" i="0" u="none" strike="noStrike" cap="none" dirty="0">
              <a:solidFill>
                <a:schemeClr val="dk2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cs" sz="1400" b="0" i="0" u="none" strike="noStrike" cap="none" dirty="0">
                <a:solidFill>
                  <a:schemeClr val="dk2"/>
                </a:solidFill>
                <a:latin typeface="Barlow Medium"/>
                <a:ea typeface="Barlow Medium"/>
                <a:cs typeface="Barlow Medium"/>
                <a:sym typeface="Barlow Medium"/>
              </a:rPr>
              <a:t>7. Poskytování poradenství učitelům v souvislosti se vzděláváním žáků se soci-</a:t>
            </a:r>
            <a:endParaRPr sz="1400" b="0" i="0" u="none" strike="noStrike" cap="none" dirty="0">
              <a:solidFill>
                <a:schemeClr val="dk2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cs" sz="1400" b="0" i="0" u="none" strike="noStrike" cap="none" dirty="0">
                <a:solidFill>
                  <a:schemeClr val="dk2"/>
                </a:solidFill>
                <a:latin typeface="Barlow Medium"/>
                <a:ea typeface="Barlow Medium"/>
                <a:cs typeface="Barlow Medium"/>
                <a:sym typeface="Barlow Medium"/>
              </a:rPr>
              <a:t>álním znevýhodněním.</a:t>
            </a:r>
            <a:endParaRPr sz="1400" b="0" i="0" u="none" strike="noStrike" cap="none" dirty="0">
              <a:solidFill>
                <a:schemeClr val="dk2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"/>
              <a:buFont typeface="Arial"/>
              <a:buNone/>
            </a:pPr>
            <a:endParaRPr sz="200" b="0" i="0" u="none" strike="noStrike" cap="none" dirty="0">
              <a:solidFill>
                <a:schemeClr val="dk2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cs" sz="1400" b="0" i="0" u="none" strike="noStrike" cap="none" dirty="0">
                <a:solidFill>
                  <a:schemeClr val="dk2"/>
                </a:solidFill>
                <a:latin typeface="Barlow Medium"/>
                <a:ea typeface="Barlow Medium"/>
                <a:cs typeface="Barlow Medium"/>
                <a:sym typeface="Barlow Medium"/>
              </a:rPr>
              <a:t>8. Přímá práce s rodinou při řešení počínajících problémů dopadajících na vzdělávání žáka (identifikace potřeb dítěte a rodiny, organizace případového setkání, zapojení služeb a odborníků, koordinace a vyhodnocení podpory).</a:t>
            </a:r>
            <a:endParaRPr sz="1400" b="0" i="0" u="none" strike="noStrike" cap="none" dirty="0">
              <a:solidFill>
                <a:schemeClr val="dk2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endParaRPr sz="400" b="0" i="0" u="none" strike="noStrike" cap="none" dirty="0">
              <a:solidFill>
                <a:schemeClr val="dk2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chemeClr val="dk2"/>
              </a:solidFill>
              <a:latin typeface="Barlow Medium"/>
              <a:ea typeface="Barlow Medium"/>
              <a:cs typeface="Barlow Medium"/>
              <a:sym typeface="Barlow Medium"/>
            </a:endParaRPr>
          </a:p>
        </p:txBody>
      </p:sp>
      <p:pic>
        <p:nvPicPr>
          <p:cNvPr id="182" name="Google Shape;182;g2d66f02d3bd_0_157"/>
          <p:cNvPicPr preferRelativeResize="0"/>
          <p:nvPr/>
        </p:nvPicPr>
        <p:blipFill rotWithShape="1">
          <a:blip r:embed="rId3">
            <a:alphaModFix/>
          </a:blip>
          <a:srcRect l="20409" t="44539" r="37053" b="16065"/>
          <a:stretch/>
        </p:blipFill>
        <p:spPr>
          <a:xfrm>
            <a:off x="2829275" y="1074475"/>
            <a:ext cx="5958677" cy="3105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g2d66f02d3bd_0_157"/>
          <p:cNvPicPr preferRelativeResize="0"/>
          <p:nvPr/>
        </p:nvPicPr>
        <p:blipFill rotWithShape="1">
          <a:blip r:embed="rId4">
            <a:alphaModFix/>
          </a:blip>
          <a:srcRect l="24597" t="50503" r="45434" b="45073"/>
          <a:stretch/>
        </p:blipFill>
        <p:spPr>
          <a:xfrm>
            <a:off x="2829275" y="1315650"/>
            <a:ext cx="4384850" cy="361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2d66f02d3bd_0_170"/>
          <p:cNvSpPr txBox="1"/>
          <p:nvPr/>
        </p:nvSpPr>
        <p:spPr>
          <a:xfrm>
            <a:off x="409650" y="105325"/>
            <a:ext cx="84462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" sz="1700" b="1">
                <a:solidFill>
                  <a:srgbClr val="FDB913"/>
                </a:solidFill>
                <a:latin typeface="Barlow"/>
                <a:ea typeface="Barlow"/>
                <a:cs typeface="Barlow"/>
                <a:sym typeface="Barlow"/>
              </a:rPr>
              <a:t>Jaké konkrétní činnosti by podle Vás měla školní sociální práce zahrnovat</a:t>
            </a:r>
            <a:endParaRPr sz="1700" b="1" i="0" u="none" strike="noStrike" cap="none">
              <a:solidFill>
                <a:srgbClr val="FDB913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89" name="Google Shape;189;g2d66f02d3bd_0_170"/>
          <p:cNvSpPr txBox="1"/>
          <p:nvPr/>
        </p:nvSpPr>
        <p:spPr>
          <a:xfrm>
            <a:off x="60750" y="597925"/>
            <a:ext cx="8446200" cy="37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b="0" i="0" u="none" strike="noStrike" cap="none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</p:txBody>
      </p:sp>
      <p:sp>
        <p:nvSpPr>
          <p:cNvPr id="190" name="Google Shape;190;g2d66f02d3bd_0_170"/>
          <p:cNvSpPr txBox="1"/>
          <p:nvPr/>
        </p:nvSpPr>
        <p:spPr>
          <a:xfrm>
            <a:off x="60750" y="965915"/>
            <a:ext cx="2656800" cy="3213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cs" sz="1600" b="0" i="0" u="none" strike="noStrike" cap="none" dirty="0">
                <a:solidFill>
                  <a:schemeClr val="dk2"/>
                </a:solidFill>
                <a:latin typeface="Barlow Medium"/>
                <a:ea typeface="Barlow Medium"/>
                <a:cs typeface="Barlow Medium"/>
                <a:sym typeface="Barlow Medium"/>
              </a:rPr>
              <a:t>9.</a:t>
            </a:r>
            <a:r>
              <a:rPr lang="cs" sz="1400" b="0" i="0" u="none" strike="noStrike" cap="none" dirty="0">
                <a:solidFill>
                  <a:schemeClr val="dk2"/>
                </a:solidFill>
                <a:latin typeface="Barlow Medium"/>
                <a:ea typeface="Barlow Medium"/>
                <a:cs typeface="Barlow Medium"/>
                <a:sym typeface="Barlow Medium"/>
              </a:rPr>
              <a:t>Spolupráce s rodinou a poskytovateli sociálních služeb, OSPOD, Policií ČR při řešení závažných případů ohrožení žáků.	</a:t>
            </a:r>
            <a:endParaRPr sz="1400" b="0" i="0" u="none" strike="noStrike" cap="none" dirty="0">
              <a:solidFill>
                <a:schemeClr val="dk2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endParaRPr sz="500" b="0" i="0" u="none" strike="noStrike" cap="none" dirty="0">
              <a:solidFill>
                <a:schemeClr val="dk2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cs" sz="1400" b="0" i="0" u="none" strike="noStrike" cap="none" dirty="0">
                <a:solidFill>
                  <a:schemeClr val="dk2"/>
                </a:solidFill>
                <a:latin typeface="Barlow Medium"/>
                <a:ea typeface="Barlow Medium"/>
                <a:cs typeface="Barlow Medium"/>
                <a:sym typeface="Barlow Medium"/>
              </a:rPr>
              <a:t>10.Přímá práce s žákem (zaměřená např. na nácvik sociálních dovedností) mimo vyučování.</a:t>
            </a:r>
            <a:endParaRPr sz="1400" b="0" i="0" u="none" strike="noStrike" cap="none" dirty="0">
              <a:solidFill>
                <a:schemeClr val="dk2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"/>
              <a:buFont typeface="Arial"/>
              <a:buNone/>
            </a:pPr>
            <a:endParaRPr sz="200" b="0" i="0" u="none" strike="noStrike" cap="none" dirty="0">
              <a:solidFill>
                <a:schemeClr val="dk2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cs" sz="1400" b="0" i="0" u="none" strike="noStrike" cap="none" dirty="0">
                <a:solidFill>
                  <a:schemeClr val="dk2"/>
                </a:solidFill>
                <a:latin typeface="Barlow Medium"/>
                <a:ea typeface="Barlow Medium"/>
                <a:cs typeface="Barlow Medium"/>
                <a:sym typeface="Barlow Medium"/>
              </a:rPr>
              <a:t>11. Realizace programů s žáky zaměřených na prevenci rizikového chování.</a:t>
            </a:r>
            <a:endParaRPr sz="1400" b="0" i="0" u="none" strike="noStrike" cap="none" dirty="0">
              <a:solidFill>
                <a:schemeClr val="dk2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endParaRPr sz="700" b="0" i="0" u="none" strike="noStrike" cap="none" dirty="0">
              <a:solidFill>
                <a:schemeClr val="dk2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cs" sz="1400" b="0" i="0" u="none" strike="noStrike" cap="none" dirty="0">
                <a:solidFill>
                  <a:schemeClr val="dk2"/>
                </a:solidFill>
                <a:latin typeface="Barlow Medium"/>
                <a:ea typeface="Barlow Medium"/>
                <a:cs typeface="Barlow Medium"/>
                <a:sym typeface="Barlow Medium"/>
              </a:rPr>
              <a:t>12. Jiné.</a:t>
            </a:r>
            <a:endParaRPr sz="1400" b="0" i="0" u="none" strike="noStrike" cap="none" dirty="0">
              <a:solidFill>
                <a:schemeClr val="dk2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endParaRPr sz="400" b="0" i="0" u="none" strike="noStrike" cap="none" dirty="0">
              <a:solidFill>
                <a:schemeClr val="dk2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chemeClr val="dk2"/>
              </a:solidFill>
              <a:latin typeface="Barlow Medium"/>
              <a:ea typeface="Barlow Medium"/>
              <a:cs typeface="Barlow Medium"/>
              <a:sym typeface="Barlow Medium"/>
            </a:endParaRPr>
          </a:p>
        </p:txBody>
      </p:sp>
      <p:pic>
        <p:nvPicPr>
          <p:cNvPr id="191" name="Google Shape;191;g2d66f02d3bd_0_170"/>
          <p:cNvPicPr preferRelativeResize="0"/>
          <p:nvPr/>
        </p:nvPicPr>
        <p:blipFill rotWithShape="1">
          <a:blip r:embed="rId3">
            <a:alphaModFix/>
          </a:blip>
          <a:srcRect l="36306" t="49562" r="21480" b="16255"/>
          <a:stretch/>
        </p:blipFill>
        <p:spPr>
          <a:xfrm>
            <a:off x="2700358" y="1256675"/>
            <a:ext cx="6242100" cy="284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g2d66f02d3bd_0_170"/>
          <p:cNvPicPr preferRelativeResize="0"/>
          <p:nvPr/>
        </p:nvPicPr>
        <p:blipFill rotWithShape="1">
          <a:blip r:embed="rId4">
            <a:alphaModFix/>
          </a:blip>
          <a:srcRect l="24597" t="50503" r="45434" b="45073"/>
          <a:stretch/>
        </p:blipFill>
        <p:spPr>
          <a:xfrm>
            <a:off x="2615500" y="1115900"/>
            <a:ext cx="4087650" cy="336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2d66f02d3bd_0_188"/>
          <p:cNvSpPr txBox="1"/>
          <p:nvPr/>
        </p:nvSpPr>
        <p:spPr>
          <a:xfrm>
            <a:off x="409650" y="105325"/>
            <a:ext cx="84462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" sz="2000" b="1" i="0" u="none" strike="noStrike" cap="none">
                <a:solidFill>
                  <a:srgbClr val="FDB913"/>
                </a:solidFill>
                <a:latin typeface="Barlow"/>
                <a:ea typeface="Barlow"/>
                <a:cs typeface="Barlow"/>
                <a:sym typeface="Barlow"/>
              </a:rPr>
              <a:t>Pokud jste v otázce č. 8 označili: spíše ano nebo určitě ano, napište jaké.</a:t>
            </a:r>
            <a:endParaRPr sz="1700" b="1" i="0" u="none" strike="noStrike" cap="none">
              <a:solidFill>
                <a:srgbClr val="FDB913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98" name="Google Shape;198;g2d66f02d3bd_0_188"/>
          <p:cNvSpPr txBox="1"/>
          <p:nvPr/>
        </p:nvSpPr>
        <p:spPr>
          <a:xfrm>
            <a:off x="524700" y="939525"/>
            <a:ext cx="8446200" cy="297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457200" marR="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55555"/>
              </a:buClr>
              <a:buSzPts val="1700"/>
              <a:buFont typeface="Barlow Medium"/>
              <a:buChar char="●"/>
            </a:pPr>
            <a:r>
              <a:rPr lang="cs" sz="1700" b="0" i="0" u="none" strike="noStrike" cap="none">
                <a:solidFill>
                  <a:srgbClr val="555555"/>
                </a:solidFill>
                <a:latin typeface="Barlow Medium"/>
                <a:ea typeface="Barlow Medium"/>
                <a:cs typeface="Barlow Medium"/>
                <a:sym typeface="Barlow Medium"/>
              </a:rPr>
              <a:t>Podpora kariérového poradenství u žáků ze soc. znev. rodin - zejména práce se zák. zástupci. </a:t>
            </a:r>
            <a:endParaRPr sz="1700" b="0" i="0" u="none" strike="noStrike" cap="none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457200" marR="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55555"/>
              </a:buClr>
              <a:buSzPts val="1700"/>
              <a:buFont typeface="Barlow Medium"/>
              <a:buChar char="●"/>
            </a:pPr>
            <a:r>
              <a:rPr lang="cs" sz="1700" b="0" i="0" u="none" strike="noStrike" cap="none">
                <a:solidFill>
                  <a:srgbClr val="555555"/>
                </a:solidFill>
                <a:latin typeface="Barlow Medium"/>
                <a:ea typeface="Barlow Medium"/>
                <a:cs typeface="Barlow Medium"/>
                <a:sym typeface="Barlow Medium"/>
              </a:rPr>
              <a:t>Prevence záškoláctví - včasná intervence.</a:t>
            </a:r>
            <a:endParaRPr sz="1700" b="0" i="0" u="none" strike="noStrike" cap="none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457200" marR="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55555"/>
              </a:buClr>
              <a:buSzPts val="1700"/>
              <a:buFont typeface="Barlow Medium"/>
              <a:buChar char="●"/>
            </a:pPr>
            <a:r>
              <a:rPr lang="cs" sz="1700" b="0" i="0" u="none" strike="noStrike" cap="none">
                <a:solidFill>
                  <a:srgbClr val="555555"/>
                </a:solidFill>
                <a:latin typeface="Barlow Medium"/>
                <a:ea typeface="Barlow Medium"/>
                <a:cs typeface="Barlow Medium"/>
                <a:sym typeface="Barlow Medium"/>
              </a:rPr>
              <a:t>Pravidelné setkávání s rodiči i žáky (triáda)</a:t>
            </a:r>
            <a:endParaRPr sz="1700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457200" marR="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55555"/>
              </a:buClr>
              <a:buSzPts val="1700"/>
              <a:buFont typeface="Barlow Medium"/>
              <a:buChar char="●"/>
            </a:pPr>
            <a:r>
              <a:rPr lang="cs" sz="1700">
                <a:solidFill>
                  <a:srgbClr val="555555"/>
                </a:solidFill>
                <a:latin typeface="Barlow Medium"/>
                <a:ea typeface="Barlow Medium"/>
                <a:cs typeface="Barlow Medium"/>
                <a:sym typeface="Barlow Medium"/>
              </a:rPr>
              <a:t>B</a:t>
            </a:r>
            <a:r>
              <a:rPr lang="cs" sz="1700" b="0" i="0" u="none" strike="noStrike" cap="none">
                <a:solidFill>
                  <a:srgbClr val="555555"/>
                </a:solidFill>
                <a:latin typeface="Barlow Medium"/>
                <a:ea typeface="Barlow Medium"/>
                <a:cs typeface="Barlow Medium"/>
                <a:sym typeface="Barlow Medium"/>
              </a:rPr>
              <a:t>esedy s odborníky pro rodiče a žáky, úzká spolupráce s OSPOD, pedagogicko-psychologickými poradnami, neziskovými organizacemi, krizovými centry, policií ....</a:t>
            </a:r>
            <a:endParaRPr sz="1700" b="0" i="0" u="none" strike="noStrike" cap="none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b="0" i="0" u="none" strike="noStrike" cap="none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b="0" i="0" u="none" strike="noStrike" cap="none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2d66f02d3bd_0_137"/>
          <p:cNvSpPr txBox="1"/>
          <p:nvPr/>
        </p:nvSpPr>
        <p:spPr>
          <a:xfrm>
            <a:off x="478338" y="105325"/>
            <a:ext cx="84462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" sz="2000" b="1" dirty="0">
                <a:solidFill>
                  <a:srgbClr val="FDB913"/>
                </a:solidFill>
                <a:latin typeface="Barlow"/>
                <a:ea typeface="Barlow"/>
                <a:cs typeface="Barlow"/>
                <a:sym typeface="Barlow"/>
              </a:rPr>
              <a:t>Zkušenost s pozicí zaměřenou na školní sociální práci</a:t>
            </a:r>
            <a:endParaRPr sz="1700" b="1" i="0" u="none" strike="noStrike" cap="none" dirty="0">
              <a:solidFill>
                <a:srgbClr val="FDB913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04" name="Google Shape;204;g2d66f02d3bd_0_137"/>
          <p:cNvSpPr txBox="1"/>
          <p:nvPr/>
        </p:nvSpPr>
        <p:spPr>
          <a:xfrm>
            <a:off x="60750" y="597925"/>
            <a:ext cx="8446200" cy="37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dirty="0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dirty="0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dirty="0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dirty="0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dirty="0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dirty="0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dirty="0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dirty="0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dirty="0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dirty="0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dirty="0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dirty="0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cs" sz="1700" dirty="0">
                <a:solidFill>
                  <a:srgbClr val="555555"/>
                </a:solidFill>
                <a:latin typeface="Barlow Medium"/>
                <a:ea typeface="Barlow Medium"/>
                <a:cs typeface="Barlow Medium"/>
                <a:sym typeface="Barlow Medium"/>
              </a:rPr>
              <a:t>					</a:t>
            </a:r>
            <a:r>
              <a:rPr lang="cs" sz="1200" dirty="0">
                <a:solidFill>
                  <a:srgbClr val="555555"/>
                </a:solidFill>
                <a:latin typeface="Barlow Medium"/>
                <a:ea typeface="Barlow Medium"/>
                <a:cs typeface="Barlow Medium"/>
                <a:sym typeface="Barlow Medium"/>
              </a:rPr>
              <a:t>uvádění pracovníci ŠPP - výchovný poradce, </a:t>
            </a:r>
            <a:endParaRPr sz="1200" dirty="0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4114800" marR="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cs" sz="1200" dirty="0">
                <a:solidFill>
                  <a:srgbClr val="555555"/>
                </a:solidFill>
                <a:latin typeface="Barlow Medium"/>
                <a:ea typeface="Barlow Medium"/>
                <a:cs typeface="Barlow Medium"/>
                <a:sym typeface="Barlow Medium"/>
              </a:rPr>
              <a:t> metodik prevence, speciální pedagog, školní psycholog</a:t>
            </a:r>
            <a:endParaRPr sz="1200" dirty="0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dirty="0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</p:txBody>
      </p:sp>
      <p:pic>
        <p:nvPicPr>
          <p:cNvPr id="205" name="Google Shape;205;g2d66f02d3bd_0_137" descr="Graf odpovědí Formulářů. Název otázky: 9. Zřizujete nebo jste zřizovali v posledních pěti letech ve vaší škole pozici sociálního pedagoga nebo sociálního pracovníka či jinou pozici zaměřenou na spolupráci s rodinami žáků, sociálními a dalšími službami při řešení vzdělávacích a výchovných problémů žáků (školní asistent, case manager)?&#10;. Počet odpovědí: 131 odpovědí." title="9. Zřizujete nebo jste zřizovali v posledních pěti letech ve vaší škole pozici sociálního pedagoga nebo sociálního pracovníka či jinou pozici zaměřenou na spolupráci s rodinami žáků, sociálními a dalšími službami při řešení vzdělávacích a výchovných problémů žáků (školní asistent, case manager)?&#10;"/>
          <p:cNvPicPr preferRelativeResize="0"/>
          <p:nvPr/>
        </p:nvPicPr>
        <p:blipFill rotWithShape="1">
          <a:blip r:embed="rId3">
            <a:alphaModFix/>
          </a:blip>
          <a:srcRect b="8332"/>
          <a:stretch/>
        </p:blipFill>
        <p:spPr>
          <a:xfrm>
            <a:off x="284975" y="528275"/>
            <a:ext cx="7997752" cy="3321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2d66f02d3bd_0_222"/>
          <p:cNvSpPr txBox="1"/>
          <p:nvPr/>
        </p:nvSpPr>
        <p:spPr>
          <a:xfrm>
            <a:off x="409650" y="105325"/>
            <a:ext cx="84462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" sz="2000" b="1">
                <a:solidFill>
                  <a:srgbClr val="FDB913"/>
                </a:solidFill>
                <a:latin typeface="Barlow"/>
                <a:ea typeface="Barlow"/>
                <a:cs typeface="Barlow"/>
                <a:sym typeface="Barlow"/>
              </a:rPr>
              <a:t>Kdo tuto pozici zastával</a:t>
            </a:r>
            <a:endParaRPr sz="1700" b="1" i="0" u="none" strike="noStrike" cap="none">
              <a:solidFill>
                <a:srgbClr val="FDB913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11" name="Google Shape;211;g2d66f02d3bd_0_222"/>
          <p:cNvSpPr txBox="1"/>
          <p:nvPr/>
        </p:nvSpPr>
        <p:spPr>
          <a:xfrm>
            <a:off x="60750" y="459475"/>
            <a:ext cx="8446200" cy="37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100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100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100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100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100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100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100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100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100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100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100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100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100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100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100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100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100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100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100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100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cs" sz="1100">
                <a:solidFill>
                  <a:srgbClr val="555555"/>
                </a:solidFill>
                <a:latin typeface="Barlow Medium"/>
                <a:ea typeface="Barlow Medium"/>
                <a:cs typeface="Barlow Medium"/>
                <a:sym typeface="Barlow Medium"/>
              </a:rPr>
              <a:t>                                                                                                                                                                                       jiná pozice - ukrajinský asistent </a:t>
            </a:r>
            <a:endParaRPr sz="1100" b="0" i="0" u="none" strike="noStrike" cap="none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</p:txBody>
      </p:sp>
      <p:pic>
        <p:nvPicPr>
          <p:cNvPr id="212" name="Google Shape;212;g2d66f02d3bd_0_222" descr="Graf odpovědí Formulářů. Název otázky: 10. U zřizované pozice uveďte výši úvazku a dobu, po kterou daná pozice ve Vaší škole působí nebo v uplynulých pěti letech působila.&#10;. Počet odpovědí: 31 odpovědí." title="10. U zřizované pozice uveďte výši úvazku a dobu, po kterou daná pozice ve Vaší škole působí nebo v uplynulých pěti letech působila.&#10;"/>
          <p:cNvPicPr preferRelativeResize="0"/>
          <p:nvPr/>
        </p:nvPicPr>
        <p:blipFill rotWithShape="1">
          <a:blip r:embed="rId3">
            <a:alphaModFix/>
          </a:blip>
          <a:srcRect t="28581"/>
          <a:stretch/>
        </p:blipFill>
        <p:spPr>
          <a:xfrm>
            <a:off x="252200" y="1223675"/>
            <a:ext cx="8063299" cy="2609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2d66f02d3bd_0_229"/>
          <p:cNvSpPr txBox="1"/>
          <p:nvPr/>
        </p:nvSpPr>
        <p:spPr>
          <a:xfrm>
            <a:off x="443298" y="241550"/>
            <a:ext cx="84462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" sz="2000" b="1" dirty="0">
                <a:solidFill>
                  <a:srgbClr val="FDB913"/>
                </a:solidFill>
                <a:latin typeface="Barlow"/>
                <a:ea typeface="Barlow"/>
                <a:cs typeface="Barlow"/>
                <a:sym typeface="Barlow"/>
              </a:rPr>
              <a:t>Výše úvazku pozice</a:t>
            </a:r>
            <a:endParaRPr sz="1700" b="1" i="0" u="none" strike="noStrike" cap="none" dirty="0">
              <a:solidFill>
                <a:srgbClr val="FDB913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18" name="Google Shape;218;g2d66f02d3bd_0_229"/>
          <p:cNvSpPr txBox="1"/>
          <p:nvPr/>
        </p:nvSpPr>
        <p:spPr>
          <a:xfrm>
            <a:off x="60750" y="597925"/>
            <a:ext cx="8446200" cy="37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b="0" i="0" u="none" strike="noStrike" cap="none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</p:txBody>
      </p:sp>
      <p:pic>
        <p:nvPicPr>
          <p:cNvPr id="219" name="Google Shape;219;g2d66f02d3bd_0_229" descr="Graf odpovědí Formulářů. Název otázky: 11. Výše úvazku. Počet odpovědí: 31 odpovědí." title="11. Výše úvazku"/>
          <p:cNvPicPr preferRelativeResize="0"/>
          <p:nvPr/>
        </p:nvPicPr>
        <p:blipFill rotWithShape="1">
          <a:blip r:embed="rId3">
            <a:alphaModFix/>
          </a:blip>
          <a:srcRect t="21073"/>
          <a:stretch/>
        </p:blipFill>
        <p:spPr>
          <a:xfrm>
            <a:off x="254500" y="1362975"/>
            <a:ext cx="8634998" cy="2865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2d66f02d3bd_0_243"/>
          <p:cNvSpPr txBox="1"/>
          <p:nvPr/>
        </p:nvSpPr>
        <p:spPr>
          <a:xfrm>
            <a:off x="409650" y="105325"/>
            <a:ext cx="84462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" sz="2000" b="1">
                <a:solidFill>
                  <a:srgbClr val="FDB913"/>
                </a:solidFill>
                <a:latin typeface="Barlow"/>
                <a:ea typeface="Barlow"/>
                <a:cs typeface="Barlow"/>
                <a:sym typeface="Barlow"/>
              </a:rPr>
              <a:t>Doba působení</a:t>
            </a:r>
            <a:endParaRPr sz="1700" b="1" i="0" u="none" strike="noStrike" cap="none">
              <a:solidFill>
                <a:srgbClr val="FDB913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25" name="Google Shape;225;g2d66f02d3bd_0_243"/>
          <p:cNvSpPr txBox="1"/>
          <p:nvPr/>
        </p:nvSpPr>
        <p:spPr>
          <a:xfrm>
            <a:off x="60750" y="597925"/>
            <a:ext cx="8446200" cy="37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b="0" i="0" u="none" strike="noStrike" cap="none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</p:txBody>
      </p:sp>
      <p:pic>
        <p:nvPicPr>
          <p:cNvPr id="226" name="Google Shape;226;g2d66f02d3bd_0_243" descr="Graf odpovědí Formulářů. Název otázky: 12. Doba působení&#10;. Počet odpovědí: 31 odpovědí." title="12. Doba působení&#10;"/>
          <p:cNvPicPr preferRelativeResize="0"/>
          <p:nvPr/>
        </p:nvPicPr>
        <p:blipFill rotWithShape="1">
          <a:blip r:embed="rId3">
            <a:alphaModFix/>
          </a:blip>
          <a:srcRect t="23483"/>
          <a:stretch/>
        </p:blipFill>
        <p:spPr>
          <a:xfrm>
            <a:off x="277350" y="1522149"/>
            <a:ext cx="8446198" cy="2717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2d66f02d3bd_0_297"/>
          <p:cNvSpPr txBox="1"/>
          <p:nvPr/>
        </p:nvSpPr>
        <p:spPr>
          <a:xfrm>
            <a:off x="409650" y="105325"/>
            <a:ext cx="84462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" sz="2000" b="1" i="0" u="none" strike="noStrike" cap="none">
                <a:solidFill>
                  <a:srgbClr val="FDB913"/>
                </a:solidFill>
                <a:latin typeface="Barlow"/>
                <a:ea typeface="Barlow"/>
                <a:cs typeface="Barlow"/>
                <a:sym typeface="Barlow"/>
              </a:rPr>
              <a:t> Na jaké jiné překážky než finanční nebo personální kapacity jste  při zavádění pozice zaměřené na školní sociální práci narazili? </a:t>
            </a:r>
            <a:endParaRPr sz="1700" b="1" i="0" u="none" strike="noStrike" cap="none">
              <a:solidFill>
                <a:srgbClr val="FDB913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32" name="Google Shape;232;g2d66f02d3bd_0_297"/>
          <p:cNvSpPr txBox="1"/>
          <p:nvPr/>
        </p:nvSpPr>
        <p:spPr>
          <a:xfrm>
            <a:off x="494850" y="905725"/>
            <a:ext cx="8446200" cy="333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" sz="1700" dirty="0">
                <a:solidFill>
                  <a:srgbClr val="555555"/>
                </a:solidFill>
                <a:latin typeface="Barlow Medium"/>
                <a:ea typeface="Barlow Medium"/>
                <a:cs typeface="Barlow Medium"/>
                <a:sym typeface="Barlow Medium"/>
              </a:rPr>
              <a:t>Nejčastější odpovědi:</a:t>
            </a:r>
            <a:endParaRPr sz="1700" dirty="0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 dirty="0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457200" marR="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55555"/>
              </a:buClr>
              <a:buSzPts val="1700"/>
              <a:buFont typeface="Barlow Medium"/>
              <a:buChar char="●"/>
            </a:pPr>
            <a:r>
              <a:rPr lang="cs" sz="1700" b="1" i="0" u="none" strike="noStrike" cap="none" dirty="0">
                <a:solidFill>
                  <a:srgbClr val="555555"/>
                </a:solidFill>
                <a:latin typeface="Barlow Medium"/>
                <a:ea typeface="Barlow Medium"/>
                <a:cs typeface="Barlow Medium"/>
                <a:sym typeface="Barlow Medium"/>
              </a:rPr>
              <a:t>počáteční nedůvěra pedagogů</a:t>
            </a:r>
            <a:endParaRPr sz="1700" b="1" i="0" u="none" strike="noStrike" cap="none" dirty="0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457200" marR="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55555"/>
              </a:buClr>
              <a:buSzPts val="1700"/>
              <a:buFont typeface="Barlow Medium"/>
              <a:buChar char="●"/>
            </a:pPr>
            <a:r>
              <a:rPr lang="cs" sz="1700" dirty="0">
                <a:solidFill>
                  <a:srgbClr val="555555"/>
                </a:solidFill>
                <a:latin typeface="Barlow Medium"/>
                <a:ea typeface="Barlow Medium"/>
                <a:cs typeface="Barlow Medium"/>
                <a:sym typeface="Barlow Medium"/>
              </a:rPr>
              <a:t>nevyjasněnost kompetencí</a:t>
            </a:r>
            <a:endParaRPr sz="1700" dirty="0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457200" marR="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55555"/>
              </a:buClr>
              <a:buSzPts val="1700"/>
              <a:buFont typeface="Barlow Medium"/>
              <a:buChar char="●"/>
            </a:pPr>
            <a:r>
              <a:rPr lang="cs-CZ" sz="1700" dirty="0">
                <a:solidFill>
                  <a:srgbClr val="555555"/>
                </a:solidFill>
                <a:latin typeface="Barlow Medium"/>
                <a:ea typeface="Barlow Medium"/>
                <a:cs typeface="Barlow Medium"/>
                <a:sym typeface="Barlow Medium"/>
              </a:rPr>
              <a:t>p</a:t>
            </a:r>
            <a:r>
              <a:rPr lang="cs" sz="1700" dirty="0">
                <a:solidFill>
                  <a:srgbClr val="555555"/>
                </a:solidFill>
                <a:latin typeface="Barlow Medium"/>
                <a:ea typeface="Barlow Medium"/>
                <a:cs typeface="Barlow Medium"/>
                <a:sym typeface="Barlow Medium"/>
              </a:rPr>
              <a:t>očáteční nedůvěra</a:t>
            </a:r>
            <a:r>
              <a:rPr lang="cs" sz="1700" b="0" i="0" u="none" strike="noStrike" cap="none" dirty="0">
                <a:solidFill>
                  <a:srgbClr val="555555"/>
                </a:solidFill>
                <a:latin typeface="Barlow Medium"/>
                <a:ea typeface="Barlow Medium"/>
                <a:cs typeface="Barlow Medium"/>
                <a:sym typeface="Barlow Medium"/>
              </a:rPr>
              <a:t> ze strany rodin</a:t>
            </a:r>
            <a:endParaRPr sz="1700" b="0" i="0" u="none" strike="noStrike" cap="none" dirty="0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457200" marR="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55555"/>
              </a:buClr>
              <a:buSzPts val="1700"/>
              <a:buFont typeface="Barlow Medium"/>
              <a:buChar char="●"/>
            </a:pPr>
            <a:r>
              <a:rPr lang="cs" sz="1700" dirty="0">
                <a:solidFill>
                  <a:srgbClr val="555555"/>
                </a:solidFill>
                <a:latin typeface="Barlow Medium"/>
                <a:ea typeface="Barlow Medium"/>
                <a:cs typeface="Barlow Medium"/>
                <a:sym typeface="Barlow Medium"/>
              </a:rPr>
              <a:t>skutečnost, že je sociální pedagog ne</a:t>
            </a:r>
            <a:r>
              <a:rPr lang="cs" sz="1700" b="0" i="0" u="none" strike="noStrike" cap="none" dirty="0">
                <a:solidFill>
                  <a:srgbClr val="555555"/>
                </a:solidFill>
                <a:latin typeface="Barlow Medium"/>
                <a:ea typeface="Barlow Medium"/>
                <a:cs typeface="Barlow Medium"/>
                <a:sym typeface="Barlow Medium"/>
              </a:rPr>
              <a:t>pedagogický pracovník</a:t>
            </a:r>
            <a:endParaRPr sz="1700" b="0" i="0" u="none" strike="noStrike" cap="none" dirty="0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457200" marR="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55555"/>
              </a:buClr>
              <a:buSzPts val="1700"/>
              <a:buFont typeface="Barlow Medium"/>
              <a:buChar char="●"/>
            </a:pPr>
            <a:r>
              <a:rPr lang="cs" sz="1700" dirty="0">
                <a:solidFill>
                  <a:srgbClr val="555555"/>
                </a:solidFill>
                <a:latin typeface="Barlow Medium"/>
                <a:ea typeface="Barlow Medium"/>
                <a:cs typeface="Barlow Medium"/>
                <a:sym typeface="Barlow Medium"/>
              </a:rPr>
              <a:t>zajištění kvalifikované osoby</a:t>
            </a:r>
            <a:endParaRPr sz="1700" dirty="0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b="0" i="0" u="none" strike="noStrike" cap="none" dirty="0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b="0" i="0" u="none" strike="noStrike" cap="none" dirty="0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b="0" i="0" u="none" strike="noStrike" cap="none" dirty="0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b="0" i="0" u="none" strike="noStrike" cap="none" dirty="0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b="0" i="0" u="none" strike="noStrike" cap="none" dirty="0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9144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b="0" i="0" u="none" strike="noStrike" cap="none" dirty="0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9144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b="0" i="0" u="none" strike="noStrike" cap="none" dirty="0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b="0" i="0" u="none" strike="noStrike" cap="none" dirty="0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b="0" i="0" u="none" strike="noStrike" cap="none" dirty="0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2d66f02d3bd_0_320"/>
          <p:cNvSpPr txBox="1"/>
          <p:nvPr/>
        </p:nvSpPr>
        <p:spPr>
          <a:xfrm>
            <a:off x="409650" y="105325"/>
            <a:ext cx="84462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" sz="2000" b="1" i="0" u="none" strike="noStrike" cap="none">
                <a:solidFill>
                  <a:srgbClr val="FDB913"/>
                </a:solidFill>
                <a:latin typeface="Barlow"/>
                <a:ea typeface="Barlow"/>
                <a:cs typeface="Barlow"/>
                <a:sym typeface="Barlow"/>
              </a:rPr>
              <a:t>Co se díky působení tohoto pracovníka ve vaší škole konkrétně podařilo? </a:t>
            </a:r>
            <a:endParaRPr sz="1700" b="1" i="0" u="none" strike="noStrike" cap="none">
              <a:solidFill>
                <a:srgbClr val="FDB913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38" name="Google Shape;238;g2d66f02d3bd_0_320"/>
          <p:cNvSpPr txBox="1"/>
          <p:nvPr/>
        </p:nvSpPr>
        <p:spPr>
          <a:xfrm>
            <a:off x="465025" y="925225"/>
            <a:ext cx="8446200" cy="310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55555"/>
              </a:buClr>
              <a:buSzPts val="1700"/>
              <a:buFont typeface="Barlow"/>
              <a:buChar char="●"/>
            </a:pPr>
            <a:r>
              <a:rPr lang="cs" sz="1700" b="1" i="0" u="none" strike="noStrike" cap="none">
                <a:solidFill>
                  <a:srgbClr val="555555"/>
                </a:solidFill>
                <a:latin typeface="Barlow"/>
                <a:ea typeface="Barlow"/>
                <a:cs typeface="Barlow"/>
                <a:sym typeface="Barlow"/>
              </a:rPr>
              <a:t>odbřemenění pedagogů v sociální oblasti </a:t>
            </a:r>
            <a:endParaRPr sz="1700" b="1" i="0" u="none" strike="noStrike" cap="none">
              <a:solidFill>
                <a:srgbClr val="555555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457200" marR="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55555"/>
              </a:buClr>
              <a:buSzPts val="1700"/>
              <a:buFont typeface="Barlow Medium"/>
              <a:buChar char="●"/>
            </a:pPr>
            <a:r>
              <a:rPr lang="cs" sz="1700">
                <a:solidFill>
                  <a:srgbClr val="555555"/>
                </a:solidFill>
                <a:latin typeface="Barlow Medium"/>
                <a:ea typeface="Barlow Medium"/>
                <a:cs typeface="Barlow Medium"/>
                <a:sym typeface="Barlow Medium"/>
              </a:rPr>
              <a:t>z</a:t>
            </a:r>
            <a:r>
              <a:rPr lang="cs" sz="1700" b="0" i="0" u="none" strike="noStrike" cap="none">
                <a:solidFill>
                  <a:srgbClr val="555555"/>
                </a:solidFill>
                <a:latin typeface="Barlow Medium"/>
                <a:ea typeface="Barlow Medium"/>
                <a:cs typeface="Barlow Medium"/>
                <a:sym typeface="Barlow Medium"/>
              </a:rPr>
              <a:t>lepšení spolupráce soc. znev. rodin se školou, pomoc zejména třídním učitelům.</a:t>
            </a:r>
            <a:endParaRPr sz="1700" b="0" i="0" u="none" strike="noStrike" cap="none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457200" marR="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55555"/>
              </a:buClr>
              <a:buSzPts val="1700"/>
              <a:buFont typeface="Barlow Medium"/>
              <a:buChar char="●"/>
            </a:pPr>
            <a:r>
              <a:rPr lang="cs" sz="1700">
                <a:solidFill>
                  <a:srgbClr val="555555"/>
                </a:solidFill>
                <a:latin typeface="Barlow Medium"/>
                <a:ea typeface="Barlow Medium"/>
                <a:cs typeface="Barlow Medium"/>
                <a:sym typeface="Barlow Medium"/>
              </a:rPr>
              <a:t>v</a:t>
            </a:r>
            <a:r>
              <a:rPr lang="cs" sz="1700" b="0" i="0" u="none" strike="noStrike" cap="none">
                <a:solidFill>
                  <a:srgbClr val="555555"/>
                </a:solidFill>
                <a:latin typeface="Barlow Medium"/>
                <a:ea typeface="Barlow Medium"/>
                <a:cs typeface="Barlow Medium"/>
                <a:sym typeface="Barlow Medium"/>
              </a:rPr>
              <a:t>yřešit nebo preventivně předejít potížím žáků (absence, selhávání) </a:t>
            </a:r>
            <a:endParaRPr sz="1700" b="0" i="0" u="none" strike="noStrike" cap="none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457200" marR="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55555"/>
              </a:buClr>
              <a:buSzPts val="1700"/>
              <a:buFont typeface="Barlow Medium"/>
              <a:buChar char="●"/>
            </a:pPr>
            <a:r>
              <a:rPr lang="cs" sz="1700">
                <a:solidFill>
                  <a:srgbClr val="555555"/>
                </a:solidFill>
                <a:latin typeface="Barlow Medium"/>
                <a:ea typeface="Barlow Medium"/>
                <a:cs typeface="Barlow Medium"/>
                <a:sym typeface="Barlow Medium"/>
              </a:rPr>
              <a:t>zajistit větší </a:t>
            </a:r>
            <a:r>
              <a:rPr lang="cs" sz="1700" b="0" i="0" u="none" strike="noStrike" cap="none">
                <a:solidFill>
                  <a:srgbClr val="555555"/>
                </a:solidFill>
                <a:latin typeface="Barlow Medium"/>
                <a:ea typeface="Barlow Medium"/>
                <a:cs typeface="Barlow Medium"/>
                <a:sym typeface="Barlow Medium"/>
              </a:rPr>
              <a:t>plynulost některých procesů</a:t>
            </a:r>
            <a:endParaRPr sz="1700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457200" marR="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55555"/>
              </a:buClr>
              <a:buSzPts val="1700"/>
              <a:buFont typeface="Barlow Medium"/>
              <a:buChar char="●"/>
            </a:pPr>
            <a:r>
              <a:rPr lang="cs" sz="1700">
                <a:solidFill>
                  <a:srgbClr val="555555"/>
                </a:solidFill>
                <a:latin typeface="Barlow Medium"/>
                <a:ea typeface="Barlow Medium"/>
                <a:cs typeface="Barlow Medium"/>
                <a:sym typeface="Barlow Medium"/>
              </a:rPr>
              <a:t>snížily se absence (neomluvené i nadměrně omlouvané)</a:t>
            </a:r>
            <a:endParaRPr sz="1700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55555"/>
              </a:buClr>
              <a:buSzPts val="1700"/>
              <a:buFont typeface="Barlow Medium"/>
              <a:buChar char="●"/>
            </a:pPr>
            <a:r>
              <a:rPr lang="cs" sz="1700">
                <a:solidFill>
                  <a:srgbClr val="555555"/>
                </a:solidFill>
                <a:latin typeface="Barlow Medium"/>
                <a:ea typeface="Barlow Medium"/>
                <a:cs typeface="Barlow Medium"/>
                <a:sym typeface="Barlow Medium"/>
              </a:rPr>
              <a:t>zlepšení koordinace spolupráce s externími organizacemi, pomoc při administraci problémových případů</a:t>
            </a:r>
            <a:endParaRPr sz="1700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55555"/>
              </a:buClr>
              <a:buSzPts val="1700"/>
              <a:buFont typeface="Barlow Medium"/>
              <a:buChar char="●"/>
            </a:pPr>
            <a:r>
              <a:rPr lang="cs" sz="1700">
                <a:solidFill>
                  <a:srgbClr val="555555"/>
                </a:solidFill>
                <a:latin typeface="Barlow Medium"/>
                <a:ea typeface="Barlow Medium"/>
                <a:cs typeface="Barlow Medium"/>
                <a:sym typeface="Barlow Medium"/>
              </a:rPr>
              <a:t>diferencovat práci jednotlivých členů ŠPP, navázat efektivnější spolupráci s rodinami, státními institucemi i neziskovými organizacemi</a:t>
            </a:r>
            <a:endParaRPr sz="1700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55555"/>
              </a:buClr>
              <a:buSzPts val="1700"/>
              <a:buFont typeface="Barlow Medium"/>
              <a:buChar char="●"/>
            </a:pPr>
            <a:r>
              <a:rPr lang="cs" sz="1700">
                <a:solidFill>
                  <a:srgbClr val="555555"/>
                </a:solidFill>
                <a:latin typeface="Barlow Medium"/>
                <a:ea typeface="Barlow Medium"/>
                <a:cs typeface="Barlow Medium"/>
                <a:sym typeface="Barlow Medium"/>
              </a:rPr>
              <a:t>zlepšit klima školy</a:t>
            </a:r>
            <a:endParaRPr sz="1700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b="0" i="0" u="none" strike="noStrike" cap="none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b="0" i="0" u="none" strike="noStrike" cap="none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b="0" i="0" u="none" strike="noStrike" cap="none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b="0" i="0" u="none" strike="noStrike" cap="none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b="0" i="0" u="none" strike="noStrike" cap="none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b="0" i="0" u="none" strike="noStrike" cap="none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b="0" i="0" u="none" strike="noStrike" cap="none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9144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b="0" i="0" u="none" strike="noStrike" cap="none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9144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b="0" i="0" u="none" strike="noStrike" cap="none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b="0" i="0" u="none" strike="noStrike" cap="none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b="0" i="0" u="none" strike="noStrike" cap="none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2d66f02d3bd_0_354"/>
          <p:cNvSpPr txBox="1"/>
          <p:nvPr/>
        </p:nvSpPr>
        <p:spPr>
          <a:xfrm>
            <a:off x="263400" y="321275"/>
            <a:ext cx="86172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" sz="2000" b="1" dirty="0">
                <a:solidFill>
                  <a:srgbClr val="FDB913"/>
                </a:solidFill>
                <a:latin typeface="Barlow"/>
                <a:ea typeface="Barlow"/>
                <a:cs typeface="Barlow"/>
                <a:sym typeface="Barlow"/>
              </a:rPr>
              <a:t>Jakou výši úvazku pozice vykonávající škol. sociální práci byste využili</a:t>
            </a:r>
            <a:endParaRPr sz="1700" b="1" i="0" u="none" strike="noStrike" cap="none" dirty="0">
              <a:solidFill>
                <a:srgbClr val="FDB913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44" name="Google Shape;244;g2d66f02d3bd_0_354"/>
          <p:cNvSpPr txBox="1"/>
          <p:nvPr/>
        </p:nvSpPr>
        <p:spPr>
          <a:xfrm>
            <a:off x="60750" y="597925"/>
            <a:ext cx="8446200" cy="37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b="0" i="0" u="none" strike="noStrike" cap="none" dirty="0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</p:txBody>
      </p:sp>
      <p:pic>
        <p:nvPicPr>
          <p:cNvPr id="245" name="Google Shape;245;g2d66f02d3bd_0_354" descr="Graf odpovědí Formulářů. Název otázky: 17.  Jakou výši úvazku samostatné pozice vykonávající školní sociální práci byste ve Vaší škole využili?&#10;. Počet odpovědí: 127 odpovědí." title="17.  Jakou výši úvazku samostatné pozice vykonávající školní sociální práci byste ve Vaší škole využili?&#10;"/>
          <p:cNvPicPr preferRelativeResize="0"/>
          <p:nvPr/>
        </p:nvPicPr>
        <p:blipFill rotWithShape="1">
          <a:blip r:embed="rId3">
            <a:alphaModFix/>
          </a:blip>
          <a:srcRect t="29631"/>
          <a:stretch/>
        </p:blipFill>
        <p:spPr>
          <a:xfrm>
            <a:off x="166100" y="1372925"/>
            <a:ext cx="8921923" cy="28448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2d7c43e1932_0_0"/>
          <p:cNvSpPr txBox="1"/>
          <p:nvPr/>
        </p:nvSpPr>
        <p:spPr>
          <a:xfrm>
            <a:off x="443994" y="298899"/>
            <a:ext cx="84462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" sz="2000" b="1" dirty="0">
                <a:solidFill>
                  <a:srgbClr val="FDB913"/>
                </a:solidFill>
                <a:latin typeface="Barlow"/>
                <a:ea typeface="Barlow"/>
                <a:cs typeface="Barlow"/>
                <a:sym typeface="Barlow"/>
              </a:rPr>
              <a:t>Preference pozice zajišťující školní sociální práci</a:t>
            </a:r>
            <a:endParaRPr sz="1700" b="1" i="0" u="none" strike="noStrike" cap="none" dirty="0">
              <a:solidFill>
                <a:srgbClr val="FDB913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51" name="Google Shape;251;g2d7c43e1932_0_0"/>
          <p:cNvSpPr txBox="1"/>
          <p:nvPr/>
        </p:nvSpPr>
        <p:spPr>
          <a:xfrm>
            <a:off x="60750" y="597925"/>
            <a:ext cx="8446200" cy="37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rgbClr val="555555"/>
              </a:solidFill>
              <a:latin typeface="Barlow Medium"/>
              <a:ea typeface="Barlow Medium"/>
              <a:cs typeface="Barlow Medium"/>
              <a:sym typeface="Barlow Medium"/>
            </a:endParaRPr>
          </a:p>
        </p:txBody>
      </p:sp>
      <p:pic>
        <p:nvPicPr>
          <p:cNvPr id="252" name="Google Shape;252;g2d7c43e1932_0_0" descr="Graf odpovědí Formulářů. Název otázky: 18. Jakou formu zajištění pracovníka vykonávajícího školní sociální práce při zajištění systémového financování byste do budoucna preferovali?&#10;. Počet odpovědí: 131 odpovědí." title="18. Jakou formu zajištění pracovníka vykonávajícího školní sociální práce při zajištění systémového financování byste do budoucna preferovali?&#10;"/>
          <p:cNvPicPr preferRelativeResize="0"/>
          <p:nvPr/>
        </p:nvPicPr>
        <p:blipFill>
          <a:blip r:embed="rId3">
            <a:alphaModFix/>
          </a:blip>
          <a:srcRect t="27814"/>
          <a:stretch/>
        </p:blipFill>
        <p:spPr>
          <a:xfrm>
            <a:off x="271456" y="1090525"/>
            <a:ext cx="8235494" cy="2693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2d66f02d3bd_0_368"/>
          <p:cNvSpPr txBox="1"/>
          <p:nvPr/>
        </p:nvSpPr>
        <p:spPr>
          <a:xfrm>
            <a:off x="694200" y="1960950"/>
            <a:ext cx="5315700" cy="162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cs" sz="2400">
                <a:solidFill>
                  <a:schemeClr val="lt1"/>
                </a:solidFill>
                <a:latin typeface="Barlow SemiBold"/>
                <a:ea typeface="Barlow SemiBold"/>
                <a:cs typeface="Barlow SemiBold"/>
                <a:sym typeface="Barlow SemiBold"/>
              </a:rPr>
              <a:t>Mgr. Luboš Zajíc</a:t>
            </a:r>
            <a:endParaRPr sz="2400" b="0" i="0" u="none" strike="noStrike" cap="none">
              <a:solidFill>
                <a:schemeClr val="lt1"/>
              </a:solidFill>
              <a:latin typeface="Barlow SemiBold"/>
              <a:ea typeface="Barlow SemiBold"/>
              <a:cs typeface="Barlow SemiBold"/>
              <a:sym typeface="Barlow SemiBol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" sz="2200" b="1" i="0" u="none" strike="noStrike" cap="none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Děkuj</a:t>
            </a:r>
            <a:r>
              <a:rPr lang="cs" sz="2200" b="1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i za pozornost</a:t>
            </a:r>
            <a:r>
              <a:rPr lang="cs" sz="2200" b="1" i="0" u="none" strike="noStrike" cap="none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endParaRPr sz="2200" b="1" i="0" u="none" strike="noStrike" cap="none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200" b="1" i="0" u="none" strike="noStrike" cap="none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" sz="1900" b="1" i="0" u="none" strike="noStrike" cap="none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asociacezs.cz</a:t>
            </a:r>
            <a:endParaRPr sz="1900" b="1" i="0" u="none" strike="noStrike" cap="none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" sz="1900" b="1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partnerstvi2030.cz</a:t>
            </a:r>
            <a:endParaRPr sz="1900" b="1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200" b="1" i="0" u="none" strike="noStrike" cap="none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endParaRPr sz="3400" b="0" i="0" u="none" strike="noStrike" cap="none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58" name="Google Shape;258;g2d66f02d3bd_0_368"/>
          <p:cNvSpPr txBox="1"/>
          <p:nvPr/>
        </p:nvSpPr>
        <p:spPr>
          <a:xfrm>
            <a:off x="6535650" y="1308000"/>
            <a:ext cx="1035300" cy="20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Font typeface="Arial"/>
              <a:buNone/>
            </a:pPr>
            <a:endParaRPr sz="12000" b="0" i="0" u="none" strike="noStrike" cap="none"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</p:txBody>
      </p:sp>
      <p:pic>
        <p:nvPicPr>
          <p:cNvPr id="259" name="Google Shape;259;g2d66f02d3bd_0_3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77150" y="1661450"/>
            <a:ext cx="1285175" cy="1271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765</Words>
  <Application>Microsoft Office PowerPoint</Application>
  <PresentationFormat>Předvádění na obrazovce (16:9)</PresentationFormat>
  <Paragraphs>188</Paragraphs>
  <Slides>20</Slides>
  <Notes>20</Notes>
  <HiddenSlides>0</HiddenSlides>
  <MMClips>0</MMClips>
  <ScaleCrop>false</ScaleCrop>
  <HeadingPairs>
    <vt:vector size="6" baseType="variant">
      <vt:variant>
        <vt:lpstr>Použitá písma</vt:lpstr>
      </vt:variant>
      <vt:variant>
        <vt:i4>11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20</vt:i4>
      </vt:variant>
    </vt:vector>
  </HeadingPairs>
  <TitlesOfParts>
    <vt:vector size="32" baseType="lpstr">
      <vt:lpstr>Lora</vt:lpstr>
      <vt:lpstr>Barlow Medium</vt:lpstr>
      <vt:lpstr>Open Sans</vt:lpstr>
      <vt:lpstr>Inter ExtraBold</vt:lpstr>
      <vt:lpstr>Barlow</vt:lpstr>
      <vt:lpstr>Arial</vt:lpstr>
      <vt:lpstr>Fira Sans</vt:lpstr>
      <vt:lpstr>Barlow SemiBold</vt:lpstr>
      <vt:lpstr>Dosis</vt:lpstr>
      <vt:lpstr>Georgia</vt:lpstr>
      <vt:lpstr>Calibri</vt:lpstr>
      <vt:lpstr>Simple Light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Lenka Felcmanová</cp:lastModifiedBy>
  <cp:revision>2</cp:revision>
  <dcterms:modified xsi:type="dcterms:W3CDTF">2025-01-14T06:34:22Z</dcterms:modified>
</cp:coreProperties>
</file>