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3"/>
  </p:notesMasterIdLst>
  <p:sldIdLst>
    <p:sldId id="274" r:id="rId2"/>
    <p:sldId id="265" r:id="rId3"/>
    <p:sldId id="273" r:id="rId4"/>
    <p:sldId id="269" r:id="rId5"/>
    <p:sldId id="280" r:id="rId6"/>
    <p:sldId id="275" r:id="rId7"/>
    <p:sldId id="276" r:id="rId8"/>
    <p:sldId id="277" r:id="rId9"/>
    <p:sldId id="281" r:id="rId10"/>
    <p:sldId id="282" r:id="rId11"/>
    <p:sldId id="286" r:id="rId12"/>
    <p:sldId id="287" r:id="rId13"/>
    <p:sldId id="288" r:id="rId14"/>
    <p:sldId id="289" r:id="rId15"/>
    <p:sldId id="290" r:id="rId16"/>
    <p:sldId id="291" r:id="rId17"/>
    <p:sldId id="293" r:id="rId18"/>
    <p:sldId id="294" r:id="rId19"/>
    <p:sldId id="295" r:id="rId20"/>
    <p:sldId id="296" r:id="rId21"/>
    <p:sldId id="297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a Šišková" initials="HŠ" lastIdx="1" clrIdx="0">
    <p:extLst>
      <p:ext uri="{19B8F6BF-5375-455C-9EA6-DF929625EA0E}">
        <p15:presenceInfo xmlns:p15="http://schemas.microsoft.com/office/powerpoint/2012/main" userId="16b12aa6e0ea40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72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top2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54-0A4E-8A9C-C83A780D8F0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54-0A4E-8A9C-C83A780D8F0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54-0A4E-8A9C-C83A780D8F0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54-0A4E-8A9C-C83A780D8F0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54-0A4E-8A9C-C83A780D8F0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54-0A4E-8A9C-C83A780D8F0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954-0A4E-8A9C-C83A780D8F0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954-0A4E-8A9C-C83A780D8F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List1!$A$2:$A$15</c:f>
              <c:strCache>
                <c:ptCount val="14"/>
                <c:pt idx="0">
                  <c:v>Efektivní orientace v dostupných možnostech řešení situace žáka</c:v>
                </c:pt>
                <c:pt idx="1">
                  <c:v>Časová úspora při řešení náročného chování žáků</c:v>
                </c:pt>
                <c:pt idx="2">
                  <c:v>Dostupnost pro nezávazné konzultace ohledně problémových situací ve třídě</c:v>
                </c:pt>
                <c:pt idx="3">
                  <c:v>Kvalitnější zhodnocení závažnosti problému žáka</c:v>
                </c:pt>
                <c:pt idx="4">
                  <c:v>Lepší zacílení pedagogické podpory s ohledem na potřeby dítěte a situaci rodiny </c:v>
                </c:pt>
                <c:pt idx="5">
                  <c:v>Metodická podpora při práci s žáky ze sociálně znevýhodněného prostředí</c:v>
                </c:pt>
                <c:pt idx="6">
                  <c:v>Pomoc při řešení krizových situací</c:v>
                </c:pt>
                <c:pt idx="7">
                  <c:v>Prevence před výskytem závažnějších problémů (např. šikana, záškoláctví, agrese)</c:v>
                </c:pt>
                <c:pt idx="8">
                  <c:v>Rychlejší propojení s dalšími odbornými službami</c:v>
                </c:pt>
                <c:pt idx="9">
                  <c:v>Snazší rozeznání problémů u žáků (dřívější zachycení potíží)</c:v>
                </c:pt>
                <c:pt idx="10">
                  <c:v>Snížení náročnosti komunikace s rodiči potřebných žáků</c:v>
                </c:pt>
                <c:pt idx="11">
                  <c:v>Snížení osobního stresu a zátěže spojené s řešením sociálních a jiných problémů žáků</c:v>
                </c:pt>
                <c:pt idx="12">
                  <c:v>Zajištění kontinuální péče o žáka z hlediska řešení jeho situace</c:v>
                </c:pt>
                <c:pt idx="13">
                  <c:v>Zjednodušení spolupráce s dalšími odborníky mimo školu</c:v>
                </c:pt>
              </c:strCache>
            </c:strRef>
          </c:cat>
          <c:val>
            <c:numRef>
              <c:f>List1!$B$2:$B$15</c:f>
              <c:numCache>
                <c:formatCode>General</c:formatCode>
                <c:ptCount val="14"/>
                <c:pt idx="0">
                  <c:v>78</c:v>
                </c:pt>
                <c:pt idx="1">
                  <c:v>72</c:v>
                </c:pt>
                <c:pt idx="2">
                  <c:v>71</c:v>
                </c:pt>
                <c:pt idx="3">
                  <c:v>72</c:v>
                </c:pt>
                <c:pt idx="4">
                  <c:v>68</c:v>
                </c:pt>
                <c:pt idx="5">
                  <c:v>69</c:v>
                </c:pt>
                <c:pt idx="6">
                  <c:v>70</c:v>
                </c:pt>
                <c:pt idx="7">
                  <c:v>63</c:v>
                </c:pt>
                <c:pt idx="8">
                  <c:v>77</c:v>
                </c:pt>
                <c:pt idx="9">
                  <c:v>66</c:v>
                </c:pt>
                <c:pt idx="10">
                  <c:v>77</c:v>
                </c:pt>
                <c:pt idx="11">
                  <c:v>76</c:v>
                </c:pt>
                <c:pt idx="12">
                  <c:v>77</c:v>
                </c:pt>
                <c:pt idx="1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954-0A4E-8A9C-C83A780D8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6592"/>
        <c:axId val="-1841465504"/>
      </c:barChart>
      <c:catAx>
        <c:axId val="-184146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5504"/>
        <c:crosses val="autoZero"/>
        <c:auto val="1"/>
        <c:lblAlgn val="ctr"/>
        <c:lblOffset val="100"/>
        <c:noMultiLvlLbl val="0"/>
      </c:catAx>
      <c:valAx>
        <c:axId val="-1841465504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6592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6592"/>
        <c:axId val="-1841465504"/>
      </c:barChart>
      <c:catAx>
        <c:axId val="-184146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5504"/>
        <c:crosses val="autoZero"/>
        <c:auto val="1"/>
        <c:lblAlgn val="ctr"/>
        <c:lblOffset val="100"/>
        <c:noMultiLvlLbl val="0"/>
      </c:catAx>
      <c:valAx>
        <c:axId val="-1841465504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6592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top2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CA-6040-B60B-AD628932595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CA-6040-B60B-AD628932595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CA-6040-B60B-AD6289325950}"/>
              </c:ext>
            </c:extLst>
          </c:dPt>
          <c:dPt>
            <c:idx val="3"/>
            <c:invertIfNegative val="0"/>
            <c:bubble3D val="0"/>
            <c:spPr>
              <a:solidFill>
                <a:srgbClr val="7FD6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CA-6040-B60B-AD6289325950}"/>
              </c:ext>
            </c:extLst>
          </c:dPt>
          <c:dPt>
            <c:idx val="4"/>
            <c:invertIfNegative val="0"/>
            <c:bubble3D val="0"/>
            <c:spPr>
              <a:solidFill>
                <a:srgbClr val="7FD6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CCA-6040-B60B-AD6289325950}"/>
              </c:ext>
            </c:extLst>
          </c:dPt>
          <c:dPt>
            <c:idx val="5"/>
            <c:invertIfNegative val="0"/>
            <c:bubble3D val="0"/>
            <c:spPr>
              <a:solidFill>
                <a:srgbClr val="7FD67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CCA-6040-B60B-AD628932595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CCA-6040-B60B-AD628932595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CCA-6040-B60B-AD62893259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Práce se žákem s OMJ</c:v>
                </c:pt>
                <c:pt idx="1">
                  <c:v>Příprava preventivních programů a akcí</c:v>
                </c:pt>
                <c:pt idx="2">
                  <c:v>Řešení konfliktů mezi žáky</c:v>
                </c:pt>
                <c:pt idx="3">
                  <c:v>Krizová intervence</c:v>
                </c:pt>
                <c:pt idx="4">
                  <c:v>Práce s kolektivem třídy/upevnění klimatu třídy</c:v>
                </c:pt>
                <c:pt idx="5">
                  <c:v>Zajištění finanční podpory potřeb žáka</c:v>
                </c:pt>
                <c:pt idx="6">
                  <c:v>Podpora žáka s náročným chováním</c:v>
                </c:pt>
                <c:pt idx="7">
                  <c:v>Práce s žákem ze sociálně znevýhodněného prostředí</c:v>
                </c:pt>
              </c:strCache>
            </c:strRef>
          </c:cat>
          <c:val>
            <c:numRef>
              <c:f>List1!$B$2:$B$9</c:f>
              <c:numCache>
                <c:formatCode>0%</c:formatCode>
                <c:ptCount val="8"/>
                <c:pt idx="0">
                  <c:v>0.28100000000000003</c:v>
                </c:pt>
                <c:pt idx="1">
                  <c:v>0.34799999999999998</c:v>
                </c:pt>
                <c:pt idx="2">
                  <c:v>0.39300000000000002</c:v>
                </c:pt>
                <c:pt idx="3">
                  <c:v>0.49399999999999999</c:v>
                </c:pt>
                <c:pt idx="4">
                  <c:v>0.51700000000000002</c:v>
                </c:pt>
                <c:pt idx="5">
                  <c:v>0.57299999999999995</c:v>
                </c:pt>
                <c:pt idx="6">
                  <c:v>0.66300000000000003</c:v>
                </c:pt>
                <c:pt idx="7">
                  <c:v>0.71899999999999997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CCA-6040-B60B-AD6289325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7680"/>
        <c:axId val="-1841472576"/>
      </c:barChart>
      <c:catAx>
        <c:axId val="-18414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72576"/>
        <c:crosses val="autoZero"/>
        <c:auto val="1"/>
        <c:lblAlgn val="ctr"/>
        <c:lblOffset val="100"/>
        <c:noMultiLvlLbl val="0"/>
      </c:catAx>
      <c:valAx>
        <c:axId val="-184147257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7680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6592"/>
        <c:axId val="-1841465504"/>
      </c:barChart>
      <c:catAx>
        <c:axId val="-184146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5504"/>
        <c:crosses val="autoZero"/>
        <c:auto val="1"/>
        <c:lblAlgn val="ctr"/>
        <c:lblOffset val="100"/>
        <c:noMultiLvlLbl val="0"/>
      </c:catAx>
      <c:valAx>
        <c:axId val="-1841465504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6592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7680"/>
        <c:axId val="-1841472576"/>
      </c:barChart>
      <c:catAx>
        <c:axId val="-18414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72576"/>
        <c:crosses val="autoZero"/>
        <c:auto val="1"/>
        <c:lblAlgn val="ctr"/>
        <c:lblOffset val="100"/>
        <c:noMultiLvlLbl val="0"/>
      </c:catAx>
      <c:valAx>
        <c:axId val="-184147257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7680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25147400053259"/>
          <c:y val="0.13301655720608235"/>
          <c:w val="0.28749705199893494"/>
          <c:h val="0.69477572185842607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88-E745-A6A0-3803BDF933D2}"/>
              </c:ext>
            </c:extLst>
          </c:dPt>
          <c:dPt>
            <c:idx val="1"/>
            <c:bubble3D val="0"/>
            <c:spPr>
              <a:solidFill>
                <a:srgbClr val="7FD6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88-E745-A6A0-3803BDF933D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88-E745-A6A0-3803BDF933D2}"/>
              </c:ext>
            </c:extLst>
          </c:dPt>
          <c:dLbls>
            <c:dLbl>
              <c:idx val="0"/>
              <c:layout>
                <c:manualLayout>
                  <c:x val="5.434782608695643E-2"/>
                  <c:y val="7.29660623927628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66F5DC-1DEB-4E04-8111-069E99D9B417}" type="CELLRANGE">
                      <a:rPr lang="en-US" smtClean="0">
                        <a:solidFill>
                          <a:schemeClr val="accent2"/>
                        </a:solidFill>
                      </a:rPr>
                      <a:pPr>
                        <a:defRPr b="1">
                          <a:solidFill>
                            <a:schemeClr val="accent2"/>
                          </a:solidFill>
                        </a:defRPr>
                      </a:pPr>
                      <a:t>[OBLAST BUNĚK]</a:t>
                    </a:fld>
                    <a:r>
                      <a:rPr lang="en-US" dirty="0">
                        <a:solidFill>
                          <a:schemeClr val="accent2"/>
                        </a:solidFill>
                      </a:rPr>
                      <a:t> </a:t>
                    </a:r>
                  </a:p>
                  <a:p>
                    <a:pPr>
                      <a:defRPr b="1">
                        <a:solidFill>
                          <a:schemeClr val="accent2"/>
                        </a:solidFill>
                      </a:defRPr>
                    </a:pPr>
                    <a:r>
                      <a:rPr lang="en-US" b="0" dirty="0">
                        <a:solidFill>
                          <a:schemeClr val="accent2"/>
                        </a:solidFill>
                      </a:rPr>
                      <a:t>93 %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5088-E745-A6A0-3803BDF933D2}"/>
                </c:ext>
              </c:extLst>
            </c:dLbl>
            <c:dLbl>
              <c:idx val="1"/>
              <c:layout>
                <c:manualLayout>
                  <c:x val="-4.4685990338164297E-2"/>
                  <c:y val="-5.83728499142102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7FD67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73720EC-4562-46E4-84A1-61F2B0DBC5F8}" type="CELLRANGE">
                      <a:rPr lang="en-US" smtClean="0">
                        <a:solidFill>
                          <a:srgbClr val="7FD67F"/>
                        </a:solidFill>
                      </a:rPr>
                      <a:pPr>
                        <a:defRPr b="1">
                          <a:solidFill>
                            <a:srgbClr val="7FD67F"/>
                          </a:solidFill>
                        </a:defRPr>
                      </a:pPr>
                      <a:t>[OBLAST BUNĚK]</a:t>
                    </a:fld>
                    <a:r>
                      <a:rPr lang="en-US" dirty="0">
                        <a:solidFill>
                          <a:srgbClr val="7FD67F"/>
                        </a:solidFill>
                      </a:rPr>
                      <a:t> </a:t>
                    </a:r>
                  </a:p>
                  <a:p>
                    <a:pPr>
                      <a:defRPr b="1">
                        <a:solidFill>
                          <a:srgbClr val="7FD67F"/>
                        </a:solidFill>
                      </a:defRPr>
                    </a:pPr>
                    <a:r>
                      <a:rPr lang="en-US" b="0" dirty="0">
                        <a:solidFill>
                          <a:srgbClr val="7FD67F"/>
                        </a:solidFill>
                      </a:rPr>
                      <a:t>7 %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7FD67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812801932367149"/>
                      <c:h val="0.1407369411431610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5088-E745-A6A0-3803BDF933D2}"/>
                </c:ext>
              </c:extLst>
            </c:dLbl>
            <c:dLbl>
              <c:idx val="2"/>
              <c:layout>
                <c:manualLayout>
                  <c:x val="1.1473429951690733E-2"/>
                  <c:y val="-0.10944909358914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14C7CBA-F0DF-44D8-8A35-5FF5AACE6B5E}" type="CELLRANGE">
                      <a:rPr lang="en-US" smtClean="0">
                        <a:solidFill>
                          <a:schemeClr val="accent5"/>
                        </a:solidFill>
                      </a:rPr>
                      <a:pPr>
                        <a:defRPr b="1">
                          <a:solidFill>
                            <a:schemeClr val="accent5"/>
                          </a:solidFill>
                        </a:defRPr>
                      </a:pPr>
                      <a:t>[OBLAST BUNĚK]</a:t>
                    </a:fld>
                    <a:r>
                      <a:rPr lang="en-US" dirty="0">
                        <a:solidFill>
                          <a:schemeClr val="accent5"/>
                        </a:solidFill>
                      </a:rPr>
                      <a:t> </a:t>
                    </a:r>
                  </a:p>
                  <a:p>
                    <a:pPr>
                      <a:defRPr b="1">
                        <a:solidFill>
                          <a:schemeClr val="accent5"/>
                        </a:solidFill>
                      </a:defRPr>
                    </a:pPr>
                    <a:r>
                      <a:rPr lang="en-US" b="0" dirty="0">
                        <a:solidFill>
                          <a:schemeClr val="accent5"/>
                        </a:solidFill>
                      </a:rPr>
                      <a:t>0 %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933574879227053"/>
                      <c:h val="0.1494928686302925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5088-E745-A6A0-3803BDF933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List1!$A$2:$A$4</c:f>
              <c:strCache>
                <c:ptCount val="3"/>
                <c:pt idx="0">
                  <c:v>Rozhodně ano</c:v>
                </c:pt>
                <c:pt idx="1">
                  <c:v>Spíše ano</c:v>
                </c:pt>
                <c:pt idx="2">
                  <c:v>Spíše/rozhodně ne + Nevím</c:v>
                </c:pt>
              </c:strCache>
            </c:strRef>
          </c:cat>
          <c:val>
            <c:numRef>
              <c:f>List1!$B$2:$B$4</c:f>
              <c:numCache>
                <c:formatCode>0%</c:formatCode>
                <c:ptCount val="3"/>
                <c:pt idx="0">
                  <c:v>0.92900000000000005</c:v>
                </c:pt>
                <c:pt idx="1">
                  <c:v>7.0999999999999994E-2</c:v>
                </c:pt>
                <c:pt idx="2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List1!$C$2:$C$4</c15:f>
                <c15:dlblRangeCache>
                  <c:ptCount val="3"/>
                  <c:pt idx="0">
                    <c:v>Rozhodně ano</c:v>
                  </c:pt>
                  <c:pt idx="1">
                    <c:v>Spíše ano</c:v>
                  </c:pt>
                  <c:pt idx="2">
                    <c:v>Spíše/rozhodně ne + Nevím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5088-E745-A6A0-3803BDF933D2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088-E745-A6A0-3803BDF933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088-E745-A6A0-3803BDF933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088-E745-A6A0-3803BDF933D2}"/>
              </c:ext>
            </c:extLst>
          </c:dPt>
          <c:cat>
            <c:strRef>
              <c:f>List1!$A$2:$A$4</c:f>
              <c:strCache>
                <c:ptCount val="3"/>
                <c:pt idx="0">
                  <c:v>Rozhodně ano</c:v>
                </c:pt>
                <c:pt idx="1">
                  <c:v>Spíše ano</c:v>
                </c:pt>
                <c:pt idx="2">
                  <c:v>Spíše/rozhodně ne + Nevím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088-E745-A6A0-3803BDF93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6592"/>
        <c:axId val="-1841465504"/>
      </c:barChart>
      <c:catAx>
        <c:axId val="-184146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5504"/>
        <c:crosses val="autoZero"/>
        <c:auto val="1"/>
        <c:lblAlgn val="ctr"/>
        <c:lblOffset val="100"/>
        <c:noMultiLvlLbl val="0"/>
      </c:catAx>
      <c:valAx>
        <c:axId val="-1841465504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6592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41467680"/>
        <c:axId val="-1841472576"/>
      </c:barChart>
      <c:catAx>
        <c:axId val="-18414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72576"/>
        <c:crosses val="autoZero"/>
        <c:auto val="1"/>
        <c:lblAlgn val="ctr"/>
        <c:lblOffset val="100"/>
        <c:noMultiLvlLbl val="0"/>
      </c:catAx>
      <c:valAx>
        <c:axId val="-184147257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1841467680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0.7619</cdr:x>
      <cdr:y>1</cdr:y>
    </cdr:to>
    <cdr:grpSp>
      <cdr:nvGrpSpPr>
        <cdr:cNvPr id="2" name="Skupina 1">
          <a:extLst xmlns:a="http://schemas.openxmlformats.org/drawingml/2006/main">
            <a:ext uri="{FF2B5EF4-FFF2-40B4-BE49-F238E27FC236}">
              <a16:creationId xmlns:a16="http://schemas.microsoft.com/office/drawing/2014/main" id="{50D758D2-1AFB-D5EC-8312-5FD1B6BBC81A}"/>
            </a:ext>
          </a:extLst>
        </cdr:cNvPr>
        <cdr:cNvGrpSpPr/>
      </cdr:nvGrpSpPr>
      <cdr:grpSpPr>
        <a:xfrm xmlns:a="http://schemas.openxmlformats.org/drawingml/2006/main">
          <a:off x="0" y="0"/>
          <a:ext cx="8232441" cy="4818742"/>
          <a:chOff x="1260625" y="402725"/>
          <a:chExt cx="8011825" cy="6314667"/>
        </a:xfrm>
      </cdr:grpSpPr>
      <cdr:sp macro="" textlink="">
        <cdr:nvSpPr>
          <cdr:cNvPr id="3" name="Kruh: dutý 8">
            <a:extLst xmlns:a="http://schemas.openxmlformats.org/drawingml/2006/main">
              <a:ext uri="{FF2B5EF4-FFF2-40B4-BE49-F238E27FC236}">
                <a16:creationId xmlns:a16="http://schemas.microsoft.com/office/drawing/2014/main" id="{45F20D22-FD12-0B00-131E-051E52FC7F27}"/>
              </a:ext>
            </a:extLst>
          </cdr:cNvPr>
          <cdr:cNvSpPr/>
        </cdr:nvSpPr>
        <cdr:spPr>
          <a:xfrm xmlns:a="http://schemas.openxmlformats.org/drawingml/2006/main">
            <a:off x="2804625" y="402725"/>
            <a:ext cx="6381563" cy="6314667"/>
          </a:xfrm>
          <a:prstGeom xmlns:a="http://schemas.openxmlformats.org/drawingml/2006/main" prst="donut">
            <a:avLst>
              <a:gd name="adj" fmla="val 18767"/>
            </a:avLst>
          </a:prstGeom>
          <a:solidFill xmlns:a="http://schemas.openxmlformats.org/drawingml/2006/main">
            <a:srgbClr val="00AE00">
              <a:alpha val="20000"/>
            </a:srgbClr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cs-CZ" dirty="0">
              <a:solidFill>
                <a:schemeClr val="tx1"/>
              </a:solidFill>
            </a:endParaRPr>
          </a:p>
        </cdr:txBody>
      </cdr:sp>
      <cdr:sp macro="" textlink="">
        <cdr:nvSpPr>
          <cdr:cNvPr id="4" name="TextovéPole 11">
            <a:extLst xmlns:a="http://schemas.openxmlformats.org/drawingml/2006/main">
              <a:ext uri="{FF2B5EF4-FFF2-40B4-BE49-F238E27FC236}">
                <a16:creationId xmlns:a16="http://schemas.microsoft.com/office/drawing/2014/main" id="{484989B7-A88E-4936-6444-22E12A4FD070}"/>
              </a:ext>
            </a:extLst>
          </cdr:cNvPr>
          <cdr:cNvSpPr txBox="1"/>
        </cdr:nvSpPr>
        <cdr:spPr>
          <a:xfrm xmlns:a="http://schemas.openxmlformats.org/drawingml/2006/main">
            <a:off x="7905766" y="2828932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CDZ</a:t>
            </a:r>
          </a:p>
        </cdr:txBody>
      </cdr:sp>
      <cdr:sp macro="" textlink="">
        <cdr:nvSpPr>
          <cdr:cNvPr id="5" name="TextovéPole 15">
            <a:extLst xmlns:a="http://schemas.openxmlformats.org/drawingml/2006/main">
              <a:ext uri="{FF2B5EF4-FFF2-40B4-BE49-F238E27FC236}">
                <a16:creationId xmlns:a16="http://schemas.microsoft.com/office/drawing/2014/main" id="{12CED98C-64DD-8C06-ABA1-B98905258479}"/>
              </a:ext>
            </a:extLst>
          </cdr:cNvPr>
          <cdr:cNvSpPr txBox="1"/>
        </cdr:nvSpPr>
        <cdr:spPr>
          <a:xfrm xmlns:a="http://schemas.openxmlformats.org/drawingml/2006/main">
            <a:off x="6805396" y="1586026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SAS</a:t>
            </a:r>
          </a:p>
        </cdr:txBody>
      </cdr:sp>
      <cdr:sp macro="" textlink="">
        <cdr:nvSpPr>
          <cdr:cNvPr id="6" name="Vývojový diagram: spojnice 29">
            <a:extLst xmlns:a="http://schemas.openxmlformats.org/drawingml/2006/main">
              <a:ext uri="{FF2B5EF4-FFF2-40B4-BE49-F238E27FC236}">
                <a16:creationId xmlns:a16="http://schemas.microsoft.com/office/drawing/2014/main" id="{5B52355D-E79B-C7B7-F633-7000100C274D}"/>
              </a:ext>
            </a:extLst>
          </cdr:cNvPr>
          <cdr:cNvSpPr/>
        </cdr:nvSpPr>
        <cdr:spPr>
          <a:xfrm xmlns:a="http://schemas.openxmlformats.org/drawingml/2006/main">
            <a:off x="5264800" y="2843978"/>
            <a:ext cx="1492046" cy="1492046"/>
          </a:xfrm>
          <a:prstGeom xmlns:a="http://schemas.openxmlformats.org/drawingml/2006/main" prst="flowChartConnector">
            <a:avLst/>
          </a:prstGeom>
          <a:solidFill xmlns:a="http://schemas.openxmlformats.org/drawingml/2006/main">
            <a:srgbClr val="00AE00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cs-CZ" dirty="0"/>
          </a:p>
        </cdr:txBody>
      </cdr:sp>
      <cdr:sp macro="" textlink="">
        <cdr:nvSpPr>
          <cdr:cNvPr id="7" name="TextovéPole 14">
            <a:extLst xmlns:a="http://schemas.openxmlformats.org/drawingml/2006/main">
              <a:ext uri="{FF2B5EF4-FFF2-40B4-BE49-F238E27FC236}">
                <a16:creationId xmlns:a16="http://schemas.microsoft.com/office/drawing/2014/main" id="{D56F73B9-F108-6BAC-E3A1-AFACDE88F19E}"/>
              </a:ext>
            </a:extLst>
          </cdr:cNvPr>
          <cdr:cNvSpPr txBox="1"/>
        </cdr:nvSpPr>
        <cdr:spPr>
          <a:xfrm xmlns:a="http://schemas.openxmlformats.org/drawingml/2006/main">
            <a:off x="5313211" y="3736089"/>
            <a:ext cx="1366684" cy="461665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cs-CZ" sz="1200" dirty="0">
                <a:solidFill>
                  <a:schemeClr val="bg1"/>
                </a:solidFill>
              </a:rPr>
              <a:t>SOCIÁLNÍ PEDAGOG</a:t>
            </a:r>
          </a:p>
        </cdr:txBody>
      </cdr:sp>
      <cdr:pic>
        <cdr:nvPicPr>
          <cdr:cNvPr id="8" name="Grafický objekt 2" descr="Školní budova se souvislou výplní">
            <a:extLst xmlns:a="http://schemas.openxmlformats.org/drawingml/2006/main">
              <a:ext uri="{FF2B5EF4-FFF2-40B4-BE49-F238E27FC236}">
                <a16:creationId xmlns:a16="http://schemas.microsoft.com/office/drawing/2014/main" id="{691C0219-7381-B45F-E6B0-E6EFFBCC959B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554851" y="2971800"/>
            <a:ext cx="914400" cy="914400"/>
          </a:xfrm>
          <a:prstGeom xmlns:a="http://schemas.openxmlformats.org/drawingml/2006/main" prst="rect">
            <a:avLst/>
          </a:prstGeom>
        </cdr:spPr>
      </cdr:pic>
      <cdr:grpSp>
        <cdr:nvGrpSpPr>
          <cdr:cNvPr id="9" name="Skupina 8">
            <a:extLst xmlns:a="http://schemas.openxmlformats.org/drawingml/2006/main">
              <a:ext uri="{FF2B5EF4-FFF2-40B4-BE49-F238E27FC236}">
                <a16:creationId xmlns:a16="http://schemas.microsoft.com/office/drawing/2014/main" id="{72582E9F-7323-0309-D5CF-B1A8C2967242}"/>
              </a:ext>
            </a:extLst>
          </cdr:cNvPr>
          <cdr:cNvGrpSpPr/>
        </cdr:nvGrpSpPr>
        <cdr:grpSpPr>
          <a:xfrm xmlns:a="http://schemas.openxmlformats.org/drawingml/2006/main" rot="4320000">
            <a:off x="1373554" y="4327436"/>
            <a:ext cx="734435" cy="845576"/>
            <a:chOff x="-409371" y="7939045"/>
            <a:chExt cx="506088" cy="845574"/>
          </a:xfrm>
        </cdr:grpSpPr>
        <cdr:cxnSp macro="">
          <cdr:nvCxnSpPr>
            <cdr:cNvPr id="65" name="Přímá spojnice 64">
              <a:extLst xmlns:a="http://schemas.openxmlformats.org/drawingml/2006/main">
                <a:ext uri="{FF2B5EF4-FFF2-40B4-BE49-F238E27FC236}">
                  <a16:creationId xmlns:a16="http://schemas.microsoft.com/office/drawing/2014/main" id="{F7A0C1F6-5228-D9C2-2357-056F2D9CF3D8}"/>
                </a:ext>
              </a:extLst>
            </cdr:cNvPr>
            <cdr:cNvCxnSpPr/>
          </cdr:nvCxnSpPr>
          <cdr:spPr>
            <a:xfrm xmlns:a="http://schemas.openxmlformats.org/drawingml/2006/main">
              <a:off x="96717" y="7939045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66" name="Vývojový diagram: spojnice 9">
              <a:extLst xmlns:a="http://schemas.openxmlformats.org/drawingml/2006/main">
                <a:ext uri="{FF2B5EF4-FFF2-40B4-BE49-F238E27FC236}">
                  <a16:creationId xmlns:a16="http://schemas.microsoft.com/office/drawing/2014/main" id="{6B42D8C9-AD0E-8DF8-2A58-D1DA95C14D0C}"/>
                </a:ext>
              </a:extLst>
            </cdr:cNvPr>
            <cdr:cNvSpPr/>
          </cdr:nvSpPr>
          <cdr:spPr>
            <a:xfrm xmlns:a="http://schemas.openxmlformats.org/drawingml/2006/main">
              <a:off x="-409371" y="8155714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10" name="Skupina 9">
            <a:extLst xmlns:a="http://schemas.openxmlformats.org/drawingml/2006/main">
              <a:ext uri="{FF2B5EF4-FFF2-40B4-BE49-F238E27FC236}">
                <a16:creationId xmlns:a16="http://schemas.microsoft.com/office/drawing/2014/main" id="{B79B3404-C844-5FBD-0D4A-752D5A39FD78}"/>
              </a:ext>
            </a:extLst>
          </cdr:cNvPr>
          <cdr:cNvGrpSpPr/>
        </cdr:nvGrpSpPr>
        <cdr:grpSpPr>
          <a:xfrm xmlns:a="http://schemas.openxmlformats.org/drawingml/2006/main" rot="5760000">
            <a:off x="1582178" y="2499889"/>
            <a:ext cx="528850" cy="845572"/>
            <a:chOff x="1282079" y="8273480"/>
            <a:chExt cx="528850" cy="845574"/>
          </a:xfrm>
        </cdr:grpSpPr>
        <cdr:cxnSp macro="">
          <cdr:nvCxnSpPr>
            <cdr:cNvPr id="63" name="Přímá spojnice 62">
              <a:extLst xmlns:a="http://schemas.openxmlformats.org/drawingml/2006/main">
                <a:ext uri="{FF2B5EF4-FFF2-40B4-BE49-F238E27FC236}">
                  <a16:creationId xmlns:a16="http://schemas.microsoft.com/office/drawing/2014/main" id="{6735D29D-EC0B-4CFA-C016-8512053E3CCE}"/>
                </a:ext>
              </a:extLst>
            </cdr:cNvPr>
            <cdr:cNvCxnSpPr/>
          </cdr:nvCxnSpPr>
          <cdr:spPr>
            <a:xfrm xmlns:a="http://schemas.openxmlformats.org/drawingml/2006/main">
              <a:off x="1810929" y="8273480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64" name="Vývojový diagram: spojnice 17">
              <a:extLst xmlns:a="http://schemas.openxmlformats.org/drawingml/2006/main">
                <a:ext uri="{FF2B5EF4-FFF2-40B4-BE49-F238E27FC236}">
                  <a16:creationId xmlns:a16="http://schemas.microsoft.com/office/drawing/2014/main" id="{E56D9C9E-3273-9991-6509-8F8594778268}"/>
                </a:ext>
              </a:extLst>
            </cdr:cNvPr>
            <cdr:cNvSpPr/>
          </cdr:nvSpPr>
          <cdr:spPr>
            <a:xfrm xmlns:a="http://schemas.openxmlformats.org/drawingml/2006/main">
              <a:off x="1282079" y="8687142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1" name="Skupina 10">
            <a:extLst xmlns:a="http://schemas.openxmlformats.org/drawingml/2006/main">
              <a:ext uri="{FF2B5EF4-FFF2-40B4-BE49-F238E27FC236}">
                <a16:creationId xmlns:a16="http://schemas.microsoft.com/office/drawing/2014/main" id="{1954E716-3CA3-0A88-FAD1-9E0C72ED948B}"/>
              </a:ext>
            </a:extLst>
          </cdr:cNvPr>
          <cdr:cNvGrpSpPr/>
        </cdr:nvGrpSpPr>
        <cdr:grpSpPr>
          <a:xfrm xmlns:a="http://schemas.openxmlformats.org/drawingml/2006/main" rot="1440000">
            <a:off x="1599971" y="2647381"/>
            <a:ext cx="243543" cy="914508"/>
            <a:chOff x="-2446434" y="5355518"/>
            <a:chExt cx="243543" cy="914508"/>
          </a:xfrm>
        </cdr:grpSpPr>
        <cdr:cxnSp macro="">
          <cdr:nvCxnSpPr>
            <cdr:cNvPr id="61" name="Přímá spojnice 60">
              <a:extLst xmlns:a="http://schemas.openxmlformats.org/drawingml/2006/main">
                <a:ext uri="{FF2B5EF4-FFF2-40B4-BE49-F238E27FC236}">
                  <a16:creationId xmlns:a16="http://schemas.microsoft.com/office/drawing/2014/main" id="{80AF354C-002F-0F6C-5B92-DB895A4901E4}"/>
                </a:ext>
              </a:extLst>
            </cdr:cNvPr>
            <cdr:cNvCxnSpPr/>
          </cdr:nvCxnSpPr>
          <cdr:spPr>
            <a:xfrm xmlns:a="http://schemas.openxmlformats.org/drawingml/2006/main">
              <a:off x="-2202891" y="5424452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62" name="Vývojový diagram: spojnice 57">
              <a:extLst xmlns:a="http://schemas.openxmlformats.org/drawingml/2006/main">
                <a:ext uri="{FF2B5EF4-FFF2-40B4-BE49-F238E27FC236}">
                  <a16:creationId xmlns:a16="http://schemas.microsoft.com/office/drawing/2014/main" id="{826C628A-227D-D3D6-E8D5-F4F58AC8C832}"/>
                </a:ext>
              </a:extLst>
            </cdr:cNvPr>
            <cdr:cNvSpPr/>
          </cdr:nvSpPr>
          <cdr:spPr>
            <a:xfrm xmlns:a="http://schemas.openxmlformats.org/drawingml/2006/main">
              <a:off x="-2446434" y="5355518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12" name="Skupina 11">
            <a:extLst xmlns:a="http://schemas.openxmlformats.org/drawingml/2006/main">
              <a:ext uri="{FF2B5EF4-FFF2-40B4-BE49-F238E27FC236}">
                <a16:creationId xmlns:a16="http://schemas.microsoft.com/office/drawing/2014/main" id="{0216A25F-5EDC-0796-1E93-5F4659266657}"/>
              </a:ext>
            </a:extLst>
          </cdr:cNvPr>
          <cdr:cNvGrpSpPr/>
        </cdr:nvGrpSpPr>
        <cdr:grpSpPr>
          <a:xfrm xmlns:a="http://schemas.openxmlformats.org/drawingml/2006/main" rot="2880000">
            <a:off x="1480827" y="2612316"/>
            <a:ext cx="405169" cy="845574"/>
            <a:chOff x="-1744546" y="6931405"/>
            <a:chExt cx="405169" cy="845574"/>
          </a:xfrm>
        </cdr:grpSpPr>
        <cdr:cxnSp macro="">
          <cdr:nvCxnSpPr>
            <cdr:cNvPr id="59" name="Přímá spojnice 58">
              <a:extLst xmlns:a="http://schemas.openxmlformats.org/drawingml/2006/main">
                <a:ext uri="{FF2B5EF4-FFF2-40B4-BE49-F238E27FC236}">
                  <a16:creationId xmlns:a16="http://schemas.microsoft.com/office/drawing/2014/main" id="{51C854F9-BDF8-EC72-DDF5-DA014C818055}"/>
                </a:ext>
              </a:extLst>
            </cdr:cNvPr>
            <cdr:cNvCxnSpPr/>
          </cdr:nvCxnSpPr>
          <cdr:spPr>
            <a:xfrm xmlns:a="http://schemas.openxmlformats.org/drawingml/2006/main">
              <a:off x="-1339377" y="6931405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60" name="Vývojový diagram: spojnice 60">
              <a:extLst xmlns:a="http://schemas.openxmlformats.org/drawingml/2006/main">
                <a:ext uri="{FF2B5EF4-FFF2-40B4-BE49-F238E27FC236}">
                  <a16:creationId xmlns:a16="http://schemas.microsoft.com/office/drawing/2014/main" id="{6F8DDE88-D8A7-2696-51ED-EFE83DD0FE1E}"/>
                </a:ext>
              </a:extLst>
            </cdr:cNvPr>
            <cdr:cNvSpPr/>
          </cdr:nvSpPr>
          <cdr:spPr>
            <a:xfrm xmlns:a="http://schemas.openxmlformats.org/drawingml/2006/main">
              <a:off x="-1744546" y="6977369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13" name="Skupina 12">
            <a:extLst xmlns:a="http://schemas.openxmlformats.org/drawingml/2006/main">
              <a:ext uri="{FF2B5EF4-FFF2-40B4-BE49-F238E27FC236}">
                <a16:creationId xmlns:a16="http://schemas.microsoft.com/office/drawing/2014/main" id="{942C4D36-32BC-B08B-E0E9-36167B8DF7DE}"/>
              </a:ext>
            </a:extLst>
          </cdr:cNvPr>
          <cdr:cNvGrpSpPr/>
        </cdr:nvGrpSpPr>
        <cdr:grpSpPr>
          <a:xfrm xmlns:a="http://schemas.openxmlformats.org/drawingml/2006/main" rot="7200000">
            <a:off x="1701587" y="2559557"/>
            <a:ext cx="469520" cy="845574"/>
            <a:chOff x="3038438" y="7925440"/>
            <a:chExt cx="469520" cy="845574"/>
          </a:xfrm>
        </cdr:grpSpPr>
        <cdr:cxnSp macro="">
          <cdr:nvCxnSpPr>
            <cdr:cNvPr id="57" name="Přímá spojnice 56">
              <a:extLst xmlns:a="http://schemas.openxmlformats.org/drawingml/2006/main">
                <a:ext uri="{FF2B5EF4-FFF2-40B4-BE49-F238E27FC236}">
                  <a16:creationId xmlns:a16="http://schemas.microsoft.com/office/drawing/2014/main" id="{330F5D08-4846-D52A-3423-EE85C3B6437E}"/>
                </a:ext>
              </a:extLst>
            </cdr:cNvPr>
            <cdr:cNvCxnSpPr/>
          </cdr:nvCxnSpPr>
          <cdr:spPr>
            <a:xfrm xmlns:a="http://schemas.openxmlformats.org/drawingml/2006/main">
              <a:off x="3507958" y="7925440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58" name="Vývojový diagram: spojnice 66">
              <a:extLst xmlns:a="http://schemas.openxmlformats.org/drawingml/2006/main">
                <a:ext uri="{FF2B5EF4-FFF2-40B4-BE49-F238E27FC236}">
                  <a16:creationId xmlns:a16="http://schemas.microsoft.com/office/drawing/2014/main" id="{F2AB5092-3F65-4C9E-CD3E-DDF8BF55C58A}"/>
                </a:ext>
              </a:extLst>
            </cdr:cNvPr>
            <cdr:cNvSpPr/>
          </cdr:nvSpPr>
          <cdr:spPr>
            <a:xfrm xmlns:a="http://schemas.openxmlformats.org/drawingml/2006/main">
              <a:off x="3038438" y="8528324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4" name="Skupina 13">
            <a:extLst xmlns:a="http://schemas.openxmlformats.org/drawingml/2006/main">
              <a:ext uri="{FF2B5EF4-FFF2-40B4-BE49-F238E27FC236}">
                <a16:creationId xmlns:a16="http://schemas.microsoft.com/office/drawing/2014/main" id="{D3391B95-A23A-E34C-7CCE-EE247708E872}"/>
              </a:ext>
            </a:extLst>
          </cdr:cNvPr>
          <cdr:cNvGrpSpPr/>
        </cdr:nvGrpSpPr>
        <cdr:grpSpPr>
          <a:xfrm xmlns:a="http://schemas.openxmlformats.org/drawingml/2006/main" rot="8640000">
            <a:off x="1782485" y="2650586"/>
            <a:ext cx="338356" cy="859768"/>
            <a:chOff x="4583436" y="6897640"/>
            <a:chExt cx="338356" cy="859768"/>
          </a:xfrm>
        </cdr:grpSpPr>
        <cdr:cxnSp macro="">
          <cdr:nvCxnSpPr>
            <cdr:cNvPr id="55" name="Přímá spojnice 54">
              <a:extLst xmlns:a="http://schemas.openxmlformats.org/drawingml/2006/main">
                <a:ext uri="{FF2B5EF4-FFF2-40B4-BE49-F238E27FC236}">
                  <a16:creationId xmlns:a16="http://schemas.microsoft.com/office/drawing/2014/main" id="{661999BE-5A12-9D13-3AC9-68C61592286A}"/>
                </a:ext>
              </a:extLst>
            </cdr:cNvPr>
            <cdr:cNvCxnSpPr/>
          </cdr:nvCxnSpPr>
          <cdr:spPr>
            <a:xfrm xmlns:a="http://schemas.openxmlformats.org/drawingml/2006/main">
              <a:off x="4921792" y="6897640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56" name="Vývojový diagram: spojnice 69">
              <a:extLst xmlns:a="http://schemas.openxmlformats.org/drawingml/2006/main">
                <a:ext uri="{FF2B5EF4-FFF2-40B4-BE49-F238E27FC236}">
                  <a16:creationId xmlns:a16="http://schemas.microsoft.com/office/drawing/2014/main" id="{E0E75F70-C189-2BD6-5064-C4D28A5EAAA0}"/>
                </a:ext>
              </a:extLst>
            </cdr:cNvPr>
            <cdr:cNvSpPr/>
          </cdr:nvSpPr>
          <cdr:spPr>
            <a:xfrm xmlns:a="http://schemas.openxmlformats.org/drawingml/2006/main">
              <a:off x="4583436" y="7649253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5" name="Skupina 14">
            <a:extLst xmlns:a="http://schemas.openxmlformats.org/drawingml/2006/main">
              <a:ext uri="{FF2B5EF4-FFF2-40B4-BE49-F238E27FC236}">
                <a16:creationId xmlns:a16="http://schemas.microsoft.com/office/drawing/2014/main" id="{1F2D0532-2F76-F6B5-5AB4-70A60329FD45}"/>
              </a:ext>
            </a:extLst>
          </cdr:cNvPr>
          <cdr:cNvGrpSpPr/>
        </cdr:nvGrpSpPr>
        <cdr:grpSpPr>
          <a:xfrm xmlns:a="http://schemas.openxmlformats.org/drawingml/2006/main" rot="10080000">
            <a:off x="1807186" y="2650776"/>
            <a:ext cx="158037" cy="942291"/>
            <a:chOff x="5631825" y="5390057"/>
            <a:chExt cx="158037" cy="942291"/>
          </a:xfrm>
        </cdr:grpSpPr>
        <cdr:cxnSp macro="">
          <cdr:nvCxnSpPr>
            <cdr:cNvPr id="53" name="Přímá spojnice 52">
              <a:extLst xmlns:a="http://schemas.openxmlformats.org/drawingml/2006/main">
                <a:ext uri="{FF2B5EF4-FFF2-40B4-BE49-F238E27FC236}">
                  <a16:creationId xmlns:a16="http://schemas.microsoft.com/office/drawing/2014/main" id="{AEDE5AA0-77F4-9950-0C8E-05AA66DFF278}"/>
                </a:ext>
              </a:extLst>
            </cdr:cNvPr>
            <cdr:cNvCxnSpPr/>
          </cdr:nvCxnSpPr>
          <cdr:spPr>
            <a:xfrm xmlns:a="http://schemas.openxmlformats.org/drawingml/2006/main">
              <a:off x="5789862" y="5390057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54" name="Vývojový diagram: spojnice 72">
              <a:extLst xmlns:a="http://schemas.openxmlformats.org/drawingml/2006/main">
                <a:ext uri="{FF2B5EF4-FFF2-40B4-BE49-F238E27FC236}">
                  <a16:creationId xmlns:a16="http://schemas.microsoft.com/office/drawing/2014/main" id="{5F346567-9340-44E8-03C6-496879C8D75C}"/>
                </a:ext>
              </a:extLst>
            </cdr:cNvPr>
            <cdr:cNvSpPr/>
          </cdr:nvSpPr>
          <cdr:spPr>
            <a:xfrm xmlns:a="http://schemas.openxmlformats.org/drawingml/2006/main">
              <a:off x="5631825" y="6224193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6" name="Skupina 15">
            <a:extLst xmlns:a="http://schemas.openxmlformats.org/drawingml/2006/main">
              <a:ext uri="{FF2B5EF4-FFF2-40B4-BE49-F238E27FC236}">
                <a16:creationId xmlns:a16="http://schemas.microsoft.com/office/drawing/2014/main" id="{0F29DDA5-4DA1-011D-00C6-DAEF3A52D39E}"/>
              </a:ext>
            </a:extLst>
          </cdr:cNvPr>
          <cdr:cNvGrpSpPr/>
        </cdr:nvGrpSpPr>
        <cdr:grpSpPr>
          <a:xfrm xmlns:a="http://schemas.openxmlformats.org/drawingml/2006/main" rot="11520000">
            <a:off x="1682444" y="2649752"/>
            <a:ext cx="148411" cy="944338"/>
            <a:chOff x="5961432" y="3649196"/>
            <a:chExt cx="148411" cy="944338"/>
          </a:xfrm>
        </cdr:grpSpPr>
        <cdr:cxnSp macro="">
          <cdr:nvCxnSpPr>
            <cdr:cNvPr id="51" name="Přímá spojnice 50">
              <a:extLst xmlns:a="http://schemas.openxmlformats.org/drawingml/2006/main">
                <a:ext uri="{FF2B5EF4-FFF2-40B4-BE49-F238E27FC236}">
                  <a16:creationId xmlns:a16="http://schemas.microsoft.com/office/drawing/2014/main" id="{3DF1D71D-C710-3A7C-7491-122A6C640718}"/>
                </a:ext>
              </a:extLst>
            </cdr:cNvPr>
            <cdr:cNvCxnSpPr/>
          </cdr:nvCxnSpPr>
          <cdr:spPr>
            <a:xfrm xmlns:a="http://schemas.openxmlformats.org/drawingml/2006/main">
              <a:off x="5961432" y="3649196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52" name="Vývojový diagram: spojnice 75">
              <a:extLst xmlns:a="http://schemas.openxmlformats.org/drawingml/2006/main">
                <a:ext uri="{FF2B5EF4-FFF2-40B4-BE49-F238E27FC236}">
                  <a16:creationId xmlns:a16="http://schemas.microsoft.com/office/drawing/2014/main" id="{48C4B1CE-A945-44E9-3025-F4CCCEA67B82}"/>
                </a:ext>
              </a:extLst>
            </cdr:cNvPr>
            <cdr:cNvSpPr/>
          </cdr:nvSpPr>
          <cdr:spPr>
            <a:xfrm xmlns:a="http://schemas.openxmlformats.org/drawingml/2006/main">
              <a:off x="6001688" y="4485379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7" name="Skupina 16">
            <a:extLst xmlns:a="http://schemas.openxmlformats.org/drawingml/2006/main">
              <a:ext uri="{FF2B5EF4-FFF2-40B4-BE49-F238E27FC236}">
                <a16:creationId xmlns:a16="http://schemas.microsoft.com/office/drawing/2014/main" id="{789C890E-4BD8-CF2A-3835-656FABBF8988}"/>
              </a:ext>
            </a:extLst>
          </cdr:cNvPr>
          <cdr:cNvGrpSpPr/>
        </cdr:nvGrpSpPr>
        <cdr:grpSpPr>
          <a:xfrm xmlns:a="http://schemas.openxmlformats.org/drawingml/2006/main" rot="12960000">
            <a:off x="1525994" y="2647693"/>
            <a:ext cx="330395" cy="865553"/>
            <a:chOff x="5424362" y="1986725"/>
            <a:chExt cx="330395" cy="865553"/>
          </a:xfrm>
        </cdr:grpSpPr>
        <cdr:cxnSp macro="">
          <cdr:nvCxnSpPr>
            <cdr:cNvPr id="49" name="Přímá spojnice 48">
              <a:extLst xmlns:a="http://schemas.openxmlformats.org/drawingml/2006/main">
                <a:ext uri="{FF2B5EF4-FFF2-40B4-BE49-F238E27FC236}">
                  <a16:creationId xmlns:a16="http://schemas.microsoft.com/office/drawing/2014/main" id="{F884B446-CD59-6981-458A-5A250E4B2226}"/>
                </a:ext>
              </a:extLst>
            </cdr:cNvPr>
            <cdr:cNvCxnSpPr/>
          </cdr:nvCxnSpPr>
          <cdr:spPr>
            <a:xfrm xmlns:a="http://schemas.openxmlformats.org/drawingml/2006/main">
              <a:off x="5424362" y="1986725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50" name="Vývojový diagram: spojnice 78">
              <a:extLst xmlns:a="http://schemas.openxmlformats.org/drawingml/2006/main">
                <a:ext uri="{FF2B5EF4-FFF2-40B4-BE49-F238E27FC236}">
                  <a16:creationId xmlns:a16="http://schemas.microsoft.com/office/drawing/2014/main" id="{593BAF45-D37A-4FAB-59E0-8582A7755053}"/>
                </a:ext>
              </a:extLst>
            </cdr:cNvPr>
            <cdr:cNvSpPr/>
          </cdr:nvSpPr>
          <cdr:spPr>
            <a:xfrm xmlns:a="http://schemas.openxmlformats.org/drawingml/2006/main">
              <a:off x="5646602" y="2744123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8" name="Skupina 17">
            <a:extLst xmlns:a="http://schemas.openxmlformats.org/drawingml/2006/main">
              <a:ext uri="{FF2B5EF4-FFF2-40B4-BE49-F238E27FC236}">
                <a16:creationId xmlns:a16="http://schemas.microsoft.com/office/drawing/2014/main" id="{444FE1A7-10B9-3F0D-BEA6-A1B286FD5177}"/>
              </a:ext>
            </a:extLst>
          </cdr:cNvPr>
          <cdr:cNvGrpSpPr/>
        </cdr:nvGrpSpPr>
        <cdr:grpSpPr>
          <a:xfrm xmlns:a="http://schemas.openxmlformats.org/drawingml/2006/main" rot="14400000">
            <a:off x="1470517" y="2561688"/>
            <a:ext cx="464600" cy="845574"/>
            <a:chOff x="4236025" y="688962"/>
            <a:chExt cx="464600" cy="845574"/>
          </a:xfrm>
        </cdr:grpSpPr>
        <cdr:cxnSp macro="">
          <cdr:nvCxnSpPr>
            <cdr:cNvPr id="47" name="Přímá spojnice 46">
              <a:extLst xmlns:a="http://schemas.openxmlformats.org/drawingml/2006/main">
                <a:ext uri="{FF2B5EF4-FFF2-40B4-BE49-F238E27FC236}">
                  <a16:creationId xmlns:a16="http://schemas.microsoft.com/office/drawing/2014/main" id="{029D68D4-5AB8-9DDE-45AD-D8E10092B1A6}"/>
                </a:ext>
              </a:extLst>
            </cdr:cNvPr>
            <cdr:cNvCxnSpPr/>
          </cdr:nvCxnSpPr>
          <cdr:spPr>
            <a:xfrm xmlns:a="http://schemas.openxmlformats.org/drawingml/2006/main">
              <a:off x="4236025" y="688962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48" name="Vývojový diagram: spojnice 81">
              <a:extLst xmlns:a="http://schemas.openxmlformats.org/drawingml/2006/main">
                <a:ext uri="{FF2B5EF4-FFF2-40B4-BE49-F238E27FC236}">
                  <a16:creationId xmlns:a16="http://schemas.microsoft.com/office/drawing/2014/main" id="{E837BBBA-9363-99C2-B414-A7F7764123BB}"/>
                </a:ext>
              </a:extLst>
            </cdr:cNvPr>
            <cdr:cNvSpPr/>
          </cdr:nvSpPr>
          <cdr:spPr>
            <a:xfrm xmlns:a="http://schemas.openxmlformats.org/drawingml/2006/main">
              <a:off x="4592470" y="1300368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dirty="0"/>
            </a:p>
          </cdr:txBody>
        </cdr:sp>
      </cdr:grpSp>
      <cdr:grpSp>
        <cdr:nvGrpSpPr>
          <cdr:cNvPr id="19" name="Skupina 18">
            <a:extLst xmlns:a="http://schemas.openxmlformats.org/drawingml/2006/main">
              <a:ext uri="{FF2B5EF4-FFF2-40B4-BE49-F238E27FC236}">
                <a16:creationId xmlns:a16="http://schemas.microsoft.com/office/drawing/2014/main" id="{84AB7117-AC27-2088-D9BF-720FD12F6427}"/>
              </a:ext>
            </a:extLst>
          </cdr:cNvPr>
          <cdr:cNvGrpSpPr/>
        </cdr:nvGrpSpPr>
        <cdr:grpSpPr>
          <a:xfrm xmlns:a="http://schemas.openxmlformats.org/drawingml/2006/main" rot="15840000">
            <a:off x="1527470" y="2500400"/>
            <a:ext cx="527822" cy="845574"/>
            <a:chOff x="2643207" y="-15738"/>
            <a:chExt cx="527822" cy="845574"/>
          </a:xfrm>
        </cdr:grpSpPr>
        <cdr:cxnSp macro="">
          <cdr:nvCxnSpPr>
            <cdr:cNvPr id="45" name="Přímá spojnice 44">
              <a:extLst xmlns:a="http://schemas.openxmlformats.org/drawingml/2006/main">
                <a:ext uri="{FF2B5EF4-FFF2-40B4-BE49-F238E27FC236}">
                  <a16:creationId xmlns:a16="http://schemas.microsoft.com/office/drawing/2014/main" id="{CCD73DA5-9AB0-CCBD-07F8-CC79FD4F1EC3}"/>
                </a:ext>
              </a:extLst>
            </cdr:cNvPr>
            <cdr:cNvCxnSpPr/>
          </cdr:nvCxnSpPr>
          <cdr:spPr>
            <a:xfrm xmlns:a="http://schemas.openxmlformats.org/drawingml/2006/main">
              <a:off x="2643207" y="-15738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46" name="Vývojový diagram: spojnice 84">
              <a:extLst xmlns:a="http://schemas.openxmlformats.org/drawingml/2006/main">
                <a:ext uri="{FF2B5EF4-FFF2-40B4-BE49-F238E27FC236}">
                  <a16:creationId xmlns:a16="http://schemas.microsoft.com/office/drawing/2014/main" id="{B14103E8-9243-E3FA-F3CE-0B606EE9E0BB}"/>
                </a:ext>
              </a:extLst>
            </cdr:cNvPr>
            <cdr:cNvSpPr/>
          </cdr:nvSpPr>
          <cdr:spPr>
            <a:xfrm xmlns:a="http://schemas.openxmlformats.org/drawingml/2006/main">
              <a:off x="3062874" y="407711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20" name="Skupina 19">
            <a:extLst xmlns:a="http://schemas.openxmlformats.org/drawingml/2006/main">
              <a:ext uri="{FF2B5EF4-FFF2-40B4-BE49-F238E27FC236}">
                <a16:creationId xmlns:a16="http://schemas.microsoft.com/office/drawing/2014/main" id="{4684CF0A-A6DD-BC2E-CD02-351A65B42DE8}"/>
              </a:ext>
            </a:extLst>
          </cdr:cNvPr>
          <cdr:cNvGrpSpPr/>
        </cdr:nvGrpSpPr>
        <cdr:grpSpPr>
          <a:xfrm xmlns:a="http://schemas.openxmlformats.org/drawingml/2006/main" rot="17280000">
            <a:off x="1643068" y="2520760"/>
            <a:ext cx="509129" cy="845574"/>
            <a:chOff x="879796" y="-8097"/>
            <a:chExt cx="509129" cy="845574"/>
          </a:xfrm>
        </cdr:grpSpPr>
        <cdr:cxnSp macro="">
          <cdr:nvCxnSpPr>
            <cdr:cNvPr id="43" name="Přímá spojnice 42">
              <a:extLst xmlns:a="http://schemas.openxmlformats.org/drawingml/2006/main">
                <a:ext uri="{FF2B5EF4-FFF2-40B4-BE49-F238E27FC236}">
                  <a16:creationId xmlns:a16="http://schemas.microsoft.com/office/drawing/2014/main" id="{E8927E82-A19F-7FD7-D9DE-E1BD7ABD667C}"/>
                </a:ext>
              </a:extLst>
            </cdr:cNvPr>
            <cdr:cNvCxnSpPr/>
          </cdr:nvCxnSpPr>
          <cdr:spPr>
            <a:xfrm xmlns:a="http://schemas.openxmlformats.org/drawingml/2006/main">
              <a:off x="879796" y="-8097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44" name="Vývojový diagram: spojnice 87">
              <a:extLst xmlns:a="http://schemas.openxmlformats.org/drawingml/2006/main">
                <a:ext uri="{FF2B5EF4-FFF2-40B4-BE49-F238E27FC236}">
                  <a16:creationId xmlns:a16="http://schemas.microsoft.com/office/drawing/2014/main" id="{E6F9C045-1E9A-A9DB-0DA8-81FA5470C653}"/>
                </a:ext>
              </a:extLst>
            </cdr:cNvPr>
            <cdr:cNvSpPr/>
          </cdr:nvSpPr>
          <cdr:spPr>
            <a:xfrm xmlns:a="http://schemas.openxmlformats.org/drawingml/2006/main">
              <a:off x="1280770" y="217931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21" name="Skupina 20">
            <a:extLst xmlns:a="http://schemas.openxmlformats.org/drawingml/2006/main">
              <a:ext uri="{FF2B5EF4-FFF2-40B4-BE49-F238E27FC236}">
                <a16:creationId xmlns:a16="http://schemas.microsoft.com/office/drawing/2014/main" id="{A7F49678-04D5-D75A-7DD8-42C5C3928494}"/>
              </a:ext>
            </a:extLst>
          </cdr:cNvPr>
          <cdr:cNvGrpSpPr/>
        </cdr:nvGrpSpPr>
        <cdr:grpSpPr>
          <a:xfrm xmlns:a="http://schemas.openxmlformats.org/drawingml/2006/main" rot="18720000">
            <a:off x="1750848" y="2609868"/>
            <a:ext cx="411754" cy="845574"/>
            <a:chOff x="-711476" y="720843"/>
            <a:chExt cx="411754" cy="845574"/>
          </a:xfrm>
        </cdr:grpSpPr>
        <cdr:cxnSp macro="">
          <cdr:nvCxnSpPr>
            <cdr:cNvPr id="41" name="Přímá spojnice 40">
              <a:extLst xmlns:a="http://schemas.openxmlformats.org/drawingml/2006/main">
                <a:ext uri="{FF2B5EF4-FFF2-40B4-BE49-F238E27FC236}">
                  <a16:creationId xmlns:a16="http://schemas.microsoft.com/office/drawing/2014/main" id="{C3D1CC11-7C31-939F-56D0-8D17338253C8}"/>
                </a:ext>
              </a:extLst>
            </cdr:cNvPr>
            <cdr:cNvCxnSpPr/>
          </cdr:nvCxnSpPr>
          <cdr:spPr>
            <a:xfrm xmlns:a="http://schemas.openxmlformats.org/drawingml/2006/main">
              <a:off x="-711476" y="720843"/>
              <a:ext cx="0" cy="845574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42" name="Vývojový diagram: spojnice 91">
              <a:extLst xmlns:a="http://schemas.openxmlformats.org/drawingml/2006/main">
                <a:ext uri="{FF2B5EF4-FFF2-40B4-BE49-F238E27FC236}">
                  <a16:creationId xmlns:a16="http://schemas.microsoft.com/office/drawing/2014/main" id="{6E90EE45-3F7D-12A4-53B8-50467BAF7A44}"/>
                </a:ext>
              </a:extLst>
            </cdr:cNvPr>
            <cdr:cNvSpPr/>
          </cdr:nvSpPr>
          <cdr:spPr>
            <a:xfrm xmlns:a="http://schemas.openxmlformats.org/drawingml/2006/main">
              <a:off x="-407877" y="774121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22" name="Skupina 21">
            <a:extLst xmlns:a="http://schemas.openxmlformats.org/drawingml/2006/main">
              <a:ext uri="{FF2B5EF4-FFF2-40B4-BE49-F238E27FC236}">
                <a16:creationId xmlns:a16="http://schemas.microsoft.com/office/drawing/2014/main" id="{464E7686-C560-6A02-5A0F-16AF5E3F143B}"/>
              </a:ext>
            </a:extLst>
          </cdr:cNvPr>
          <cdr:cNvGrpSpPr/>
        </cdr:nvGrpSpPr>
        <cdr:grpSpPr>
          <a:xfrm xmlns:a="http://schemas.openxmlformats.org/drawingml/2006/main" rot="20160000">
            <a:off x="1771066" y="2654438"/>
            <a:ext cx="265507" cy="854614"/>
            <a:chOff x="-1889844" y="1959947"/>
            <a:chExt cx="265507" cy="854614"/>
          </a:xfrm>
        </cdr:grpSpPr>
        <cdr:cxnSp macro="">
          <cdr:nvCxnSpPr>
            <cdr:cNvPr id="39" name="Přímá spojnice 38">
              <a:extLst xmlns:a="http://schemas.openxmlformats.org/drawingml/2006/main">
                <a:ext uri="{FF2B5EF4-FFF2-40B4-BE49-F238E27FC236}">
                  <a16:creationId xmlns:a16="http://schemas.microsoft.com/office/drawing/2014/main" id="{F409EA6F-5615-D4A8-6594-C662C2E6466E}"/>
                </a:ext>
              </a:extLst>
            </cdr:cNvPr>
            <cdr:cNvCxnSpPr/>
          </cdr:nvCxnSpPr>
          <cdr:spPr>
            <a:xfrm xmlns:a="http://schemas.openxmlformats.org/drawingml/2006/main">
              <a:off x="-1889844" y="1968988"/>
              <a:ext cx="0" cy="845573"/>
            </a:xfrm>
            <a:prstGeom xmlns:a="http://schemas.openxmlformats.org/drawingml/2006/main" prst="line">
              <a:avLst/>
            </a:prstGeom>
            <a:ln xmlns:a="http://schemas.openxmlformats.org/drawingml/2006/main">
              <a:solidFill>
                <a:srgbClr val="FC60A8"/>
              </a:solidFill>
            </a:ln>
          </cdr:spPr>
          <cdr:style>
            <a:lnRef xmlns:a="http://schemas.openxmlformats.org/drawingml/2006/main" idx="2">
              <a:schemeClr val="accent1"/>
            </a:lnRef>
            <a:fillRef xmlns:a="http://schemas.openxmlformats.org/drawingml/2006/main" idx="0">
              <a:schemeClr val="accent1"/>
            </a:fillRef>
            <a:effectRef xmlns:a="http://schemas.openxmlformats.org/drawingml/2006/main" idx="1">
              <a:schemeClr val="accent1"/>
            </a:effectRef>
            <a:fontRef xmlns:a="http://schemas.openxmlformats.org/drawingml/2006/main" idx="minor">
              <a:schemeClr val="tx1"/>
            </a:fontRef>
          </cdr:style>
        </cdr:cxnSp>
        <cdr:sp macro="" textlink="">
          <cdr:nvSpPr>
            <cdr:cNvPr id="40" name="Vývojový diagram: spojnice 94">
              <a:extLst xmlns:a="http://schemas.openxmlformats.org/drawingml/2006/main">
                <a:ext uri="{FF2B5EF4-FFF2-40B4-BE49-F238E27FC236}">
                  <a16:creationId xmlns:a16="http://schemas.microsoft.com/office/drawing/2014/main" id="{5B716B65-5ADB-54BB-DD02-1E20C1239C97}"/>
                </a:ext>
              </a:extLst>
            </cdr:cNvPr>
            <cdr:cNvSpPr/>
          </cdr:nvSpPr>
          <cdr:spPr>
            <a:xfrm xmlns:a="http://schemas.openxmlformats.org/drawingml/2006/main">
              <a:off x="-1732492" y="1959947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grpSp>
        <cdr:nvGrpSpPr>
          <cdr:cNvPr id="23" name="Skupina 22">
            <a:extLst xmlns:a="http://schemas.openxmlformats.org/drawingml/2006/main">
              <a:ext uri="{FF2B5EF4-FFF2-40B4-BE49-F238E27FC236}">
                <a16:creationId xmlns:a16="http://schemas.microsoft.com/office/drawing/2014/main" id="{51F26D03-0159-8071-487E-64AF9EA0E731}"/>
              </a:ext>
            </a:extLst>
          </cdr:cNvPr>
          <cdr:cNvGrpSpPr/>
        </cdr:nvGrpSpPr>
        <cdr:grpSpPr>
          <a:xfrm xmlns:a="http://schemas.openxmlformats.org/drawingml/2006/main">
            <a:off x="1769810" y="2654704"/>
            <a:ext cx="108155" cy="108155"/>
            <a:chOff x="-2443118" y="3582433"/>
            <a:chExt cx="108155" cy="108155"/>
          </a:xfrm>
        </cdr:grpSpPr>
        <cdr:sp macro="" textlink="">
          <cdr:nvSpPr>
            <cdr:cNvPr id="38" name="Vývojový diagram: spojnice 97">
              <a:extLst xmlns:a="http://schemas.openxmlformats.org/drawingml/2006/main">
                <a:ext uri="{FF2B5EF4-FFF2-40B4-BE49-F238E27FC236}">
                  <a16:creationId xmlns:a16="http://schemas.microsoft.com/office/drawing/2014/main" id="{B269FCFF-F9DD-1215-B211-72E44E62292B}"/>
                </a:ext>
              </a:extLst>
            </cdr:cNvPr>
            <cdr:cNvSpPr/>
          </cdr:nvSpPr>
          <cdr:spPr>
            <a:xfrm xmlns:a="http://schemas.openxmlformats.org/drawingml/2006/main">
              <a:off x="-2443118" y="3582433"/>
              <a:ext cx="108155" cy="108155"/>
            </a:xfrm>
            <a:prstGeom xmlns:a="http://schemas.openxmlformats.org/drawingml/2006/main" prst="flowChartConnector">
              <a:avLst/>
            </a:prstGeom>
            <a:solidFill xmlns:a="http://schemas.openxmlformats.org/drawingml/2006/main">
              <a:srgbClr val="FC60A8"/>
            </a:solidFill>
            <a:ln xmlns:a="http://schemas.openxmlformats.org/drawingml/2006/main">
              <a:noFill/>
            </a:ln>
          </cdr:spPr>
          <cdr:style>
            <a:lnRef xmlns:a="http://schemas.openxmlformats.org/drawingml/2006/main" idx="2">
              <a:schemeClr val="accent1">
                <a:shade val="15000"/>
              </a:schemeClr>
            </a:lnRef>
            <a:fillRef xmlns:a="http://schemas.openxmlformats.org/drawingml/2006/main" idx="1">
              <a:schemeClr val="accent1"/>
            </a:fillRef>
            <a:effectRef xmlns:a="http://schemas.openxmlformats.org/drawingml/2006/main" idx="0">
              <a:schemeClr val="accent1"/>
            </a:effectRef>
            <a:fontRef xmlns:a="http://schemas.openxmlformats.org/drawingml/2006/main" idx="minor">
              <a:schemeClr val="lt1"/>
            </a:fontRef>
          </cdr:style>
          <cdr:txBody>
            <a:bodyPr xmlns:a="http://schemas.openxmlformats.org/drawingml/2006/main" rtlCol="0" anchor="ctr"/>
            <a:lstStyle xmlns:a="http://schemas.openxmlformats.org/drawingml/2006/main"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endParaRPr lang="cs-CZ" sz="1000" dirty="0"/>
            </a:p>
          </cdr:txBody>
        </cdr:sp>
      </cdr:grpSp>
      <cdr:sp macro="" textlink="">
        <cdr:nvSpPr>
          <cdr:cNvPr id="24" name="TextovéPole 100">
            <a:extLst xmlns:a="http://schemas.openxmlformats.org/drawingml/2006/main">
              <a:ext uri="{FF2B5EF4-FFF2-40B4-BE49-F238E27FC236}">
                <a16:creationId xmlns:a16="http://schemas.microsoft.com/office/drawing/2014/main" id="{6E5BB1C0-9F32-A27F-645A-FC6274C45B9A}"/>
              </a:ext>
            </a:extLst>
          </cdr:cNvPr>
          <cdr:cNvSpPr txBox="1"/>
        </cdr:nvSpPr>
        <cdr:spPr>
          <a:xfrm xmlns:a="http://schemas.openxmlformats.org/drawingml/2006/main">
            <a:off x="7519413" y="2007161"/>
            <a:ext cx="1366684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SAS</a:t>
            </a:r>
            <a:b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 děti s OMJ</a:t>
            </a:r>
          </a:p>
        </cdr:txBody>
      </cdr:sp>
      <cdr:sp macro="" textlink="">
        <cdr:nvSpPr>
          <cdr:cNvPr id="25" name="TextovéPole 101">
            <a:extLst xmlns:a="http://schemas.openxmlformats.org/drawingml/2006/main">
              <a:ext uri="{FF2B5EF4-FFF2-40B4-BE49-F238E27FC236}">
                <a16:creationId xmlns:a16="http://schemas.microsoft.com/office/drawing/2014/main" id="{C7A2BEC9-503A-EEA0-AB15-914DB33E0C8A}"/>
              </a:ext>
            </a:extLst>
          </cdr:cNvPr>
          <cdr:cNvSpPr txBox="1"/>
        </cdr:nvSpPr>
        <cdr:spPr>
          <a:xfrm xmlns:a="http://schemas.openxmlformats.org/drawingml/2006/main">
            <a:off x="4198097" y="5586746"/>
            <a:ext cx="1511595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DOBROVOLNICKÉ DOUČOVÁNÍ</a:t>
            </a:r>
          </a:p>
        </cdr:txBody>
      </cdr:sp>
      <cdr:sp macro="" textlink="">
        <cdr:nvSpPr>
          <cdr:cNvPr id="26" name="TextovéPole 102">
            <a:extLst xmlns:a="http://schemas.openxmlformats.org/drawingml/2006/main">
              <a:ext uri="{FF2B5EF4-FFF2-40B4-BE49-F238E27FC236}">
                <a16:creationId xmlns:a16="http://schemas.microsoft.com/office/drawing/2014/main" id="{9904945E-671E-B04E-BB5B-6C23E7C00A20}"/>
              </a:ext>
            </a:extLst>
          </cdr:cNvPr>
          <cdr:cNvSpPr txBox="1"/>
        </cdr:nvSpPr>
        <cdr:spPr>
          <a:xfrm xmlns:a="http://schemas.openxmlformats.org/drawingml/2006/main">
            <a:off x="7077528" y="5153560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NZDM</a:t>
            </a:r>
          </a:p>
        </cdr:txBody>
      </cdr:sp>
      <cdr:sp macro="" textlink="">
        <cdr:nvSpPr>
          <cdr:cNvPr id="27" name="TextovéPole 103">
            <a:extLst xmlns:a="http://schemas.openxmlformats.org/drawingml/2006/main">
              <a:ext uri="{FF2B5EF4-FFF2-40B4-BE49-F238E27FC236}">
                <a16:creationId xmlns:a16="http://schemas.microsoft.com/office/drawing/2014/main" id="{D0C5D2E2-3F81-9EB4-F83F-97B26489D1AC}"/>
              </a:ext>
            </a:extLst>
          </cdr:cNvPr>
          <cdr:cNvSpPr txBox="1"/>
        </cdr:nvSpPr>
        <cdr:spPr>
          <a:xfrm xmlns:a="http://schemas.openxmlformats.org/drawingml/2006/main">
            <a:off x="7511674" y="3761232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PPP</a:t>
            </a:r>
          </a:p>
        </cdr:txBody>
      </cdr:sp>
      <cdr:sp macro="" textlink="">
        <cdr:nvSpPr>
          <cdr:cNvPr id="28" name="TextovéPole 104">
            <a:extLst xmlns:a="http://schemas.openxmlformats.org/drawingml/2006/main">
              <a:ext uri="{FF2B5EF4-FFF2-40B4-BE49-F238E27FC236}">
                <a16:creationId xmlns:a16="http://schemas.microsoft.com/office/drawing/2014/main" id="{B17C1D7E-44FA-140F-EFB7-DDE6EF73ED0B}"/>
              </a:ext>
            </a:extLst>
          </cdr:cNvPr>
          <cdr:cNvSpPr txBox="1"/>
        </cdr:nvSpPr>
        <cdr:spPr>
          <a:xfrm xmlns:a="http://schemas.openxmlformats.org/drawingml/2006/main">
            <a:off x="7189035" y="4545048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SPC</a:t>
            </a:r>
          </a:p>
        </cdr:txBody>
      </cdr:sp>
      <cdr:sp macro="" textlink="">
        <cdr:nvSpPr>
          <cdr:cNvPr id="29" name="TextovéPole 105">
            <a:extLst xmlns:a="http://schemas.openxmlformats.org/drawingml/2006/main">
              <a:ext uri="{FF2B5EF4-FFF2-40B4-BE49-F238E27FC236}">
                <a16:creationId xmlns:a16="http://schemas.microsoft.com/office/drawing/2014/main" id="{B874254F-F1D0-6E67-ACA9-BC366CD3FC9D}"/>
              </a:ext>
            </a:extLst>
          </cdr:cNvPr>
          <cdr:cNvSpPr txBox="1"/>
        </cdr:nvSpPr>
        <cdr:spPr>
          <a:xfrm xmlns:a="http://schemas.openxmlformats.org/drawingml/2006/main">
            <a:off x="3548453" y="5142116"/>
            <a:ext cx="1366684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VOLNOČASOVÉ ORGANIZACE</a:t>
            </a:r>
          </a:p>
        </cdr:txBody>
      </cdr:sp>
      <cdr:sp macro="" textlink="">
        <cdr:nvSpPr>
          <cdr:cNvPr id="30" name="TextovéPole 106">
            <a:extLst xmlns:a="http://schemas.openxmlformats.org/drawingml/2006/main">
              <a:ext uri="{FF2B5EF4-FFF2-40B4-BE49-F238E27FC236}">
                <a16:creationId xmlns:a16="http://schemas.microsoft.com/office/drawing/2014/main" id="{9425EC8B-A1C8-DB2B-4FD5-3503A7B212EA}"/>
              </a:ext>
            </a:extLst>
          </cdr:cNvPr>
          <cdr:cNvSpPr txBox="1"/>
        </cdr:nvSpPr>
        <cdr:spPr>
          <a:xfrm xmlns:a="http://schemas.openxmlformats.org/drawingml/2006/main">
            <a:off x="6178221" y="5578154"/>
            <a:ext cx="1366684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DĚTSKÉ ADVOKAČNÍ CENTRUM</a:t>
            </a:r>
          </a:p>
        </cdr:txBody>
      </cdr:sp>
      <cdr:sp macro="" textlink="">
        <cdr:nvSpPr>
          <cdr:cNvPr id="31" name="TextovéPole 107">
            <a:extLst xmlns:a="http://schemas.openxmlformats.org/drawingml/2006/main">
              <a:ext uri="{FF2B5EF4-FFF2-40B4-BE49-F238E27FC236}">
                <a16:creationId xmlns:a16="http://schemas.microsoft.com/office/drawing/2014/main" id="{70CB8DC0-4532-0599-B930-F941E1FACFEA}"/>
              </a:ext>
            </a:extLst>
          </cdr:cNvPr>
          <cdr:cNvSpPr txBox="1"/>
        </cdr:nvSpPr>
        <cdr:spPr>
          <a:xfrm xmlns:a="http://schemas.openxmlformats.org/drawingml/2006/main">
            <a:off x="5377382" y="1247611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AZYLOVÝ DŮM</a:t>
            </a:r>
          </a:p>
        </cdr:txBody>
      </cdr:sp>
      <cdr:sp macro="" textlink="">
        <cdr:nvSpPr>
          <cdr:cNvPr id="32" name="TextovéPole 108">
            <a:extLst xmlns:a="http://schemas.openxmlformats.org/drawingml/2006/main">
              <a:ext uri="{FF2B5EF4-FFF2-40B4-BE49-F238E27FC236}">
                <a16:creationId xmlns:a16="http://schemas.microsoft.com/office/drawing/2014/main" id="{E99068D5-D88A-44BD-93B1-F154FD197E00}"/>
              </a:ext>
            </a:extLst>
          </cdr:cNvPr>
          <cdr:cNvSpPr txBox="1"/>
        </cdr:nvSpPr>
        <cdr:spPr>
          <a:xfrm xmlns:a="http://schemas.openxmlformats.org/drawingml/2006/main">
            <a:off x="2897110" y="4408455"/>
            <a:ext cx="1366684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SOCIÁLNĚ-PRÁVNÍ PORADENSTVÍ </a:t>
            </a:r>
          </a:p>
        </cdr:txBody>
      </cdr:sp>
      <cdr:sp macro="" textlink="">
        <cdr:nvSpPr>
          <cdr:cNvPr id="33" name="TextovéPole 109">
            <a:extLst xmlns:a="http://schemas.openxmlformats.org/drawingml/2006/main">
              <a:ext uri="{FF2B5EF4-FFF2-40B4-BE49-F238E27FC236}">
                <a16:creationId xmlns:a16="http://schemas.microsoft.com/office/drawing/2014/main" id="{F7E957DF-69D8-F39D-B013-FA54B96AA130}"/>
              </a:ext>
            </a:extLst>
          </cdr:cNvPr>
          <cdr:cNvSpPr txBox="1"/>
        </cdr:nvSpPr>
        <cdr:spPr>
          <a:xfrm xmlns:a="http://schemas.openxmlformats.org/drawingml/2006/main">
            <a:off x="2647933" y="3758560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OSPOD</a:t>
            </a:r>
          </a:p>
        </cdr:txBody>
      </cdr:sp>
      <cdr:sp macro="" textlink="">
        <cdr:nvSpPr>
          <cdr:cNvPr id="34" name="TextovéPole 110">
            <a:extLst xmlns:a="http://schemas.openxmlformats.org/drawingml/2006/main">
              <a:ext uri="{FF2B5EF4-FFF2-40B4-BE49-F238E27FC236}">
                <a16:creationId xmlns:a16="http://schemas.microsoft.com/office/drawing/2014/main" id="{961D23A4-B610-57BA-8BF9-326DF1C8DCF2}"/>
              </a:ext>
            </a:extLst>
          </cdr:cNvPr>
          <cdr:cNvSpPr txBox="1"/>
        </cdr:nvSpPr>
        <cdr:spPr>
          <a:xfrm xmlns:a="http://schemas.openxmlformats.org/drawingml/2006/main">
            <a:off x="2732344" y="2825318"/>
            <a:ext cx="1366684" cy="24622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MEDIAČNÍ SLUŽBA</a:t>
            </a:r>
          </a:p>
        </cdr:txBody>
      </cdr:sp>
      <cdr:sp macro="" textlink="">
        <cdr:nvSpPr>
          <cdr:cNvPr id="35" name="TextovéPole 111">
            <a:extLst xmlns:a="http://schemas.openxmlformats.org/drawingml/2006/main">
              <a:ext uri="{FF2B5EF4-FFF2-40B4-BE49-F238E27FC236}">
                <a16:creationId xmlns:a16="http://schemas.microsoft.com/office/drawing/2014/main" id="{188C38E8-8492-78AB-BAD1-B1DF4B1717A4}"/>
              </a:ext>
            </a:extLst>
          </cdr:cNvPr>
          <cdr:cNvSpPr txBox="1"/>
        </cdr:nvSpPr>
        <cdr:spPr>
          <a:xfrm xmlns:a="http://schemas.openxmlformats.org/drawingml/2006/main">
            <a:off x="3118343" y="2011378"/>
            <a:ext cx="1366684" cy="400110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</a:t>
            </a:r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ÁLNÍ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ODBORY</a:t>
            </a:r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ÚMČ</a:t>
            </a:r>
          </a:p>
        </cdr:txBody>
      </cdr:sp>
      <cdr:sp macro="" textlink="">
        <cdr:nvSpPr>
          <cdr:cNvPr id="36" name="TextovéPole 112">
            <a:extLst xmlns:a="http://schemas.openxmlformats.org/drawingml/2006/main">
              <a:ext uri="{FF2B5EF4-FFF2-40B4-BE49-F238E27FC236}">
                <a16:creationId xmlns:a16="http://schemas.microsoft.com/office/drawing/2014/main" id="{EDB14FF0-0A3F-16C0-B6E5-5A68A16F7C44}"/>
              </a:ext>
            </a:extLst>
          </cdr:cNvPr>
          <cdr:cNvSpPr txBox="1"/>
        </cdr:nvSpPr>
        <cdr:spPr>
          <a:xfrm xmlns:a="http://schemas.openxmlformats.org/drawingml/2006/main">
            <a:off x="3833603" y="1295443"/>
            <a:ext cx="1366684" cy="55399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PEDIATŘI,</a:t>
            </a:r>
            <a:b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ODBORNÍ LÉKAŘI,</a:t>
            </a:r>
          </a:p>
          <a:p xmlns:a="http://schemas.openxmlformats.org/drawingml/2006/main">
            <a:pPr algn="r"/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PSYCHOLOGOVÉ</a:t>
            </a: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A6F5-EFA0-4CC2-A86B-5CBE50003D82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2C144-483A-4856-A2F3-F69D748FC4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01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1198547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2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986686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3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3480565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4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3554081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5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596914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6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307383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7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86726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8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4143885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9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1836773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10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717648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11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356110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12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1576190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13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721786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14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29052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15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426586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16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4006025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17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1514873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18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345320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19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2503509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20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3910363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09D77-6270-417D-B912-9E40620F0D03}" type="slidenum">
              <a:rPr lang="cs-CZ" smtClean="0">
                <a:solidFill>
                  <a:prstClr val="black"/>
                </a:solidFill>
                <a:latin typeface="Palatino Linotype" panose="02040502050505030304"/>
              </a:rPr>
              <a:pPr/>
              <a:t>21</a:t>
            </a:fld>
            <a:endParaRPr lang="cs-CZ">
              <a:solidFill>
                <a:prstClr val="black"/>
              </a:solidFill>
              <a:latin typeface="Palatino Linotype" panose="02040502050505030304"/>
            </a:endParaRPr>
          </a:p>
        </p:txBody>
      </p:sp>
    </p:spTree>
    <p:extLst>
      <p:ext uri="{BB962C8B-B14F-4D97-AF65-F5344CB8AC3E}">
        <p14:creationId xmlns:p14="http://schemas.microsoft.com/office/powerpoint/2010/main" val="316025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8D19B0-F642-A73A-0DC6-1C15A7F3D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E3EF5E-CFC4-45D3-B4E4-7A451CA9A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97AF92-2467-71B4-6131-41D19026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8BAB63-6424-49C5-52A6-02D8AC6DF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880983-6A68-97DD-354A-DA2307714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594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6822E3-6EF5-5A7F-C5D0-85E6A5C5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C84E6C-F6C3-1C69-8F9A-94435BEDF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0DC455-4CBA-FC87-FE90-77D28710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1/14/2025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118D8D-8163-443D-5866-4FA1597C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D81DA0-40AB-ECFF-6266-37613992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/>
            <a:fld id="{86CB4B4D-7CA3-9044-876B-883B54F8677D}" type="slidenum">
              <a:rPr lang="cs-CZ" kern="0" smtClean="0">
                <a:solidFill>
                  <a:srgbClr val="000000"/>
                </a:solidFill>
                <a:latin typeface="Garamond"/>
                <a:sym typeface="Garamond"/>
              </a:rPr>
              <a:pPr hangingPunct="0"/>
              <a:t>‹#›</a:t>
            </a:fld>
            <a:endParaRPr lang="cs-CZ" kern="0">
              <a:solidFill>
                <a:srgbClr val="000000"/>
              </a:solidFill>
              <a:latin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1178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9E2BA5-7714-0916-63F6-E48A3347A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485EF3-1DA0-9626-ADF4-D9B919823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C098B6-A4F8-81F3-2351-EA7D41B82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1/14/2025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05CC7C-79A7-5554-3EE7-C2C5AE3CA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A7E95CC-0B20-7180-8B22-FD01692A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/>
            <a:fld id="{86CB4B4D-7CA3-9044-876B-883B54F8677D}" type="slidenum">
              <a:rPr lang="cs-CZ" kern="0" smtClean="0">
                <a:solidFill>
                  <a:srgbClr val="000000"/>
                </a:solidFill>
                <a:latin typeface="Garamond"/>
                <a:sym typeface="Garamond"/>
              </a:rPr>
              <a:pPr hangingPunct="0"/>
              <a:t>‹#›</a:t>
            </a:fld>
            <a:endParaRPr lang="cs-CZ" kern="0">
              <a:solidFill>
                <a:srgbClr val="000000"/>
              </a:solidFill>
              <a:latin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8152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C5399B-395F-9221-20C2-1DCB5A89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EC4F42-8A9A-5584-72CF-819313ECC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0CD1CDB-D75E-98AD-0986-9CAC92191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D16B4E-DF45-4E78-C19A-D41C2A279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768DB65-3EBF-E927-20C1-FAE22C83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60F84A2-2668-8E59-95E6-DD5229EE5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632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CA611B-FA49-782B-16FD-C6A8104C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4B2DAA-B934-86A5-77F4-03376DC6B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819640B-580D-30F6-B5A9-87815A07D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4B818D7-C5A8-1F2A-73E5-629CF42C8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59692B3-9A21-4B43-BEF3-20D37C612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BD8A944-51B3-E531-D352-99CBB7E8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1/14/2025</a:t>
            </a:fld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FA4033F-70FC-7CA1-F111-9031F770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F442FC8-79BE-4387-C7BA-071125D68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/>
            <a:fld id="{86CB4B4D-7CA3-9044-876B-883B54F8677D}" type="slidenum">
              <a:rPr lang="cs-CZ" kern="0" smtClean="0">
                <a:solidFill>
                  <a:srgbClr val="000000"/>
                </a:solidFill>
                <a:latin typeface="Garamond"/>
                <a:sym typeface="Garamond"/>
              </a:rPr>
              <a:pPr hangingPunct="0"/>
              <a:t>‹#›</a:t>
            </a:fld>
            <a:endParaRPr lang="cs-CZ" kern="0">
              <a:solidFill>
                <a:srgbClr val="000000"/>
              </a:solidFill>
              <a:latin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461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91721E-D041-5F8B-9DBF-FD9327A8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16192C1-D7D8-4D5D-97D1-174AB639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1/14/2025</a:t>
            </a:fld>
            <a:endParaRPr lang="en-US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45DAAB6-D870-E2CF-9721-5C5965BE6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25DC66B-44DA-C368-A53A-F5CF19E5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/>
            <a:fld id="{86CB4B4D-7CA3-9044-876B-883B54F8677D}" type="slidenum">
              <a:rPr lang="cs-CZ" kern="0" smtClean="0">
                <a:solidFill>
                  <a:srgbClr val="000000"/>
                </a:solidFill>
                <a:latin typeface="Garamond"/>
                <a:sym typeface="Garamond"/>
              </a:rPr>
              <a:pPr hangingPunct="0"/>
              <a:t>‹#›</a:t>
            </a:fld>
            <a:endParaRPr lang="cs-CZ" kern="0">
              <a:solidFill>
                <a:srgbClr val="000000"/>
              </a:solidFill>
              <a:latin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4039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7D46B2E-0558-177A-3F8E-AA0158DC1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71811EB-46A1-FE2E-56D8-C3F52BAD3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AA74C4D-52B8-5432-BAB9-D57C2B60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527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BBA34-7E08-7632-2C7E-80D6038C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848402-1677-5D96-8209-3D558DD02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1FF09E-355E-1CD6-AEAF-78AA264F1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6B36A2-E42C-0EC4-89D7-3BEB77EC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A8FA66-9637-26D0-5ED6-78030D2D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FD8D848-7F0E-EFE1-890E-12BEBFEA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26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68518E-2608-9E0F-B411-26FFF800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DEA4284-B791-B38B-1228-6E35905354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DF8FC77-7FAC-1226-9DBA-40A2C979F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212CEE-3ED7-4BE9-CC2D-6F2D3A99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3411F3-422C-60DF-3B4D-2A95CCED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A46C0A-7780-6F3D-5E78-FF4AB7FF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4653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00881-A372-2C37-B842-E1DACBE8B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D0FBC2A-6A60-94CC-0018-4DDB7595B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E2A856-84E6-852C-8D43-9EC28F14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9C0C3A-5471-C791-09B2-1B398F86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6847B5-AE36-91D4-E6D1-EB36831E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64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AA2C13A-ACEC-BF36-51AE-E3DD06BA5D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1BBCB3B-63C4-36BE-FB1A-013401CCA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642F70-BC9C-BC23-A820-9115C2DF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C994-8509-46E6-A5F1-12944BE7869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2F8EF5-C334-6E73-4029-89D1EFC0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A11FFC-A418-A9AA-F6D0-A68EC204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D34BB-48AC-4CB7-9412-A32C3AFD38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34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DB39916-3A4A-5A3B-B002-97C6B967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4609F8A-A83A-C579-7B1F-1098F18CD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114CFE-3918-13BD-380C-68D499B67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1/14/2025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47C318-371D-2407-A1A6-3B5C91F32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503595-DC7B-4B21-6859-15477A81B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0"/>
            <a:fld id="{86CB4B4D-7CA3-9044-876B-883B54F8677D}" type="slidenum">
              <a:rPr lang="cs-CZ" kern="0" smtClean="0">
                <a:solidFill>
                  <a:srgbClr val="000000"/>
                </a:solidFill>
                <a:latin typeface="Garamond"/>
                <a:sym typeface="Garamond"/>
              </a:rPr>
              <a:pPr hangingPunct="0"/>
              <a:t>‹#›</a:t>
            </a:fld>
            <a:endParaRPr lang="cs-CZ" kern="0">
              <a:solidFill>
                <a:srgbClr val="000000"/>
              </a:solidFill>
              <a:latin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3817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iskovah@praha7.cz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Sociální pedagog ve školách a školkách Prahy 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943428" y="1378835"/>
            <a:ext cx="7866743" cy="1179110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 Hana Šišková, </a:t>
            </a:r>
            <a:r>
              <a:rPr lang="cs-CZ" sz="8000" b="1" dirty="0">
                <a:cs typeface="Arial" panose="020B0604020202020204" pitchFamily="34" charset="0"/>
              </a:rPr>
              <a:t>místostarostka a radní pro</a:t>
            </a:r>
            <a:r>
              <a:rPr lang="cs-CZ" sz="8000" b="1" cap="none" dirty="0">
                <a:cs typeface="Arial" panose="020B0604020202020204" pitchFamily="34" charset="0"/>
              </a:rPr>
              <a:t> školství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94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kontext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399" y="1357465"/>
            <a:ext cx="10363826" cy="3735346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c</a:t>
            </a:r>
            <a:r>
              <a:rPr lang="cs-CZ" sz="8000" b="1" cap="none" dirty="0">
                <a:cs typeface="Arial" panose="020B0604020202020204" pitchFamily="34" charset="0"/>
              </a:rPr>
              <a:t>ca 46 tis. </a:t>
            </a:r>
            <a:r>
              <a:rPr lang="cs-CZ" sz="8000" b="1" dirty="0">
                <a:cs typeface="Arial" panose="020B0604020202020204" pitchFamily="34" charset="0"/>
              </a:rPr>
              <a:t>o</a:t>
            </a:r>
            <a:r>
              <a:rPr lang="cs-CZ" sz="8000" b="1" cap="none" dirty="0">
                <a:cs typeface="Arial" panose="020B0604020202020204" pitchFamily="34" charset="0"/>
              </a:rPr>
              <a:t>byvatel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v</a:t>
            </a:r>
            <a:r>
              <a:rPr lang="cs-CZ" sz="8000" b="1" cap="none" dirty="0">
                <a:cs typeface="Arial" panose="020B0604020202020204" pitchFamily="34" charset="0"/>
              </a:rPr>
              <a:t>e srovnání s ČR - nižší věkový pr</a:t>
            </a:r>
            <a:r>
              <a:rPr lang="cs-CZ" sz="8000" b="1" dirty="0">
                <a:cs typeface="Arial" panose="020B0604020202020204" pitchFamily="34" charset="0"/>
              </a:rPr>
              <a:t>ůměr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- více VŠ vzdělaných obyvatel (44%)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- více obyvatel s vysokým socioekonomickým statutem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0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kontext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399" y="1006386"/>
            <a:ext cx="10363826" cy="4611756"/>
          </a:xfrm>
        </p:spPr>
        <p:txBody>
          <a:bodyPr>
            <a:normAutofit fontScale="250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v</a:t>
            </a:r>
            <a:r>
              <a:rPr lang="cs-CZ" sz="8000" b="1" cap="none" dirty="0">
                <a:cs typeface="Arial" panose="020B0604020202020204" pitchFamily="34" charset="0"/>
              </a:rPr>
              <a:t>e srovnání s ČR      </a:t>
            </a:r>
            <a:r>
              <a:rPr lang="cs-CZ" sz="8000" b="1" dirty="0">
                <a:cs typeface="Arial" panose="020B0604020202020204" pitchFamily="34" charset="0"/>
              </a:rPr>
              <a:t>-</a:t>
            </a:r>
            <a:r>
              <a:rPr lang="cs-CZ" sz="8000" b="1" cap="none" dirty="0">
                <a:cs typeface="Arial" panose="020B0604020202020204" pitchFamily="34" charset="0"/>
              </a:rPr>
              <a:t> nadprůměrné zastoupení cizinců (28%)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- nadprůměrné zastoupení osob s dočasnou ochranou (6,3%)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</a:t>
            </a:r>
            <a:r>
              <a:rPr lang="cs-CZ" sz="8000" b="1" dirty="0">
                <a:cs typeface="Arial" panose="020B0604020202020204" pitchFamily="34" charset="0"/>
              </a:rPr>
              <a:t> - nadprůměrný počet osob v exekuci (8,3%)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 - nadprůměrný počet osob </a:t>
            </a:r>
            <a:r>
              <a:rPr lang="cs-CZ" sz="8000" b="1" dirty="0">
                <a:cs typeface="Arial" panose="020B0604020202020204" pitchFamily="34" charset="0"/>
              </a:rPr>
              <a:t>bez domova a v bytové nouzi</a:t>
            </a:r>
            <a:endParaRPr lang="cs-CZ" sz="8000" b="1" cap="none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 - srovnatelná rozvodovost (2 rozvody na 1000 obyvatel ročně)</a:t>
            </a:r>
            <a:endParaRPr lang="cs-CZ" sz="8000" b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- nadprůměrné zastoupení nesezdaných osob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 - nadprůměrné zastoupení neúplných rodin (20% domácností)</a:t>
            </a:r>
            <a:endParaRPr lang="cs-CZ" sz="8000" b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cap="none" dirty="0">
                <a:cs typeface="Arial" panose="020B0604020202020204" pitchFamily="34" charset="0"/>
              </a:rPr>
              <a:t>                                  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3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školství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6</a:t>
            </a:r>
            <a:r>
              <a:rPr lang="cs-CZ" sz="8000" b="1" cap="none" dirty="0">
                <a:cs typeface="Arial" panose="020B0604020202020204" pitchFamily="34" charset="0"/>
              </a:rPr>
              <a:t> ZŠ + 2 detašovaná pracoviště (1 z nich zřizovaná dle </a:t>
            </a:r>
            <a:r>
              <a:rPr lang="cs-CZ" sz="8000" b="1" i="0" u="none" strike="noStrike" dirty="0">
                <a:solidFill>
                  <a:srgbClr val="1F1F1F"/>
                </a:solidFill>
                <a:effectLst/>
              </a:rPr>
              <a:t>§ 16) – cca 3 250 žáků</a:t>
            </a: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6 MŠ – cca 1 050 dětí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</a:t>
            </a:r>
          </a:p>
          <a:p>
            <a:pPr marL="159480" lvl="1" indent="0">
              <a:lnSpc>
                <a:spcPct val="170000"/>
              </a:lnSpc>
              <a:buNone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školství, složení průměrné třídy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6"/>
            <a:ext cx="10363826" cy="5300441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6</a:t>
            </a:r>
            <a:r>
              <a:rPr lang="cs-CZ" sz="8000" b="1" cap="none" dirty="0">
                <a:cs typeface="Arial" panose="020B0604020202020204" pitchFamily="34" charset="0"/>
              </a:rPr>
              <a:t> ZŠ + 2 detašovaná pracoviště (1 z nich zřizovaná dle </a:t>
            </a:r>
            <a:r>
              <a:rPr lang="cs-CZ" sz="8000" b="1" i="0" u="none" strike="noStrike" dirty="0">
                <a:solidFill>
                  <a:srgbClr val="1F1F1F"/>
                </a:solidFill>
                <a:effectLst/>
              </a:rPr>
              <a:t>§ 16) – cca 3 250 žáků</a:t>
            </a: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6 MŠ – cca 1 050 dětí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průměrná třída s 26 dětmi - 2-3 žáci s OMJ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- 3-4 žáci s SVP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- 6-7 žáků z neúplných rodin (na 2.stupni až polovina žáků)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- 3 žáci s psychickými problémy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- 2 žáci s dlouhodobou vysokou absencí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- 2-3 žáci ze sociálně slabých rodin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</a:t>
            </a:r>
            <a:endParaRPr lang="cs-CZ" sz="8000" b="1" i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</a:t>
            </a:r>
          </a:p>
          <a:p>
            <a:pPr marL="159480" lvl="1" indent="0">
              <a:lnSpc>
                <a:spcPct val="170000"/>
              </a:lnSpc>
              <a:buNone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8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sociální pedagogové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od ledna 2022 - pilotáž pozice sociálního pedagoga (projekt) – škola/úřad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2022/23 - 3 sociální pedagogové na ZŠ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2023/24 - 6 sociálních pedagogů na ZŠ, 1 sdílený pro 3 MŠ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2024/25 - 7 sociálních pedagogů na ZŠ, 2 sdílení pro 6 MŠ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9 sociálních pedagogů na 4 300 dětí (1050 v MŠ, 3 250 v ZŠ) 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2023 - pozice síťaře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2024 - oddělení podpory sociální pedagogiky na odboru vzdělávání  Úřadu MČ </a:t>
            </a:r>
            <a:r>
              <a:rPr lang="cs-CZ" sz="8000" b="1" dirty="0" err="1">
                <a:cs typeface="Arial" panose="020B0604020202020204" pitchFamily="34" charset="0"/>
              </a:rPr>
              <a:t>Pha</a:t>
            </a:r>
            <a:r>
              <a:rPr lang="cs-CZ" sz="8000" b="1" dirty="0">
                <a:cs typeface="Arial" panose="020B0604020202020204" pitchFamily="34" charset="0"/>
              </a:rPr>
              <a:t> 7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financování MČ Praha 7, Podpora rovných příležitostí NPO (1 škola)                         </a:t>
            </a:r>
          </a:p>
          <a:p>
            <a:pPr marL="159480" lvl="1" indent="0">
              <a:lnSpc>
                <a:spcPct val="170000"/>
              </a:lnSpc>
              <a:buNone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0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Praha 7, analýza rozvoje sociální pedagogiky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25000" lnSpcReduction="20000"/>
          </a:bodyPr>
          <a:lstStyle/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/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i="1" dirty="0">
                <a:cs typeface="Arial" panose="020B0604020202020204" pitchFamily="34" charset="0"/>
              </a:rPr>
              <a:t>PhDr. Petra </a:t>
            </a:r>
            <a:r>
              <a:rPr lang="cs-CZ" sz="8000" b="1" i="1" dirty="0" err="1">
                <a:cs typeface="Arial" panose="020B0604020202020204" pitchFamily="34" charset="0"/>
              </a:rPr>
              <a:t>Matúšová</a:t>
            </a:r>
            <a:r>
              <a:rPr lang="cs-CZ" sz="8000" b="1" i="1" dirty="0">
                <a:cs typeface="Arial" panose="020B0604020202020204" pitchFamily="34" charset="0"/>
              </a:rPr>
              <a:t>: Analytická zpráva o rozvoji sociální pedagogiky v Praze 7, 2025</a:t>
            </a:r>
            <a:endParaRPr lang="cs-CZ" sz="8000" b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- školní rok 2023/24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- souhrnná </a:t>
            </a:r>
            <a:r>
              <a:rPr lang="cs-CZ" sz="8000" b="1" dirty="0" err="1">
                <a:cs typeface="Arial" panose="020B0604020202020204" pitchFamily="34" charset="0"/>
              </a:rPr>
              <a:t>multizdrojová</a:t>
            </a:r>
            <a:r>
              <a:rPr lang="cs-CZ" sz="8000" b="1" dirty="0">
                <a:cs typeface="Arial" panose="020B0604020202020204" pitchFamily="34" charset="0"/>
              </a:rPr>
              <a:t> analýza kvantitativních a kvalitativních dat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- perspektiva podpořených žáků a potenciál potřebnosti sociálních pedagogů 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- perspektiva klíčových aktérů - ředitelé škol (6) a školek (3) - rozhovory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                - učitelé (120) – dotazníkové šetření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                - síť odborných organizací a Úřad MČ</a:t>
            </a:r>
          </a:p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                                                                 </a:t>
            </a:r>
          </a:p>
          <a:p>
            <a:pPr marL="159480" lvl="1" indent="0">
              <a:lnSpc>
                <a:spcPct val="170000"/>
              </a:lnSpc>
              <a:buNone/>
            </a:pPr>
            <a:endParaRPr lang="cs-CZ" sz="8000" cap="none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podpořených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103086"/>
            <a:ext cx="10363826" cy="5268686"/>
          </a:xfrm>
        </p:spPr>
        <p:txBody>
          <a:bodyPr>
            <a:normAutofit fontScale="250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cap="none" dirty="0">
                <a:cs typeface="Arial" panose="020B0604020202020204" pitchFamily="34" charset="0"/>
              </a:rPr>
              <a:t>SP pracuje minimálně se 7-10% dětí školy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cap="none" dirty="0">
                <a:cs typeface="Arial" panose="020B0604020202020204" pitchFamily="34" charset="0"/>
              </a:rPr>
              <a:t>dle </a:t>
            </a:r>
            <a:r>
              <a:rPr lang="cs-CZ" sz="8000" b="1" dirty="0">
                <a:cs typeface="Arial" panose="020B0604020202020204" pitchFamily="34" charset="0"/>
              </a:rPr>
              <a:t>identifikace sociálně znevýhodněných dětí v rámci šetření</a:t>
            </a:r>
            <a:r>
              <a:rPr lang="cs-CZ" sz="8000" b="1" cap="none" dirty="0">
                <a:cs typeface="Arial" panose="020B0604020202020204" pitchFamily="34" charset="0"/>
              </a:rPr>
              <a:t> k projektu PROP máme</a:t>
            </a:r>
            <a:r>
              <a:rPr lang="cs-CZ" sz="8000" b="1" dirty="0">
                <a:cs typeface="Arial" panose="020B0604020202020204" pitchFamily="34" charset="0"/>
              </a:rPr>
              <a:t> </a:t>
            </a:r>
            <a:r>
              <a:rPr lang="cs-CZ" sz="8000" b="1" cap="none" dirty="0">
                <a:cs typeface="Arial" panose="020B0604020202020204" pitchFamily="34" charset="0"/>
              </a:rPr>
              <a:t>ještě o 3-4% více dětí ve 3.-4.stupni podpory, které zatím podpořené nejsou</a:t>
            </a: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1 SP má 20-30 dětí v dlouhodobé intenzivní péči, dalších 10-30 v krátkodobé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velmi vážné problémy v rodině asi 1-2% případů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detekce i hraničních případů (nehasí, předcházejí požáru)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práce s třídním kolektivem, prevence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monitoring potřebnosti, administrace finanční podpory (</a:t>
            </a:r>
            <a:r>
              <a:rPr lang="cs-CZ" sz="8000" b="1" dirty="0">
                <a:highlight>
                  <a:srgbClr val="FFFF00"/>
                </a:highlight>
                <a:cs typeface="Arial" panose="020B0604020202020204" pitchFamily="34" charset="0"/>
              </a:rPr>
              <a:t>100% čerpání Balíčku okamžité pomoci Pražana, zdvojnásobení veškeré čerpané podpory oproti předchozímu roku)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45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podpořených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325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95BA593E-5D33-3BEA-1EB8-0650751D96C2}"/>
              </a:ext>
            </a:extLst>
          </p:cNvPr>
          <p:cNvGrpSpPr/>
          <p:nvPr/>
        </p:nvGrpSpPr>
        <p:grpSpPr>
          <a:xfrm>
            <a:off x="2287519" y="1765190"/>
            <a:ext cx="7251826" cy="4238046"/>
            <a:chOff x="1674891" y="1179075"/>
            <a:chExt cx="7251826" cy="4607549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97F2F0C6-CDE0-2EFA-26D8-31E1B35B906B}"/>
                </a:ext>
              </a:extLst>
            </p:cNvPr>
            <p:cNvGrpSpPr/>
            <p:nvPr/>
          </p:nvGrpSpPr>
          <p:grpSpPr>
            <a:xfrm>
              <a:off x="2862470" y="1224051"/>
              <a:ext cx="4627799" cy="4562573"/>
              <a:chOff x="1980881" y="1263808"/>
              <a:chExt cx="7567630" cy="4562573"/>
            </a:xfrm>
          </p:grpSpPr>
          <p:sp>
            <p:nvSpPr>
              <p:cNvPr id="34" name="Obdélník 33">
                <a:extLst>
                  <a:ext uri="{FF2B5EF4-FFF2-40B4-BE49-F238E27FC236}">
                    <a16:creationId xmlns:a16="http://schemas.microsoft.com/office/drawing/2014/main" id="{8D5E9726-36E3-169F-A4F3-B53B55E7303F}"/>
                  </a:ext>
                </a:extLst>
              </p:cNvPr>
              <p:cNvSpPr/>
              <p:nvPr/>
            </p:nvSpPr>
            <p:spPr>
              <a:xfrm>
                <a:off x="1980881" y="1264257"/>
                <a:ext cx="7567629" cy="75704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Obdélník 34">
                <a:extLst>
                  <a:ext uri="{FF2B5EF4-FFF2-40B4-BE49-F238E27FC236}">
                    <a16:creationId xmlns:a16="http://schemas.microsoft.com/office/drawing/2014/main" id="{83B4DB87-AC5B-0D1F-4D48-CB9C518CC60B}"/>
                  </a:ext>
                </a:extLst>
              </p:cNvPr>
              <p:cNvSpPr/>
              <p:nvPr/>
            </p:nvSpPr>
            <p:spPr>
              <a:xfrm>
                <a:off x="1980881" y="2021305"/>
                <a:ext cx="7567629" cy="104273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Obdélník 35">
                <a:extLst>
                  <a:ext uri="{FF2B5EF4-FFF2-40B4-BE49-F238E27FC236}">
                    <a16:creationId xmlns:a16="http://schemas.microsoft.com/office/drawing/2014/main" id="{4FFE81FD-1357-777C-6226-79B2EB369C30}"/>
                  </a:ext>
                </a:extLst>
              </p:cNvPr>
              <p:cNvSpPr/>
              <p:nvPr/>
            </p:nvSpPr>
            <p:spPr>
              <a:xfrm>
                <a:off x="1980881" y="3064042"/>
                <a:ext cx="7567629" cy="2743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Volný tvar 36">
                <a:extLst>
                  <a:ext uri="{FF2B5EF4-FFF2-40B4-BE49-F238E27FC236}">
                    <a16:creationId xmlns:a16="http://schemas.microsoft.com/office/drawing/2014/main" id="{CBA7AD02-703A-B0EC-5CD0-DCEA8AFCBD84}"/>
                  </a:ext>
                </a:extLst>
              </p:cNvPr>
              <p:cNvSpPr/>
              <p:nvPr/>
            </p:nvSpPr>
            <p:spPr>
              <a:xfrm>
                <a:off x="1980881" y="1263808"/>
                <a:ext cx="7567630" cy="4562573"/>
              </a:xfrm>
              <a:custGeom>
                <a:avLst/>
                <a:gdLst>
                  <a:gd name="connsiteX0" fmla="*/ 5995448 w 5995449"/>
                  <a:gd name="connsiteY0" fmla="*/ 4670980 h 4670981"/>
                  <a:gd name="connsiteX1" fmla="*/ 5995449 w 5995449"/>
                  <a:gd name="connsiteY1" fmla="*/ 4670981 h 4670981"/>
                  <a:gd name="connsiteX2" fmla="*/ 5995448 w 5995449"/>
                  <a:gd name="connsiteY2" fmla="*/ 4670981 h 4670981"/>
                  <a:gd name="connsiteX3" fmla="*/ 3007138 w 5995449"/>
                  <a:gd name="connsiteY3" fmla="*/ 0 h 4670981"/>
                  <a:gd name="connsiteX4" fmla="*/ 5995448 w 5995449"/>
                  <a:gd name="connsiteY4" fmla="*/ 0 h 4670981"/>
                  <a:gd name="connsiteX5" fmla="*/ 5995448 w 5995449"/>
                  <a:gd name="connsiteY5" fmla="*/ 4670980 h 4670981"/>
                  <a:gd name="connsiteX6" fmla="*/ 0 w 5995449"/>
                  <a:gd name="connsiteY6" fmla="*/ 0 h 4670981"/>
                  <a:gd name="connsiteX7" fmla="*/ 3007138 w 5995449"/>
                  <a:gd name="connsiteY7" fmla="*/ 0 h 4670981"/>
                  <a:gd name="connsiteX8" fmla="*/ 1 w 5995449"/>
                  <a:gd name="connsiteY8" fmla="*/ 4670981 h 4670981"/>
                  <a:gd name="connsiteX9" fmla="*/ 0 w 5995449"/>
                  <a:gd name="connsiteY9" fmla="*/ 4670981 h 467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5449" h="4670981">
                    <a:moveTo>
                      <a:pt x="5995448" y="4670980"/>
                    </a:moveTo>
                    <a:lnTo>
                      <a:pt x="5995449" y="4670981"/>
                    </a:lnTo>
                    <a:lnTo>
                      <a:pt x="5995448" y="4670981"/>
                    </a:lnTo>
                    <a:close/>
                    <a:moveTo>
                      <a:pt x="3007138" y="0"/>
                    </a:moveTo>
                    <a:lnTo>
                      <a:pt x="5995448" y="0"/>
                    </a:lnTo>
                    <a:lnTo>
                      <a:pt x="5995448" y="4670980"/>
                    </a:lnTo>
                    <a:close/>
                    <a:moveTo>
                      <a:pt x="0" y="0"/>
                    </a:moveTo>
                    <a:lnTo>
                      <a:pt x="3007138" y="0"/>
                    </a:lnTo>
                    <a:lnTo>
                      <a:pt x="1" y="4670981"/>
                    </a:lnTo>
                    <a:lnTo>
                      <a:pt x="0" y="46709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p:grp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487CBE0A-CCF3-0521-D2E7-E4A6B819784E}"/>
                </a:ext>
              </a:extLst>
            </p:cNvPr>
            <p:cNvSpPr/>
            <p:nvPr/>
          </p:nvSpPr>
          <p:spPr>
            <a:xfrm>
              <a:off x="1674891" y="3023857"/>
              <a:ext cx="7251826" cy="2743199"/>
            </a:xfrm>
            <a:prstGeom prst="rect">
              <a:avLst/>
            </a:prstGeom>
            <a:solidFill>
              <a:srgbClr val="3649D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2D7D90FE-DDAF-0150-C2F4-B53A31960A2D}"/>
                </a:ext>
              </a:extLst>
            </p:cNvPr>
            <p:cNvSpPr/>
            <p:nvPr/>
          </p:nvSpPr>
          <p:spPr>
            <a:xfrm>
              <a:off x="1674891" y="1972924"/>
              <a:ext cx="7251826" cy="1050933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9BA8655E-E6E9-C49B-9B6D-7AA08E694BE1}"/>
                </a:ext>
              </a:extLst>
            </p:cNvPr>
            <p:cNvSpPr/>
            <p:nvPr/>
          </p:nvSpPr>
          <p:spPr>
            <a:xfrm>
              <a:off x="1674891" y="1211110"/>
              <a:ext cx="7251826" cy="761589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Šipka doprava 7">
              <a:extLst>
                <a:ext uri="{FF2B5EF4-FFF2-40B4-BE49-F238E27FC236}">
                  <a16:creationId xmlns:a16="http://schemas.microsoft.com/office/drawing/2014/main" id="{1DE96526-04FC-2137-0FFF-752CA9F8DC7D}"/>
                </a:ext>
              </a:extLst>
            </p:cNvPr>
            <p:cNvSpPr/>
            <p:nvPr/>
          </p:nvSpPr>
          <p:spPr>
            <a:xfrm rot="5400000">
              <a:off x="6264894" y="3406041"/>
              <a:ext cx="4543435" cy="179459"/>
            </a:xfrm>
            <a:prstGeom prst="rightArrow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Šipka doprava 8">
              <a:extLst>
                <a:ext uri="{FF2B5EF4-FFF2-40B4-BE49-F238E27FC236}">
                  <a16:creationId xmlns:a16="http://schemas.microsoft.com/office/drawing/2014/main" id="{31FC5418-6CEB-FAEB-21CF-7220964CA76E}"/>
                </a:ext>
              </a:extLst>
            </p:cNvPr>
            <p:cNvSpPr/>
            <p:nvPr/>
          </p:nvSpPr>
          <p:spPr>
            <a:xfrm rot="16200000">
              <a:off x="-226187" y="3406038"/>
              <a:ext cx="4543437" cy="179461"/>
            </a:xfrm>
            <a:prstGeom prst="rightArrow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32FC1648-0F77-2F76-1464-9A7632AC1B7B}"/>
                </a:ext>
              </a:extLst>
            </p:cNvPr>
            <p:cNvSpPr txBox="1"/>
            <p:nvPr/>
          </p:nvSpPr>
          <p:spPr>
            <a:xfrm rot="5400000">
              <a:off x="7310968" y="3121961"/>
              <a:ext cx="2848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ČINNOST SOCIÁLNÍHO PEDAGOGA</a:t>
              </a:r>
            </a:p>
          </p:txBody>
        </p:sp>
        <p:sp>
          <p:nvSpPr>
            <p:cNvPr id="12" name="Ovál 11">
              <a:extLst>
                <a:ext uri="{FF2B5EF4-FFF2-40B4-BE49-F238E27FC236}">
                  <a16:creationId xmlns:a16="http://schemas.microsoft.com/office/drawing/2014/main" id="{9F781D45-038B-F1C0-BC85-FA11C25E6A92}"/>
                </a:ext>
              </a:extLst>
            </p:cNvPr>
            <p:cNvSpPr/>
            <p:nvPr/>
          </p:nvSpPr>
          <p:spPr>
            <a:xfrm>
              <a:off x="6944021" y="3627072"/>
              <a:ext cx="1080000" cy="108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Skupina 12">
              <a:extLst>
                <a:ext uri="{FF2B5EF4-FFF2-40B4-BE49-F238E27FC236}">
                  <a16:creationId xmlns:a16="http://schemas.microsoft.com/office/drawing/2014/main" id="{4AABF6E7-FBF0-6DD8-2A24-154E9CB5A5E9}"/>
                </a:ext>
              </a:extLst>
            </p:cNvPr>
            <p:cNvGrpSpPr/>
            <p:nvPr/>
          </p:nvGrpSpPr>
          <p:grpSpPr>
            <a:xfrm>
              <a:off x="6307574" y="1231583"/>
              <a:ext cx="1786349" cy="1260000"/>
              <a:chOff x="6223220" y="1132683"/>
              <a:chExt cx="1434124" cy="1019494"/>
            </a:xfrm>
          </p:grpSpPr>
          <p:sp>
            <p:nvSpPr>
              <p:cNvPr id="32" name="Ovál 31">
                <a:extLst>
                  <a:ext uri="{FF2B5EF4-FFF2-40B4-BE49-F238E27FC236}">
                    <a16:creationId xmlns:a16="http://schemas.microsoft.com/office/drawing/2014/main" id="{2578BB35-75B5-1878-BB0E-EEA33DE7AF40}"/>
                  </a:ext>
                </a:extLst>
              </p:cNvPr>
              <p:cNvSpPr/>
              <p:nvPr/>
            </p:nvSpPr>
            <p:spPr>
              <a:xfrm>
                <a:off x="6434502" y="1132683"/>
                <a:ext cx="1011558" cy="1019494"/>
              </a:xfrm>
              <a:prstGeom prst="ellipse">
                <a:avLst/>
              </a:prstGeom>
              <a:solidFill>
                <a:srgbClr val="707D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TextovéPole 32">
                <a:extLst>
                  <a:ext uri="{FF2B5EF4-FFF2-40B4-BE49-F238E27FC236}">
                    <a16:creationId xmlns:a16="http://schemas.microsoft.com/office/drawing/2014/main" id="{D47BF6E0-0285-8E36-1414-F5DC8F2F77B5}"/>
                  </a:ext>
                </a:extLst>
              </p:cNvPr>
              <p:cNvSpPr txBox="1"/>
              <p:nvPr/>
            </p:nvSpPr>
            <p:spPr>
              <a:xfrm>
                <a:off x="6223220" y="1387382"/>
                <a:ext cx="1434124" cy="3942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341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Finančně</a:t>
                </a:r>
                <a:b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podpořených žáků</a:t>
                </a:r>
              </a:p>
            </p:txBody>
          </p:sp>
        </p:grp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3643D8F4-7512-0F10-5C8B-AECDC261C7C3}"/>
                </a:ext>
              </a:extLst>
            </p:cNvPr>
            <p:cNvSpPr txBox="1"/>
            <p:nvPr/>
          </p:nvSpPr>
          <p:spPr>
            <a:xfrm>
              <a:off x="6766959" y="3923416"/>
              <a:ext cx="1434124" cy="4873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27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Preventivních programů</a:t>
              </a:r>
              <a:b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ve třídách</a:t>
              </a:r>
            </a:p>
          </p:txBody>
        </p:sp>
        <p:sp>
          <p:nvSpPr>
            <p:cNvPr id="15" name="Ovál 14">
              <a:extLst>
                <a:ext uri="{FF2B5EF4-FFF2-40B4-BE49-F238E27FC236}">
                  <a16:creationId xmlns:a16="http://schemas.microsoft.com/office/drawing/2014/main" id="{FA694281-ABC0-5C37-CA67-88E7A132AD97}"/>
                </a:ext>
              </a:extLst>
            </p:cNvPr>
            <p:cNvSpPr/>
            <p:nvPr/>
          </p:nvSpPr>
          <p:spPr>
            <a:xfrm>
              <a:off x="2278452" y="3613917"/>
              <a:ext cx="1260000" cy="12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ál 15">
              <a:extLst>
                <a:ext uri="{FF2B5EF4-FFF2-40B4-BE49-F238E27FC236}">
                  <a16:creationId xmlns:a16="http://schemas.microsoft.com/office/drawing/2014/main" id="{856B2C5C-2D3B-3C42-82BB-12B9A055E651}"/>
                </a:ext>
              </a:extLst>
            </p:cNvPr>
            <p:cNvSpPr/>
            <p:nvPr/>
          </p:nvSpPr>
          <p:spPr>
            <a:xfrm>
              <a:off x="3250883" y="1412612"/>
              <a:ext cx="1260000" cy="1260000"/>
            </a:xfrm>
            <a:prstGeom prst="ellipse">
              <a:avLst/>
            </a:prstGeom>
            <a:solidFill>
              <a:srgbClr val="707D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12F31F07-ADFE-823D-009C-4BD762471094}"/>
                </a:ext>
              </a:extLst>
            </p:cNvPr>
            <p:cNvSpPr txBox="1"/>
            <p:nvPr/>
          </p:nvSpPr>
          <p:spPr>
            <a:xfrm>
              <a:off x="3163821" y="1742948"/>
              <a:ext cx="1434124" cy="4873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344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Identifikovaných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žáků pro podporu</a:t>
              </a:r>
            </a:p>
          </p:txBody>
        </p:sp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EAF6E232-67C2-D9BC-70DC-3591B1556BE7}"/>
                </a:ext>
              </a:extLst>
            </p:cNvPr>
            <p:cNvSpPr txBox="1"/>
            <p:nvPr/>
          </p:nvSpPr>
          <p:spPr>
            <a:xfrm>
              <a:off x="2191390" y="3927356"/>
              <a:ext cx="1434124" cy="4873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2195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Žáků bez aktuální</a:t>
              </a:r>
              <a:b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lang="cs-CZ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potřeby podpory</a:t>
              </a:r>
            </a:p>
          </p:txBody>
        </p:sp>
        <p:grpSp>
          <p:nvGrpSpPr>
            <p:cNvPr id="19" name="Skupina 18">
              <a:extLst>
                <a:ext uri="{FF2B5EF4-FFF2-40B4-BE49-F238E27FC236}">
                  <a16:creationId xmlns:a16="http://schemas.microsoft.com/office/drawing/2014/main" id="{4C23FD0A-F55B-893F-A614-73508E49F956}"/>
                </a:ext>
              </a:extLst>
            </p:cNvPr>
            <p:cNvGrpSpPr/>
            <p:nvPr/>
          </p:nvGrpSpPr>
          <p:grpSpPr>
            <a:xfrm>
              <a:off x="5212610" y="1179075"/>
              <a:ext cx="1434124" cy="847898"/>
              <a:chOff x="5212610" y="1179075"/>
              <a:chExt cx="1434124" cy="847898"/>
            </a:xfrm>
          </p:grpSpPr>
          <p:sp>
            <p:nvSpPr>
              <p:cNvPr id="30" name="Ovál 29">
                <a:extLst>
                  <a:ext uri="{FF2B5EF4-FFF2-40B4-BE49-F238E27FC236}">
                    <a16:creationId xmlns:a16="http://schemas.microsoft.com/office/drawing/2014/main" id="{DF373992-A4CE-78DA-2DDA-B1E007C72A5F}"/>
                  </a:ext>
                </a:extLst>
              </p:cNvPr>
              <p:cNvSpPr/>
              <p:nvPr/>
            </p:nvSpPr>
            <p:spPr>
              <a:xfrm>
                <a:off x="5505723" y="1179075"/>
                <a:ext cx="847898" cy="84789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C60A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TextovéPole 30">
                <a:extLst>
                  <a:ext uri="{FF2B5EF4-FFF2-40B4-BE49-F238E27FC236}">
                    <a16:creationId xmlns:a16="http://schemas.microsoft.com/office/drawing/2014/main" id="{89E99565-9A49-3E01-1BAA-F79FA3BBFD67}"/>
                  </a:ext>
                </a:extLst>
              </p:cNvPr>
              <p:cNvSpPr txBox="1"/>
              <p:nvPr/>
            </p:nvSpPr>
            <p:spPr>
              <a:xfrm>
                <a:off x="5212610" y="1318304"/>
                <a:ext cx="1434124" cy="48731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143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Dlouhodobě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 podpořených žáků</a:t>
                </a:r>
              </a:p>
            </p:txBody>
          </p:sp>
        </p:grpSp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F120CF61-CEE2-E9F6-5EC8-2DF9CB436430}"/>
                </a:ext>
              </a:extLst>
            </p:cNvPr>
            <p:cNvGrpSpPr/>
            <p:nvPr/>
          </p:nvGrpSpPr>
          <p:grpSpPr>
            <a:xfrm>
              <a:off x="5664553" y="2323794"/>
              <a:ext cx="1434124" cy="662825"/>
              <a:chOff x="5484578" y="2125151"/>
              <a:chExt cx="1434124" cy="662825"/>
            </a:xfrm>
          </p:grpSpPr>
          <p:sp>
            <p:nvSpPr>
              <p:cNvPr id="28" name="Ovál 27">
                <a:extLst>
                  <a:ext uri="{FF2B5EF4-FFF2-40B4-BE49-F238E27FC236}">
                    <a16:creationId xmlns:a16="http://schemas.microsoft.com/office/drawing/2014/main" id="{515878DA-3BD5-CBE6-3A64-30517244D7D8}"/>
                  </a:ext>
                </a:extLst>
              </p:cNvPr>
              <p:cNvSpPr/>
              <p:nvPr/>
            </p:nvSpPr>
            <p:spPr>
              <a:xfrm>
                <a:off x="5870228" y="2125151"/>
                <a:ext cx="662825" cy="6628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TextovéPole 28">
                <a:extLst>
                  <a:ext uri="{FF2B5EF4-FFF2-40B4-BE49-F238E27FC236}">
                    <a16:creationId xmlns:a16="http://schemas.microsoft.com/office/drawing/2014/main" id="{B4A1AD16-8A90-3A9A-B3B4-BAF8328558BF}"/>
                  </a:ext>
                </a:extLst>
              </p:cNvPr>
              <p:cNvSpPr txBox="1"/>
              <p:nvPr/>
            </p:nvSpPr>
            <p:spPr>
              <a:xfrm>
                <a:off x="5484578" y="2139304"/>
                <a:ext cx="1434124" cy="59503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75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Krátkodobě</a:t>
                </a:r>
                <a:b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podpořených</a:t>
                </a:r>
                <a:b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lang="cs-CZ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žáků</a:t>
                </a:r>
              </a:p>
            </p:txBody>
          </p:sp>
        </p:grp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D8D190B7-05F3-63EE-7A17-DB9BD01025CB}"/>
                </a:ext>
              </a:extLst>
            </p:cNvPr>
            <p:cNvSpPr txBox="1"/>
            <p:nvPr/>
          </p:nvSpPr>
          <p:spPr>
            <a:xfrm>
              <a:off x="3763879" y="4195341"/>
              <a:ext cx="2848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VŠICHNI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F464F3AC-D05E-46C8-1CF1-ACECD566D40A}"/>
                </a:ext>
              </a:extLst>
            </p:cNvPr>
            <p:cNvSpPr txBox="1"/>
            <p:nvPr/>
          </p:nvSpPr>
          <p:spPr>
            <a:xfrm>
              <a:off x="3763879" y="2466653"/>
              <a:ext cx="2848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NĚKTEŘÍ</a:t>
              </a: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9CFB414F-A143-947E-A564-10E99A4DD420}"/>
                </a:ext>
              </a:extLst>
            </p:cNvPr>
            <p:cNvSpPr txBox="1"/>
            <p:nvPr/>
          </p:nvSpPr>
          <p:spPr>
            <a:xfrm>
              <a:off x="3763879" y="1587187"/>
              <a:ext cx="2848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PÁR</a:t>
              </a: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D0037111-6C12-42ED-BE8F-CA7FDC5D2105}"/>
                </a:ext>
              </a:extLst>
            </p:cNvPr>
            <p:cNvSpPr txBox="1"/>
            <p:nvPr/>
          </p:nvSpPr>
          <p:spPr>
            <a:xfrm rot="16200000">
              <a:off x="400874" y="3049537"/>
              <a:ext cx="2848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EFEKT SOCIÁLNÍHO PEDAGOGA</a:t>
              </a:r>
            </a:p>
          </p:txBody>
        </p:sp>
        <p:sp>
          <p:nvSpPr>
            <p:cNvPr id="25" name="TextovéPole 24">
              <a:extLst>
                <a:ext uri="{FF2B5EF4-FFF2-40B4-BE49-F238E27FC236}">
                  <a16:creationId xmlns:a16="http://schemas.microsoft.com/office/drawing/2014/main" id="{9AEBAC33-C350-2FFB-3633-E178CCDE4108}"/>
                </a:ext>
              </a:extLst>
            </p:cNvPr>
            <p:cNvSpPr txBox="1"/>
            <p:nvPr/>
          </p:nvSpPr>
          <p:spPr>
            <a:xfrm>
              <a:off x="2070740" y="1208277"/>
              <a:ext cx="14157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TERCIÁRNÍ</a:t>
              </a:r>
              <a:b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PREVENCE: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Intenzivní podpora</a:t>
              </a: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DA443FEC-29D4-E45A-C98A-77EAB4D2448C}"/>
                </a:ext>
              </a:extLst>
            </p:cNvPr>
            <p:cNvSpPr txBox="1"/>
            <p:nvPr/>
          </p:nvSpPr>
          <p:spPr>
            <a:xfrm>
              <a:off x="2070740" y="1969397"/>
              <a:ext cx="14157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SEKUNDÁRNÍ PREVENCE: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Cílená podpora</a:t>
              </a:r>
            </a:p>
          </p:txBody>
        </p:sp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46C94806-8A1A-C734-A83D-65374E55ADFC}"/>
                </a:ext>
              </a:extLst>
            </p:cNvPr>
            <p:cNvSpPr txBox="1"/>
            <p:nvPr/>
          </p:nvSpPr>
          <p:spPr>
            <a:xfrm>
              <a:off x="2070740" y="3028890"/>
              <a:ext cx="14157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PRIMÁRNÍ</a:t>
              </a:r>
              <a:b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lang="cs-CZ" sz="1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PREVENCE: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Univerzální podpora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557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             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ředitele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34983" y="2082483"/>
            <a:ext cx="5837646" cy="455213"/>
          </a:xfrm>
        </p:spPr>
        <p:txBody>
          <a:bodyPr>
            <a:noAutofit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2000" b="1" dirty="0">
                <a:cs typeface="Arial" panose="020B0604020202020204" pitchFamily="34" charset="0"/>
              </a:rPr>
              <a:t>      </a:t>
            </a:r>
            <a:r>
              <a:rPr lang="cs-CZ" sz="2000" b="1" dirty="0">
                <a:solidFill>
                  <a:schemeClr val="accent1"/>
                </a:solidFill>
                <a:cs typeface="Arial" panose="020B0604020202020204" pitchFamily="34" charset="0"/>
              </a:rPr>
              <a:t>řeší, co škola doposud neměla kapacitu řešit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2000" b="1" cap="none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2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2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0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20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20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356B0D9-D9CE-94DA-D741-8F2B7DE15A0D}"/>
              </a:ext>
            </a:extLst>
          </p:cNvPr>
          <p:cNvSpPr txBox="1"/>
          <p:nvPr/>
        </p:nvSpPr>
        <p:spPr>
          <a:xfrm>
            <a:off x="4035734" y="3559766"/>
            <a:ext cx="3998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/>
              <a:t>sociální pedagog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14E31F-2A12-DFC7-F0A8-A6C7FBB81B9D}"/>
              </a:ext>
            </a:extLst>
          </p:cNvPr>
          <p:cNvSpPr txBox="1"/>
          <p:nvPr/>
        </p:nvSpPr>
        <p:spPr>
          <a:xfrm>
            <a:off x="340881" y="4713248"/>
            <a:ext cx="7573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accent6"/>
                </a:solidFill>
              </a:rPr>
              <a:t>má velkou šanci na získání důvěry a spolupráce rodiny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53D15A9-453F-9AD4-3173-FB677FEE61A8}"/>
              </a:ext>
            </a:extLst>
          </p:cNvPr>
          <p:cNvSpPr txBox="1"/>
          <p:nvPr/>
        </p:nvSpPr>
        <p:spPr>
          <a:xfrm>
            <a:off x="4665008" y="1760297"/>
            <a:ext cx="664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maximalizuje efektivitu podpory rodiny a dítěte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2A2D274-34C9-78E6-04F9-74ADA8BE3914}"/>
              </a:ext>
            </a:extLst>
          </p:cNvPr>
          <p:cNvSpPr txBox="1"/>
          <p:nvPr/>
        </p:nvSpPr>
        <p:spPr>
          <a:xfrm>
            <a:off x="598775" y="2915808"/>
            <a:ext cx="10269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</a:rPr>
              <a:t>hledá příčinu a řešení problému v rodině, nikoli jen sanaci jejich projevů u žáka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9676C68-00B6-EA1B-246B-FAFEBC109421}"/>
              </a:ext>
            </a:extLst>
          </p:cNvPr>
          <p:cNvSpPr txBox="1"/>
          <p:nvPr/>
        </p:nvSpPr>
        <p:spPr>
          <a:xfrm>
            <a:off x="5272980" y="2564476"/>
            <a:ext cx="5753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5">
                    <a:lumMod val="75000"/>
                  </a:schemeClr>
                </a:solidFill>
              </a:rPr>
              <a:t>na rozdíl od školy má přístup do rodiny žáka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48DB802-ACEC-95E4-C5FC-D58DA2476683}"/>
              </a:ext>
            </a:extLst>
          </p:cNvPr>
          <p:cNvSpPr txBox="1"/>
          <p:nvPr/>
        </p:nvSpPr>
        <p:spPr>
          <a:xfrm>
            <a:off x="1826765" y="3280413"/>
            <a:ext cx="6580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spolupracuje se sítí odborníků v oblasti externích služeb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DD6B685-56FE-F68B-5681-862C4E00FB77}"/>
              </a:ext>
            </a:extLst>
          </p:cNvPr>
          <p:cNvSpPr txBox="1"/>
          <p:nvPr/>
        </p:nvSpPr>
        <p:spPr>
          <a:xfrm>
            <a:off x="598775" y="4043596"/>
            <a:ext cx="10610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orientuje se v postupech sociálně-právní ochrany dětí, koordinuje postup školy ve vztahu k OSPOD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8FAC15F-AB94-1837-F4C1-721E2A6370D6}"/>
              </a:ext>
            </a:extLst>
          </p:cNvPr>
          <p:cNvSpPr txBox="1"/>
          <p:nvPr/>
        </p:nvSpPr>
        <p:spPr>
          <a:xfrm>
            <a:off x="798239" y="4391037"/>
            <a:ext cx="287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C000"/>
                </a:solidFill>
              </a:rPr>
              <a:t>je živá databáze kontaktů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935EDB8-8555-B9F6-35BD-7A7F46DAAFFF}"/>
              </a:ext>
            </a:extLst>
          </p:cNvPr>
          <p:cNvSpPr txBox="1"/>
          <p:nvPr/>
        </p:nvSpPr>
        <p:spPr>
          <a:xfrm>
            <a:off x="510681" y="1788073"/>
            <a:ext cx="4055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snižuje práh dosahu na pomoc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EED2650-8727-A0DC-C872-CA1F5A73D7A0}"/>
              </a:ext>
            </a:extLst>
          </p:cNvPr>
          <p:cNvSpPr txBox="1"/>
          <p:nvPr/>
        </p:nvSpPr>
        <p:spPr>
          <a:xfrm>
            <a:off x="7068183" y="3608622"/>
            <a:ext cx="4930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je mediátorem mezi školou a rodinou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701E12A-A1F7-E360-8421-F7BCF6A3FA71}"/>
              </a:ext>
            </a:extLst>
          </p:cNvPr>
          <p:cNvSpPr txBox="1"/>
          <p:nvPr/>
        </p:nvSpPr>
        <p:spPr>
          <a:xfrm>
            <a:off x="574652" y="3597941"/>
            <a:ext cx="3413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vždy jedná v zájmu dítěte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64AE1E4-CB0E-1EA9-D69F-7FF7C4986FBD}"/>
              </a:ext>
            </a:extLst>
          </p:cNvPr>
          <p:cNvSpPr txBox="1"/>
          <p:nvPr/>
        </p:nvSpPr>
        <p:spPr>
          <a:xfrm>
            <a:off x="595461" y="5495947"/>
            <a:ext cx="543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je navigátorem v dostupných možnostech pomoci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8B4C2AE-5FCA-9C44-B951-45FFACF4BF93}"/>
              </a:ext>
            </a:extLst>
          </p:cNvPr>
          <p:cNvSpPr txBox="1"/>
          <p:nvPr/>
        </p:nvSpPr>
        <p:spPr>
          <a:xfrm>
            <a:off x="5862684" y="5051190"/>
            <a:ext cx="5635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1">
                    <a:lumMod val="75000"/>
                  </a:schemeClr>
                </a:solidFill>
              </a:rPr>
              <a:t>výrazně zlepšuje klima celé komunity školy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28E5B39-4760-4B66-4224-44F1050A5E7B}"/>
              </a:ext>
            </a:extLst>
          </p:cNvPr>
          <p:cNvSpPr txBox="1"/>
          <p:nvPr/>
        </p:nvSpPr>
        <p:spPr>
          <a:xfrm>
            <a:off x="5548974" y="2217694"/>
            <a:ext cx="5263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pomáhá rodině s formuláři a s jednáním s úřady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ADBC740-415F-D7E6-BD7C-0C20ECD7538E}"/>
              </a:ext>
            </a:extLst>
          </p:cNvPr>
          <p:cNvSpPr txBox="1"/>
          <p:nvPr/>
        </p:nvSpPr>
        <p:spPr>
          <a:xfrm>
            <a:off x="4413196" y="5800689"/>
            <a:ext cx="715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C00000"/>
                </a:solidFill>
              </a:rPr>
              <a:t>identifikuje a podporuje žáky s vysokou mírou absence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65F8058-0A8C-66B1-3139-77E1832C8914}"/>
              </a:ext>
            </a:extLst>
          </p:cNvPr>
          <p:cNvSpPr txBox="1"/>
          <p:nvPr/>
        </p:nvSpPr>
        <p:spPr>
          <a:xfrm>
            <a:off x="121476" y="6161109"/>
            <a:ext cx="7454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/>
              <a:t>disponuje kompetencemi, které jinak ve škole zcela chybí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442E354-2327-412D-7660-AFAB822592FF}"/>
              </a:ext>
            </a:extLst>
          </p:cNvPr>
          <p:cNvSpPr txBox="1"/>
          <p:nvPr/>
        </p:nvSpPr>
        <p:spPr>
          <a:xfrm>
            <a:off x="6057650" y="5420495"/>
            <a:ext cx="5940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4"/>
                </a:solidFill>
              </a:rPr>
              <a:t>je nositelem expertízy v oblasti sociální práce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5609BC19-785A-A3CE-54D7-ED839E9FD1B3}"/>
              </a:ext>
            </a:extLst>
          </p:cNvPr>
          <p:cNvSpPr txBox="1"/>
          <p:nvPr/>
        </p:nvSpPr>
        <p:spPr>
          <a:xfrm>
            <a:off x="7332676" y="4755727"/>
            <a:ext cx="3535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má čas jít do hloubky problému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5B7BD4FB-13AD-2DE5-F70E-28D95813D228}"/>
              </a:ext>
            </a:extLst>
          </p:cNvPr>
          <p:cNvSpPr txBox="1"/>
          <p:nvPr/>
        </p:nvSpPr>
        <p:spPr>
          <a:xfrm>
            <a:off x="2859344" y="1517515"/>
            <a:ext cx="647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B0F0"/>
                </a:solidFill>
              </a:rPr>
              <a:t>ukotvuje pomoc dítěti jako důležitou hodnotu kultury školy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ED1CBE1-D0B9-4A66-C6D1-E8863968339E}"/>
              </a:ext>
            </a:extLst>
          </p:cNvPr>
          <p:cNvSpPr txBox="1"/>
          <p:nvPr/>
        </p:nvSpPr>
        <p:spPr>
          <a:xfrm>
            <a:off x="8081869" y="3281355"/>
            <a:ext cx="1611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C000"/>
                </a:solidFill>
              </a:rPr>
              <a:t>dělá prevenci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F6D388AA-E184-4BE8-CEE5-B35C5F6D0FF1}"/>
              </a:ext>
            </a:extLst>
          </p:cNvPr>
          <p:cNvSpPr txBox="1"/>
          <p:nvPr/>
        </p:nvSpPr>
        <p:spPr>
          <a:xfrm>
            <a:off x="1110586" y="2537696"/>
            <a:ext cx="4183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4">
                    <a:lumMod val="75000"/>
                  </a:schemeClr>
                </a:solidFill>
              </a:rPr>
              <a:t>je nezastupitelnou součástí ŠPP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E3C661F-C485-FC36-9CAA-89307E12A7B3}"/>
              </a:ext>
            </a:extLst>
          </p:cNvPr>
          <p:cNvSpPr txBox="1"/>
          <p:nvPr/>
        </p:nvSpPr>
        <p:spPr>
          <a:xfrm>
            <a:off x="906840" y="5153622"/>
            <a:ext cx="4955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4">
                    <a:lumMod val="75000"/>
                  </a:schemeClr>
                </a:solidFill>
              </a:rPr>
              <a:t>je záchytným bodem pro některé děti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94DAC374-5AF3-C18B-FF02-A76895CA29FD}"/>
              </a:ext>
            </a:extLst>
          </p:cNvPr>
          <p:cNvSpPr txBox="1"/>
          <p:nvPr/>
        </p:nvSpPr>
        <p:spPr>
          <a:xfrm>
            <a:off x="3848811" y="4364863"/>
            <a:ext cx="6938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accent5"/>
                </a:solidFill>
              </a:rPr>
              <a:t>je pomocnou rukou vedení školy v administraci finanční pomoci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D5AD78A-1CE1-189B-F486-9F5B50FD1C38}"/>
              </a:ext>
            </a:extLst>
          </p:cNvPr>
          <p:cNvSpPr txBox="1"/>
          <p:nvPr/>
        </p:nvSpPr>
        <p:spPr>
          <a:xfrm>
            <a:off x="1385350" y="5855606"/>
            <a:ext cx="2947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buduje atmosféru bezpečí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B61175E-264F-4DC5-9C4C-189CF5B0F3B5}"/>
              </a:ext>
            </a:extLst>
          </p:cNvPr>
          <p:cNvSpPr txBox="1"/>
          <p:nvPr/>
        </p:nvSpPr>
        <p:spPr>
          <a:xfrm>
            <a:off x="7538706" y="6180883"/>
            <a:ext cx="2128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00B050"/>
                </a:solidFill>
              </a:rPr>
              <a:t>má důvěru dětí</a:t>
            </a:r>
          </a:p>
        </p:txBody>
      </p:sp>
    </p:spTree>
    <p:extLst>
      <p:ext uri="{BB962C8B-B14F-4D97-AF65-F5344CB8AC3E}">
        <p14:creationId xmlns:p14="http://schemas.microsoft.com/office/powerpoint/2010/main" val="308176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sociální pedagog z perspektivy ředitele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596570"/>
            <a:ext cx="10363826" cy="4212709"/>
          </a:xfrm>
        </p:spPr>
        <p:txBody>
          <a:bodyPr>
            <a:normAutofit fontScale="25000" lnSpcReduction="20000"/>
          </a:bodyPr>
          <a:lstStyle/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řešení příčiny problému dítěte, pracuje s rodinou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podpora širokého spektra žáků, nejen těch nejpotřebnějších, další podpora dětí s OMJ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cílová skupina rodičů samoživitelů, neúplných rodin, dětí ve střídavé péči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podpora rodičovských kompetencí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doplnění ŠPP o chybějící a nezastupitelnou odbornost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napojení na externí síť odborné podpory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PROBLÉM - legislativní </a:t>
            </a:r>
            <a:r>
              <a:rPr lang="cs-CZ" sz="8000" b="1" dirty="0" err="1">
                <a:cs typeface="Arial" panose="020B0604020202020204" pitchFamily="34" charset="0"/>
              </a:rPr>
              <a:t>neukotvenost</a:t>
            </a:r>
            <a:r>
              <a:rPr lang="cs-CZ" sz="8000" b="1" dirty="0">
                <a:cs typeface="Arial" panose="020B0604020202020204" pitchFamily="34" charset="0"/>
              </a:rPr>
              <a:t>, absence systémového financování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37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sociální pedagog z perspektivy učitele (120 respondentů)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765190"/>
            <a:ext cx="10363826" cy="2966467"/>
          </a:xfrm>
        </p:spPr>
        <p:txBody>
          <a:bodyPr>
            <a:normAutofit fontScale="25000" lnSpcReduction="20000"/>
          </a:bodyPr>
          <a:lstStyle/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potřebnost - velmi potřebný  86%, spíše potřebný 10%, nevím 4%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přínos pro školu - velmi přínosný 69%, spíše přínosný 25%, spíše nepřínosný 2%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začleněný do chodu školy - zcela 55%, spíše začleněn 37%, nevím 7%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přímou zkušenost se SP - 71% učitelů, z toho 87% učitelů řešilo se SP 2 a více případů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80% učitelů dostalo od SP vždy potřebnou pomoc, 15% většinou ano, 1% ne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09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učitelů - přínos SP v jednotlivých oblastech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325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Zástupný symbol pro obsah 7">
            <a:extLst>
              <a:ext uri="{FF2B5EF4-FFF2-40B4-BE49-F238E27FC236}">
                <a16:creationId xmlns:a16="http://schemas.microsoft.com/office/drawing/2014/main" id="{F18F7029-612F-2C70-2D01-177DDA1EF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587631"/>
              </p:ext>
            </p:extLst>
          </p:nvPr>
        </p:nvGraphicFramePr>
        <p:xfrm>
          <a:off x="838200" y="1553029"/>
          <a:ext cx="10515600" cy="481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6209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učitelů – oblasti spolupráce se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325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Zástupný symbol pro obsah 7">
            <a:extLst>
              <a:ext uri="{FF2B5EF4-FFF2-40B4-BE49-F238E27FC236}">
                <a16:creationId xmlns:a16="http://schemas.microsoft.com/office/drawing/2014/main" id="{F18F7029-612F-2C70-2D01-177DDA1EFC06}"/>
              </a:ext>
            </a:extLst>
          </p:cNvPr>
          <p:cNvGraphicFramePr>
            <a:graphicFrameLocks/>
          </p:cNvGraphicFramePr>
          <p:nvPr/>
        </p:nvGraphicFramePr>
        <p:xfrm>
          <a:off x="838200" y="1553029"/>
          <a:ext cx="10515600" cy="481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Zástupný symbol pro obsah 7">
            <a:extLst>
              <a:ext uri="{FF2B5EF4-FFF2-40B4-BE49-F238E27FC236}">
                <a16:creationId xmlns:a16="http://schemas.microsoft.com/office/drawing/2014/main" id="{98035703-B5E7-1CB1-EB32-FAFEA86D08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1887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18694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perspektiva učitelů – doporučení spolupráce se SP kolegům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325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Zástupný symbol pro obsah 7">
            <a:extLst>
              <a:ext uri="{FF2B5EF4-FFF2-40B4-BE49-F238E27FC236}">
                <a16:creationId xmlns:a16="http://schemas.microsoft.com/office/drawing/2014/main" id="{F18F7029-612F-2C70-2D01-177DDA1EFC06}"/>
              </a:ext>
            </a:extLst>
          </p:cNvPr>
          <p:cNvGraphicFramePr>
            <a:graphicFrameLocks/>
          </p:cNvGraphicFramePr>
          <p:nvPr/>
        </p:nvGraphicFramePr>
        <p:xfrm>
          <a:off x="838200" y="1553029"/>
          <a:ext cx="10515600" cy="481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Zástupný symbol pro obsah 7">
            <a:extLst>
              <a:ext uri="{FF2B5EF4-FFF2-40B4-BE49-F238E27FC236}">
                <a16:creationId xmlns:a16="http://schemas.microsoft.com/office/drawing/2014/main" id="{98035703-B5E7-1CB1-EB32-FAFEA86D083E}"/>
              </a:ext>
            </a:extLst>
          </p:cNvPr>
          <p:cNvGraphicFramePr>
            <a:graphicFrameLocks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Zástupný symbol pro obsah 9">
            <a:extLst>
              <a:ext uri="{FF2B5EF4-FFF2-40B4-BE49-F238E27FC236}">
                <a16:creationId xmlns:a16="http://schemas.microsoft.com/office/drawing/2014/main" id="{D4569584-5AD6-3F68-9573-73FE53059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660607"/>
              </p:ext>
            </p:extLst>
          </p:nvPr>
        </p:nvGraphicFramePr>
        <p:xfrm>
          <a:off x="617533" y="202043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34357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z perspektivy externích organizací a úřadu MČ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8640" y="1309977"/>
            <a:ext cx="10363826" cy="4238046"/>
          </a:xfrm>
        </p:spPr>
        <p:txBody>
          <a:bodyPr>
            <a:normAutofit fontScale="325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r>
              <a:rPr lang="cs-CZ" sz="8000" b="1" dirty="0">
                <a:cs typeface="Arial" panose="020B0604020202020204" pitchFamily="34" charset="0"/>
              </a:rPr>
              <a:t>     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Zástupný symbol pro obsah 7">
            <a:extLst>
              <a:ext uri="{FF2B5EF4-FFF2-40B4-BE49-F238E27FC236}">
                <a16:creationId xmlns:a16="http://schemas.microsoft.com/office/drawing/2014/main" id="{F18F7029-612F-2C70-2D01-177DDA1EFC06}"/>
              </a:ext>
            </a:extLst>
          </p:cNvPr>
          <p:cNvGraphicFramePr>
            <a:graphicFrameLocks/>
          </p:cNvGraphicFramePr>
          <p:nvPr/>
        </p:nvGraphicFramePr>
        <p:xfrm>
          <a:off x="838200" y="1553029"/>
          <a:ext cx="10515600" cy="481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Zástupný symbol pro obsah 7">
            <a:extLst>
              <a:ext uri="{FF2B5EF4-FFF2-40B4-BE49-F238E27FC236}">
                <a16:creationId xmlns:a16="http://schemas.microsoft.com/office/drawing/2014/main" id="{98035703-B5E7-1CB1-EB32-FAFEA86D08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239387"/>
              </p:ext>
            </p:extLst>
          </p:nvPr>
        </p:nvGraphicFramePr>
        <p:xfrm>
          <a:off x="838200" y="1553029"/>
          <a:ext cx="10805160" cy="4818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24019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z perspektivy externích organizací a úřadu MČ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765190"/>
            <a:ext cx="10363826" cy="4359839"/>
          </a:xfrm>
        </p:spPr>
        <p:txBody>
          <a:bodyPr>
            <a:normAutofit fontScale="25000" lnSpcReduction="20000"/>
          </a:bodyPr>
          <a:lstStyle/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systémové propojení školství a sociální oblasti, plnohodnotný partner na straně školy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zefektivnění komunikace a spolupráce se školami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zdroj klientů, 80-100% doporučeno sociálním pedagogem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spojka ve škole pro sociální služby při pomoci dítěte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SP jako case manager 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SP má důvěru rodiny, usnadňuje navázání rodiny na další podporu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člen multidisciplinárního týmu, zvýšení dosahu intervencí díky koordinaci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nastavení následné péče o dítě ve škole po skončení externí intervence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385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z perspektivy externích organizací a úřadu MČ - OSPOD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765190"/>
            <a:ext cx="10363826" cy="4359839"/>
          </a:xfrm>
        </p:spPr>
        <p:txBody>
          <a:bodyPr>
            <a:normAutofit fontScale="25000" lnSpcReduction="20000"/>
          </a:bodyPr>
          <a:lstStyle/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včasná identifikace potřebných dětí, ohrožených dětí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mediátor spolupráce školy s OSPOD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nastaven konzultační formát ze strany OSPOD pro SP v anonymizované rovině – PREVENCE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poradenská podpora OSPOD + práce SP s rodinou – ve 40-50% případů nedojde až k ohlášení na OSPOD 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97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r>
              <a:rPr lang="cs-CZ" sz="3400" b="1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Analytická zpráva o rozvoji sociální pedagogiky v Praze 7,</a:t>
            </a: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z perspektivy MŠ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765190"/>
            <a:ext cx="10363826" cy="4359839"/>
          </a:xfrm>
        </p:spPr>
        <p:txBody>
          <a:bodyPr>
            <a:normAutofit fontScale="25000" lnSpcReduction="20000"/>
          </a:bodyPr>
          <a:lstStyle/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od 2023/24 sdílená pozice SP pro 3 MŠ, 2024/25 2 sdílené pozice pro 6 MŠ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včasná identifikace problému v rodině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čím dříve se problém řeší, tím má dítě větší šanci na zažívání školního úspěch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podpora plynulého přechodu do školy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podpůrná role školek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cs-CZ" sz="8000" b="1" dirty="0">
                <a:cs typeface="Arial" panose="020B0604020202020204" pitchFamily="34" charset="0"/>
              </a:rPr>
              <a:t>částečná kompenzace chybějícího ŠPP</a:t>
            </a:r>
          </a:p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dirty="0">
              <a:cs typeface="Arial" panose="020B0604020202020204" pitchFamily="34" charset="0"/>
            </a:endParaRPr>
          </a:p>
          <a:p>
            <a:pPr marL="159480" lvl="1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4400" cap="none" dirty="0">
              <a:cs typeface="Arial" panose="020B0604020202020204" pitchFamily="34" charset="0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11200" b="1" kern="0" dirty="0">
              <a:solidFill>
                <a:schemeClr val="accent1"/>
              </a:solidFill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ct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7200" b="1" kern="0" dirty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</a:t>
            </a:r>
            <a:endParaRPr lang="cs-CZ" sz="10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0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1"/>
            <a:ext cx="10729585" cy="5877448"/>
          </a:xfrm>
        </p:spPr>
        <p:txBody>
          <a:bodyPr rtlCol="0">
            <a:normAutofit fontScale="90000"/>
          </a:bodyPr>
          <a:lstStyle/>
          <a:p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Přínos sociálního pedagoga v ZŠ z pohledu Prahy 7?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2023/24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6 sociálních pedagogů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2500 žáků ZŠ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podpořeno 218 dětí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dle metodiky NPI k projektu PROP identifikováno 344 dětí se stupněm podpory III.-IV.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více než 60% potřebných dětí bylo podpořen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Překážky?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legislativní </a:t>
            </a:r>
            <a:r>
              <a:rPr lang="cs-CZ" sz="3400" b="1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neukotvenost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financování</a:t>
            </a: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br>
              <a:rPr lang="cs-CZ" sz="3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endParaRPr lang="cs-CZ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228D136-A437-BBF5-ACC1-F27F4B3AB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99515"/>
            <a:ext cx="11049000" cy="5999686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3082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>
          <a:xfrm>
            <a:off x="548640" y="247582"/>
            <a:ext cx="10729585" cy="1517608"/>
          </a:xfrm>
        </p:spPr>
        <p:txBody>
          <a:bodyPr rtlCol="0">
            <a:normAutofit/>
          </a:bodyPr>
          <a:lstStyle/>
          <a:p>
            <a:endParaRPr lang="cs-CZ" sz="2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1519" y="1765190"/>
            <a:ext cx="10363826" cy="4359839"/>
          </a:xfrm>
        </p:spPr>
        <p:txBody>
          <a:bodyPr>
            <a:normAutofit fontScale="40000" lnSpcReduction="20000"/>
          </a:bodyPr>
          <a:lstStyle/>
          <a:p>
            <a:pPr marL="433800" lvl="1" indent="0">
              <a:lnSpc>
                <a:spcPct val="170000"/>
              </a:lnSpc>
              <a:buNone/>
            </a:pPr>
            <a:endParaRPr lang="cs-CZ" sz="8000" b="1" cap="none" dirty="0">
              <a:cs typeface="Arial" panose="020B0604020202020204" pitchFamily="34" charset="0"/>
            </a:endParaRP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000" b="1" cap="none" dirty="0">
              <a:cs typeface="Arial" panose="020B0604020202020204" pitchFamily="34" charset="0"/>
            </a:endParaRPr>
          </a:p>
          <a:p>
            <a:pPr marL="0" indent="0" algn="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endParaRPr lang="cs-CZ" sz="6000" b="1" kern="0" dirty="0"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6000" b="1" kern="0" dirty="0"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</a:rPr>
              <a:t> Hana Šišková</a:t>
            </a:r>
          </a:p>
          <a:p>
            <a:pPr marL="0" indent="0" algn="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6000" b="1" kern="0" dirty="0">
                <a:uFill>
                  <a:solidFill>
                    <a:srgbClr val="000000"/>
                  </a:solidFill>
                </a:uFill>
                <a:cs typeface="Arial" panose="020B0604020202020204" pitchFamily="34" charset="0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siskovah@praha7.cz</a:t>
            </a:r>
            <a:endParaRPr lang="cs-CZ" sz="6000" b="1" kern="0" dirty="0">
              <a:uFill>
                <a:solidFill>
                  <a:srgbClr val="000000"/>
                </a:solidFill>
              </a:uFill>
              <a:cs typeface="Arial" panose="020B0604020202020204" pitchFamily="34" charset="0"/>
              <a:sym typeface="Calibri"/>
            </a:endParaRPr>
          </a:p>
          <a:p>
            <a:pPr marL="0" indent="0" algn="r" defTabSz="449580" hangingPunct="0">
              <a:lnSpc>
                <a:spcPct val="150000"/>
              </a:lnSpc>
              <a:buNone/>
              <a:defRPr sz="1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lang="cs-CZ" sz="6000" b="1" dirty="0">
                <a:cs typeface="Arial" panose="020B0604020202020204" pitchFamily="34" charset="0"/>
              </a:rPr>
              <a:t>737468730</a:t>
            </a:r>
          </a:p>
          <a:p>
            <a:pPr lvl="1" indent="-252000">
              <a:lnSpc>
                <a:spcPct val="170000"/>
              </a:lnSpc>
              <a:buFont typeface="Wingdings" panose="05000000000000000000" pitchFamily="2" charset="2"/>
              <a:buChar char="§"/>
            </a:pPr>
            <a:endParaRPr lang="cs-CZ" sz="8800" cap="none" dirty="0">
              <a:cs typeface="Arial" panose="020B0604020202020204" pitchFamily="34" charset="0"/>
            </a:endParaRPr>
          </a:p>
          <a:p>
            <a:pPr marL="0" indent="0" algn="ctr" defTabSz="395630">
              <a:lnSpc>
                <a:spcPct val="96000"/>
              </a:lnSpc>
              <a:buNone/>
              <a:defRPr sz="2112" b="1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91197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</TotalTime>
  <Words>1440</Words>
  <Application>Microsoft Office PowerPoint</Application>
  <PresentationFormat>Širokoúhlá obrazovka</PresentationFormat>
  <Paragraphs>324</Paragraphs>
  <Slides>21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Garamond</vt:lpstr>
      <vt:lpstr>Palatino Linotype</vt:lpstr>
      <vt:lpstr>Wingdings</vt:lpstr>
      <vt:lpstr>Motiv Office</vt:lpstr>
      <vt:lpstr>Sociální pedagog ve školách a školkách Prahy 7</vt:lpstr>
      <vt:lpstr>Praha 7, kontext</vt:lpstr>
      <vt:lpstr>Praha 7, kontext</vt:lpstr>
      <vt:lpstr>Praha 7, školství</vt:lpstr>
      <vt:lpstr>Praha 7, školství, složení průměrné třídy</vt:lpstr>
      <vt:lpstr>Praha 7, sociální pedagogové</vt:lpstr>
      <vt:lpstr>Praha 7, analýza rozvoje sociální pedagogiky</vt:lpstr>
      <vt:lpstr>Analytická zpráva o rozvoji sociální pedagogiky v Praze 7,  perspektiva podpořených dětí</vt:lpstr>
      <vt:lpstr>Analytická zpráva o rozvoji sociální pedagogiky v Praze 7,  perspektiva podpořených dětí</vt:lpstr>
      <vt:lpstr>Analytická zpráva o rozvoji sociální pedagogiky v Praze 7,                 perspektiva ředitele</vt:lpstr>
      <vt:lpstr>Analytická zpráva o rozvoji sociální pedagogiky v Praze 7,  sociální pedagog z perspektivy ředitele </vt:lpstr>
      <vt:lpstr>Analytická zpráva o rozvoji sociální pedagogiky v Praze 7,  sociální pedagog z perspektivy učitele (120 respondentů)</vt:lpstr>
      <vt:lpstr>Analytická zpráva o rozvoji sociální pedagogiky v Praze 7,  perspektiva učitelů - přínos SP v jednotlivých oblastech</vt:lpstr>
      <vt:lpstr>Analytická zpráva o rozvoji sociální pedagogiky v Praze 7,  perspektiva učitelů – oblasti spolupráce se SP</vt:lpstr>
      <vt:lpstr>Analytická zpráva o rozvoji sociální pedagogiky v Praze 7,  perspektiva učitelů – doporučení spolupráce se SP kolegům</vt:lpstr>
      <vt:lpstr>Analytická zpráva o rozvoji sociální pedagogiky v Praze 7,  z perspektivy externích organizací a úřadu MČ</vt:lpstr>
      <vt:lpstr>Analytická zpráva o rozvoji sociální pedagogiky v Praze 7,  z perspektivy externích organizací a úřadu MČ</vt:lpstr>
      <vt:lpstr>Analytická zpráva o rozvoji sociální pedagogiky v Praze 7,  z perspektivy externích organizací a úřadu MČ - OSPOD</vt:lpstr>
      <vt:lpstr>Analytická zpráva o rozvoji sociální pedagogiky v Praze 7,  z perspektivy MŠ</vt:lpstr>
      <vt:lpstr>   Přínos sociálního pedagoga v ZŠ z pohledu Prahy 7? 2023/24 6 sociálních pedagogů 2500 žáků ZŠ podpořeno 218 dětí dle metodiky NPI k projektu PROP identifikováno 344 dětí se stupněm podpory III.-IV. více než 60% potřebných dětí bylo podpořen  Překážky? legislativní neukotvenost financování  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Beranová Nela</dc:creator>
  <cp:lastModifiedBy>Věra  Havlíková</cp:lastModifiedBy>
  <cp:revision>21</cp:revision>
  <dcterms:created xsi:type="dcterms:W3CDTF">2024-09-13T12:05:54Z</dcterms:created>
  <dcterms:modified xsi:type="dcterms:W3CDTF">2025-01-14T10:52:29Z</dcterms:modified>
</cp:coreProperties>
</file>