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rial Bold" panose="020B0604020202020204" charset="-18"/>
      <p:regular r:id="rId22"/>
    </p:embeddedFont>
    <p:embeddedFont>
      <p:font typeface="Arial Bold Italics" panose="020B0604020202020204" charset="-18"/>
      <p:regular r:id="rId23"/>
    </p:embeddedFont>
    <p:embeddedFont>
      <p:font typeface="Arimo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an.smida@asocp.cz" TargetMode="External"/><Relationship Id="rId2" Type="http://schemas.openxmlformats.org/officeDocument/2006/relationships/hyperlink" Target="mailto:nicola.blabolilova@asocp.cz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9247" y="630232"/>
            <a:ext cx="4809507" cy="4809507"/>
          </a:xfrm>
          <a:custGeom>
            <a:avLst/>
            <a:gdLst/>
            <a:ahLst/>
            <a:cxnLst/>
            <a:rect l="l" t="t" r="r" b="b"/>
            <a:pathLst>
              <a:path w="4809507" h="4809507">
                <a:moveTo>
                  <a:pt x="0" y="0"/>
                </a:moveTo>
                <a:lnTo>
                  <a:pt x="4809507" y="0"/>
                </a:lnTo>
                <a:lnTo>
                  <a:pt x="4809507" y="4809507"/>
                </a:lnTo>
                <a:lnTo>
                  <a:pt x="0" y="4809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1631766" y="5243922"/>
            <a:ext cx="14780649" cy="203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4"/>
              </a:lnSpc>
            </a:pPr>
            <a:r>
              <a:rPr lang="en-US" sz="9000" b="1">
                <a:solidFill>
                  <a:srgbClr val="ED7D31"/>
                </a:solidFill>
                <a:latin typeface="Arimo Bold"/>
                <a:ea typeface="Arimo Bold"/>
                <a:cs typeface="Arimo Bold"/>
                <a:sym typeface="Arimo Bold"/>
              </a:rPr>
              <a:t>Sociální pedagog ve škole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766" y="7094943"/>
            <a:ext cx="12782972" cy="944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sz="37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VÝZNAM SOCIÁLNÍHO PEDAGOGA VE ŠKOLÁCH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06730" y="9001125"/>
            <a:ext cx="2152570" cy="631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24"/>
              </a:lnSpc>
            </a:pPr>
            <a:r>
              <a:rPr lang="en-US" sz="24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14.1.2025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969" y="-69114"/>
            <a:ext cx="10916468" cy="10425227"/>
          </a:xfrm>
          <a:custGeom>
            <a:avLst/>
            <a:gdLst/>
            <a:ahLst/>
            <a:cxnLst/>
            <a:rect l="l" t="t" r="r" b="b"/>
            <a:pathLst>
              <a:path w="10916468" h="10425227">
                <a:moveTo>
                  <a:pt x="0" y="0"/>
                </a:moveTo>
                <a:lnTo>
                  <a:pt x="10916468" y="0"/>
                </a:lnTo>
                <a:lnTo>
                  <a:pt x="10916468" y="10425228"/>
                </a:lnTo>
                <a:lnTo>
                  <a:pt x="0" y="1042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11071312" y="1581181"/>
            <a:ext cx="6732322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8"/>
              </a:lnSpc>
            </a:pPr>
            <a:r>
              <a:rPr lang="en-US" sz="5115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Činnosti</a:t>
            </a:r>
          </a:p>
          <a:p>
            <a:pPr algn="ctr">
              <a:lnSpc>
                <a:spcPts val="6138"/>
              </a:lnSpc>
            </a:pPr>
            <a:r>
              <a:rPr lang="en-US" sz="5115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sociálního pedagoga</a:t>
            </a:r>
          </a:p>
          <a:p>
            <a:pPr algn="ctr">
              <a:lnSpc>
                <a:spcPts val="4458"/>
              </a:lnSpc>
            </a:pPr>
            <a:r>
              <a:rPr lang="en-US" sz="3715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(n=72)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40068" y="9296400"/>
            <a:ext cx="3719232" cy="33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(Šmída a </a:t>
            </a:r>
            <a:r>
              <a:rPr lang="en-US" sz="2900" b="1" dirty="0" err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kol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  <a:r>
              <a:rPr lang="cs-CZ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,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 2023)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bsah obrázku text, Písmo, snímek obrazovky, Grafika  Popis byl vytvořen automaticky"/>
          <p:cNvSpPr/>
          <p:nvPr/>
        </p:nvSpPr>
        <p:spPr>
          <a:xfrm>
            <a:off x="2366481" y="1181956"/>
            <a:ext cx="13555037" cy="8437020"/>
          </a:xfrm>
          <a:custGeom>
            <a:avLst/>
            <a:gdLst/>
            <a:ahLst/>
            <a:cxnLst/>
            <a:rect l="l" t="t" r="r" b="b"/>
            <a:pathLst>
              <a:path w="13555037" h="8437020">
                <a:moveTo>
                  <a:pt x="0" y="0"/>
                </a:moveTo>
                <a:lnTo>
                  <a:pt x="13555038" y="0"/>
                </a:lnTo>
                <a:lnTo>
                  <a:pt x="13555038" y="8437020"/>
                </a:lnTo>
                <a:lnTo>
                  <a:pt x="0" y="8437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972" b="-85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4268436" y="180975"/>
            <a:ext cx="9751129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Činnosti sociálního pedagoga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4114" y="1235839"/>
            <a:ext cx="15359771" cy="5228046"/>
          </a:xfrm>
          <a:custGeom>
            <a:avLst/>
            <a:gdLst/>
            <a:ahLst/>
            <a:cxnLst/>
            <a:rect l="l" t="t" r="r" b="b"/>
            <a:pathLst>
              <a:path w="15359771" h="5228046">
                <a:moveTo>
                  <a:pt x="0" y="0"/>
                </a:moveTo>
                <a:lnTo>
                  <a:pt x="15359772" y="0"/>
                </a:lnTo>
                <a:lnTo>
                  <a:pt x="15359772" y="5228046"/>
                </a:lnTo>
                <a:lnTo>
                  <a:pt x="0" y="5228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2037919" y="224651"/>
            <a:ext cx="14560118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Počet sociálních pedagogů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04654" y="6395870"/>
            <a:ext cx="3719232" cy="33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(Šmída a </a:t>
            </a:r>
            <a:r>
              <a:rPr lang="en-US" sz="2900" b="1" dirty="0" err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kol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  <a:r>
              <a:rPr lang="cs-CZ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,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 2024)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64114" y="7778138"/>
            <a:ext cx="13603008" cy="171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37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Projekt PROP</a:t>
            </a:r>
          </a:p>
          <a:p>
            <a:pPr algn="ctr">
              <a:lnSpc>
                <a:spcPts val="3191"/>
              </a:lnSpc>
            </a:pPr>
            <a:endParaRPr lang="en-US" sz="37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820419" lvl="1" indent="-410209" algn="l">
              <a:lnSpc>
                <a:spcPts val="3191"/>
              </a:lnSpc>
              <a:buFont typeface="Arial"/>
              <a:buChar char="•"/>
            </a:pPr>
            <a:r>
              <a:rPr lang="en-US" sz="3799">
                <a:solidFill>
                  <a:srgbClr val="FA9E0D"/>
                </a:solidFill>
                <a:latin typeface="Arial"/>
                <a:ea typeface="Arial"/>
                <a:cs typeface="Arial"/>
                <a:sym typeface="Arial"/>
              </a:rPr>
              <a:t>114 škol z 400 zvolilo pozici sociálního pedagoga</a:t>
            </a:r>
          </a:p>
          <a:p>
            <a:pPr marL="820419" lvl="1" indent="-410209" algn="l">
              <a:lnSpc>
                <a:spcPts val="3191"/>
              </a:lnSpc>
              <a:buFont typeface="Arial"/>
              <a:buChar char="•"/>
            </a:pPr>
            <a:r>
              <a:rPr lang="en-US" sz="3799">
                <a:solidFill>
                  <a:srgbClr val="FA9E0D"/>
                </a:solidFill>
                <a:latin typeface="Arial"/>
                <a:ea typeface="Arial"/>
                <a:cs typeface="Arial"/>
                <a:sym typeface="Arial"/>
              </a:rPr>
              <a:t>Jedna škola požádala o 3 pozice sociálního pedagoga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81329" y="7014233"/>
            <a:ext cx="10325342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9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Celkem asi 250-300 sociálních pedagogů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30475" y="767747"/>
            <a:ext cx="11347538" cy="7221160"/>
          </a:xfrm>
          <a:custGeom>
            <a:avLst/>
            <a:gdLst/>
            <a:ahLst/>
            <a:cxnLst/>
            <a:rect l="l" t="t" r="r" b="b"/>
            <a:pathLst>
              <a:path w="11347538" h="7221160">
                <a:moveTo>
                  <a:pt x="0" y="0"/>
                </a:moveTo>
                <a:lnTo>
                  <a:pt x="11347537" y="0"/>
                </a:lnTo>
                <a:lnTo>
                  <a:pt x="11347537" y="7221160"/>
                </a:lnTo>
                <a:lnTo>
                  <a:pt x="0" y="7221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2024185" y="557212"/>
            <a:ext cx="14560118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Počet sociálních pedagogů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70836" y="7433517"/>
            <a:ext cx="7688464" cy="39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900" b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(Asociace sociálních pedagogů, 2024)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7300433"/>
            <a:ext cx="15555602" cy="1915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endParaRPr/>
          </a:p>
          <a:p>
            <a:pPr algn="ctr">
              <a:lnSpc>
                <a:spcPts val="3191"/>
              </a:lnSpc>
            </a:pPr>
            <a:endParaRPr/>
          </a:p>
          <a:p>
            <a:pPr marL="647703" lvl="1" indent="-323852" algn="l">
              <a:lnSpc>
                <a:spcPts val="45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Dle dostupných kontaktů ASOCP je ve školách 268 sociálních pedagogů.</a:t>
            </a:r>
          </a:p>
          <a:p>
            <a:pPr marL="647703" lvl="1" indent="-323852" algn="l">
              <a:lnSpc>
                <a:spcPts val="45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Důsledkem zrušení dotačních titulů se to však bude měnit - září 2025, leden 2026.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3512" y="9014460"/>
            <a:ext cx="3267277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9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Při zavádění</a:t>
            </a:r>
          </a:p>
        </p:txBody>
      </p:sp>
      <p:sp>
        <p:nvSpPr>
          <p:cNvPr id="3" name="Freeform 3" descr="Obsah obrázku text, kruh, snímek obrazovky, Písmo  Popis byl vytvořen automaticky"/>
          <p:cNvSpPr/>
          <p:nvPr/>
        </p:nvSpPr>
        <p:spPr>
          <a:xfrm>
            <a:off x="163948" y="3184812"/>
            <a:ext cx="9140295" cy="5733845"/>
          </a:xfrm>
          <a:custGeom>
            <a:avLst/>
            <a:gdLst/>
            <a:ahLst/>
            <a:cxnLst/>
            <a:rect l="l" t="t" r="r" b="b"/>
            <a:pathLst>
              <a:path w="9140295" h="5733845">
                <a:moveTo>
                  <a:pt x="0" y="0"/>
                </a:moveTo>
                <a:lnTo>
                  <a:pt x="9140295" y="0"/>
                </a:lnTo>
                <a:lnTo>
                  <a:pt x="9140295" y="5733845"/>
                </a:lnTo>
                <a:lnTo>
                  <a:pt x="0" y="5733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213" b="-60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 descr="Obsah obrázku text, snímek obrazovky, kruh, Grafika  Popis byl vytvořen automaticky"/>
          <p:cNvSpPr/>
          <p:nvPr/>
        </p:nvSpPr>
        <p:spPr>
          <a:xfrm>
            <a:off x="9201558" y="3210063"/>
            <a:ext cx="9086442" cy="5683344"/>
          </a:xfrm>
          <a:custGeom>
            <a:avLst/>
            <a:gdLst/>
            <a:ahLst/>
            <a:cxnLst/>
            <a:rect l="l" t="t" r="r" b="b"/>
            <a:pathLst>
              <a:path w="9086442" h="5683344">
                <a:moveTo>
                  <a:pt x="0" y="0"/>
                </a:moveTo>
                <a:lnTo>
                  <a:pt x="9086442" y="0"/>
                </a:lnTo>
                <a:lnTo>
                  <a:pt x="9086442" y="5683343"/>
                </a:lnTo>
                <a:lnTo>
                  <a:pt x="0" y="56833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807" b="-60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2024185" y="933450"/>
            <a:ext cx="14560118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Vnímání pozice pedagogickými pracovníky očima ředitelů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580187" y="9014460"/>
            <a:ext cx="3267277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9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Po zavedení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625661" y="9027899"/>
            <a:ext cx="3267277" cy="37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700" b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n=102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91967" y="9508235"/>
            <a:ext cx="3719232" cy="33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(Šmída a </a:t>
            </a:r>
            <a:r>
              <a:rPr lang="en-US" sz="2900" b="1" dirty="0" err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kol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  <a:r>
              <a:rPr lang="cs-CZ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,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 2024)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Potřeby základních škol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3492" y="2478440"/>
            <a:ext cx="14141017" cy="171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2997" b="1" i="1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Intenzita potřeby</a:t>
            </a:r>
          </a:p>
          <a:p>
            <a:pPr algn="ctr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Vůbec - Jen občas - Tak napůl - Často - Velmi často</a:t>
            </a:r>
          </a:p>
          <a:p>
            <a:pPr algn="ctr">
              <a:lnSpc>
                <a:spcPts val="3237"/>
              </a:lnSpc>
            </a:pPr>
            <a:endParaRPr lang="en-US" sz="29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237"/>
              </a:lnSpc>
            </a:pPr>
            <a:endParaRPr lang="en-US" sz="29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Potřeby základních škol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3492" y="2478440"/>
            <a:ext cx="14141017" cy="718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2997" b="1" i="1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Intenzita potřeby</a:t>
            </a:r>
          </a:p>
          <a:p>
            <a:pPr algn="ctr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Vůbec - Jen občas - </a:t>
            </a:r>
            <a:r>
              <a:rPr lang="en-US" sz="29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Tak napůl - Často - Velmi často</a:t>
            </a:r>
          </a:p>
          <a:p>
            <a:pPr algn="ctr">
              <a:lnSpc>
                <a:spcPts val="3237"/>
              </a:lnSpc>
            </a:pPr>
            <a:endParaRPr lang="en-US" sz="29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237"/>
              </a:lnSpc>
            </a:pPr>
            <a:endParaRPr lang="en-US" sz="29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237"/>
              </a:lnSpc>
            </a:pPr>
            <a:endParaRPr lang="en-US" sz="29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237"/>
              </a:lnSpc>
            </a:pPr>
            <a:r>
              <a:rPr lang="en-US" sz="29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= potřeba dané základní školy</a:t>
            </a:r>
          </a:p>
          <a:p>
            <a:pPr algn="ctr">
              <a:lnSpc>
                <a:spcPts val="3237"/>
              </a:lnSpc>
            </a:pPr>
            <a:endParaRPr lang="en-US" sz="29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237"/>
              </a:lnSpc>
            </a:pPr>
            <a:endParaRPr lang="en-US" sz="29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6795"/>
              </a:lnSpc>
            </a:pPr>
            <a:r>
              <a:rPr lang="en-US" sz="33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Práce se žáky se sociálním znevýhodněním</a:t>
            </a:r>
          </a:p>
          <a:p>
            <a:pPr algn="l">
              <a:lnSpc>
                <a:spcPts val="6795"/>
              </a:lnSpc>
            </a:pPr>
            <a:r>
              <a:rPr lang="en-US" sz="33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Poradenství a metodická podpora pedagogům</a:t>
            </a:r>
          </a:p>
          <a:p>
            <a:pPr algn="l">
              <a:lnSpc>
                <a:spcPts val="6795"/>
              </a:lnSpc>
            </a:pPr>
            <a:r>
              <a:rPr lang="en-US" sz="33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Realizace preventivních aktivit</a:t>
            </a:r>
          </a:p>
          <a:p>
            <a:pPr algn="l">
              <a:lnSpc>
                <a:spcPts val="6795"/>
              </a:lnSpc>
            </a:pPr>
            <a:r>
              <a:rPr lang="en-US" sz="33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Terénní práce s rodinou žáků</a:t>
            </a:r>
          </a:p>
          <a:p>
            <a:pPr algn="l">
              <a:lnSpc>
                <a:spcPts val="3237"/>
              </a:lnSpc>
            </a:pPr>
            <a:endParaRPr lang="en-US" sz="33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195960" y="5706445"/>
            <a:ext cx="1595917" cy="340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57,1 %</a:t>
            </a:r>
          </a:p>
          <a:p>
            <a:pPr algn="l">
              <a:lnSpc>
                <a:spcPts val="679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57,9 %</a:t>
            </a:r>
          </a:p>
          <a:p>
            <a:pPr algn="l">
              <a:lnSpc>
                <a:spcPts val="679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61,5 %</a:t>
            </a:r>
          </a:p>
          <a:p>
            <a:pPr algn="l">
              <a:lnSpc>
                <a:spcPts val="679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55,3 %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Potřeby základních škol</a:t>
            </a:r>
          </a:p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v kontextu vzdělávání žáků se sociálním znevýhodněním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12303"/>
            <a:ext cx="7456367" cy="744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Metodické vedení a koordinace preventivních aktivit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Realizace preventivních aktivit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Intervence rizikového chování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4. Intervence k potřebám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5. Krizová intervence 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6. Depistáž a diagnostika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7. Vedení třídnických hodin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8. Práce s žáky se speciálními vzdělávacími potřebami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9. Práce s žáky s výchovnými obtížemi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10. Práce s žáky se sociálním znevýhodněním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11. Podpora duševního zdraví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12. Poradenství a metodická podpora pedagogům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13. Realizace volnočasových aktivit a akcí školy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26942" y="2212303"/>
            <a:ext cx="8251324" cy="621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14. Předcházení a řešení školní neúspěšnosti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15. Realizace osobnostní a sociální výchovy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16. Poskytování sociálního poradenství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17. Poskytování kariérního poradenství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18. Komunikace s externími subjekty (PPP, OSPOD, neziskovky aj.)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19. Řešení konfliktů, mediace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20. Sestavování individuálního vzdělávacího plánu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21. Sestavování individuálního výchovného programu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22. Komunikace s rodinou žáka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23. Terénní práce s rodinou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24. Doučování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25. Práce se školním/třídním klimatem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09238"/>
            <a:ext cx="7192152" cy="744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1. Metodické vedení a koordinace preventivních aktivit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2. Realizace preventivních aktivit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3. Intervence rizikového chování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4. Intervence k potřebám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5. Krizová intervence 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6. Depistáž a diagnostika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7. Vedení třídnických hodin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BF63"/>
                </a:solidFill>
                <a:latin typeface="Arial Bold"/>
                <a:ea typeface="Arial Bold"/>
                <a:cs typeface="Arial Bold"/>
                <a:sym typeface="Arial Bold"/>
              </a:rPr>
              <a:t>8. Práce s žáky se speciálními vzdělávacími potřebami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9. Práce s žáky s výchovnými obtížemi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10. Práce s žáky se sociálním znevýhodněním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11. Podpora duševního zdraví žáků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12. Poradenství a metodická podpora pedagogům</a:t>
            </a:r>
          </a:p>
          <a:p>
            <a:pPr algn="l">
              <a:lnSpc>
                <a:spcPts val="3237"/>
              </a:lnSpc>
            </a:pPr>
            <a:r>
              <a:rPr lang="en-US" sz="2997" b="1">
                <a:solidFill>
                  <a:srgbClr val="00BF63"/>
                </a:solidFill>
                <a:latin typeface="Arial Bold"/>
                <a:ea typeface="Arial Bold"/>
                <a:cs typeface="Arial Bold"/>
                <a:sym typeface="Arial Bold"/>
              </a:rPr>
              <a:t>13. Realizace volnočasových aktivit a akcí školy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22120" y="2209238"/>
            <a:ext cx="8224902" cy="621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14. Předcházení a řešení školní neúspěšnosti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15. Realizace osobnostní a sociální výchovy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16. Poskytování sociálního poradenství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17. Poskytování kariérního poradenství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18. Komunikace s externími subjekty (PPP, OSPOD, neziskovky aj.)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19. Řešení konfliktů, mediace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00BF63"/>
                </a:solidFill>
                <a:latin typeface="Arial Bold"/>
                <a:ea typeface="Arial Bold"/>
                <a:cs typeface="Arial Bold"/>
                <a:sym typeface="Arial Bold"/>
              </a:rPr>
              <a:t>20. Sestavování individuálního vzdělávacího plánu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21. Sestavování individuálního výchovného programu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22. Komunikace s rodinou žáka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23. Terénní práce s rodinou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24. Doučování žáků</a:t>
            </a:r>
          </a:p>
          <a:p>
            <a:pPr algn="l">
              <a:lnSpc>
                <a:spcPts val="3239"/>
              </a:lnSpc>
            </a:pPr>
            <a:r>
              <a:rPr lang="en-US" sz="2999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25. Práce se školním/třídním klimatem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98683"/>
            <a:ext cx="16230600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Potřeby základních škol</a:t>
            </a:r>
          </a:p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v kontextu vzdělávání žáků se sociálním znevýhodněním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Příklady dobré praxe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063" y="2212303"/>
            <a:ext cx="15297706" cy="750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2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Snižování absence jako silná role sociálního pedagoga - opora v datech</a:t>
            </a:r>
          </a:p>
          <a:p>
            <a:pPr algn="ctr">
              <a:lnSpc>
                <a:spcPts val="3023"/>
              </a:lnSpc>
            </a:pPr>
            <a:endParaRPr lang="en-US" sz="32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9"/>
              </a:lnSpc>
            </a:pPr>
            <a:r>
              <a:rPr lang="en-US" sz="27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Individuálními intervencemi u zákonných zástupců dosáhl sociální pedagog rapidního snížení zejména neomluvené, ale i omluvené absence</a:t>
            </a:r>
          </a:p>
          <a:p>
            <a:pPr algn="l">
              <a:lnSpc>
                <a:spcPts val="5599"/>
              </a:lnSpc>
            </a:pPr>
            <a:endParaRPr lang="en-US" sz="27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9"/>
              </a:lnSpc>
            </a:pPr>
            <a:r>
              <a:rPr lang="en-US" sz="27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Porovnání školního roku 2022/2023 a 2023/2024 </a:t>
            </a:r>
          </a:p>
          <a:p>
            <a:pPr marL="604519" lvl="1" indent="-302260" algn="l">
              <a:lnSpc>
                <a:spcPts val="559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Počet omluvených hodin v ZŠ ve Šluknově klesl z 26.439 na 18.918, tj. o 28,45 % a počet neomluvených hodin klesl z 895 na 215, tj. o 75,97 % </a:t>
            </a:r>
          </a:p>
          <a:p>
            <a:pPr marL="604519" lvl="1" indent="-302260" algn="l">
              <a:lnSpc>
                <a:spcPts val="559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Počet omluvených hodin v ZŠ v Rumburku klesl z 16.741 na 13.508, tj. o 19.13% a počet neomluvených hodin klesl z 485 na 300, tj. o 38,14%</a:t>
            </a:r>
          </a:p>
          <a:p>
            <a:pPr algn="r">
              <a:lnSpc>
                <a:spcPts val="4995"/>
              </a:lnSpc>
            </a:pPr>
            <a:endParaRPr lang="en-US" sz="27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r">
              <a:lnSpc>
                <a:spcPts val="2697"/>
              </a:lnSpc>
            </a:pPr>
            <a:endParaRPr lang="en-US" sz="27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Příklady dobré praxe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063" y="2212303"/>
            <a:ext cx="15297706" cy="746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2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Závislost rodiče, nevyhovující sociální podmínky rodiny s dopadem na vzdělávání dítěte</a:t>
            </a:r>
          </a:p>
          <a:p>
            <a:pPr algn="ctr">
              <a:lnSpc>
                <a:spcPts val="3561"/>
              </a:lnSpc>
            </a:pPr>
            <a:endParaRPr lang="en-US" sz="32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Žákyně 2. třídy, matka závislá na alkoholu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Potíže u matky – bydlení, léčba závislosti a abstinence, návrh na svěření dcery do péče, výživné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Potíže u žákyně – vysoké absence, snížení prospěchu, vyčleňování z kolektivu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Nastavená podpora – stanovení plánu podpory žákyně, intenzivní práce sociální pedagožky v rodinném prostředí, mezioborová spolupráce (SAS, OSPOD, ÚP)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Výsledek – vyhovující bydlení, svěření dcery do péče, zlepšení docházky a prospěchu, stabilizace rodiny a spolupráce s podpůrnými organizacemi</a:t>
            </a:r>
          </a:p>
          <a:p>
            <a:pPr algn="l">
              <a:lnSpc>
                <a:spcPts val="3237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Příklady dobré praxe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063" y="2212303"/>
            <a:ext cx="15297706" cy="842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2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Obtíže s adaptací a práce s třídním kolektivem </a:t>
            </a:r>
          </a:p>
          <a:p>
            <a:pPr algn="ctr">
              <a:lnSpc>
                <a:spcPts val="3561"/>
              </a:lnSpc>
            </a:pPr>
            <a:endParaRPr lang="en-US" sz="32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Třída se zvýšeným počtem žáků se specifickými potřebami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Potíže v oblasti vztahů, konfliktů, fyzické napadání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Nastavená podpora – sociometrie, pozorování v hodinách, spolupráce s rodiči a PPP, práce s kolektivem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Zjištění příčin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Výsledek – zlepšení třídního klimatu </a:t>
            </a: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237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Příklady dobré praxe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063" y="2212303"/>
            <a:ext cx="15297706" cy="772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2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Zvýšená absence žákyně kvůli úzkostem</a:t>
            </a:r>
          </a:p>
          <a:p>
            <a:pPr algn="ctr">
              <a:lnSpc>
                <a:spcPts val="3561"/>
              </a:lnSpc>
            </a:pPr>
            <a:endParaRPr lang="en-US" sz="32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Úzkostné stavy žákyně, nízká motivace ke vzdělávání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 péči školní psycholožky a pedopsychiatra (přesto psychické obtíže u žákyně nadále přetrvávaly a somatizovaly se)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Případ začal koordinovat sociální pedagog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Nastavená podpora – případové setkání, plán pedagogické podpory (ve spolupráci se spec.ped. a škol.psych.), doprovázení do školy, poradenství matce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Výsledek – zlepšení docházky do školy, ústup úzkostných stavů, pokračující podpora</a:t>
            </a: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3237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8683"/>
            <a:ext cx="162306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Příklady dobré praxe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063" y="2212303"/>
            <a:ext cx="15297706" cy="631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297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Pomoc učitelce prostřednictvím koučovací hospitace </a:t>
            </a:r>
          </a:p>
          <a:p>
            <a:pPr algn="ctr">
              <a:lnSpc>
                <a:spcPts val="3561"/>
              </a:lnSpc>
            </a:pPr>
            <a:endParaRPr lang="en-US" sz="3297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 sociálního pedagoga se obrátila učitelka s žádostí o konzultaci a poradenství s přístupem k žákům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Nastavená podpora  – koučovací hospitace, zpětná vazba, konzultace </a:t>
            </a:r>
          </a:p>
          <a:p>
            <a:pPr marL="604030" lvl="1" indent="-302015" algn="l">
              <a:lnSpc>
                <a:spcPts val="5595"/>
              </a:lnSpc>
              <a:buFont typeface="Arial"/>
              <a:buChar char="•"/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Výsledek – zlepšení přístupu učitele, osvojení dalších možností a přístupů </a:t>
            </a: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5"/>
              </a:lnSpc>
            </a:pPr>
            <a:r>
              <a:rPr lang="en-US" sz="279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3237"/>
              </a:lnSpc>
            </a:pPr>
            <a:endParaRPr lang="en-US" sz="2797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4542" y="2302472"/>
            <a:ext cx="7966083" cy="657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Předcházení předčasným odchodům ze vzdělávání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Posilování školní úspěšnosti žáků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Posilování spolupráce rodiny se školou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Posilování wellbeingu a školního/třídního klimatu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Podpora pedagogickým pracovníkům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Značné přínosy pro ekonomiku státu (vyšší výběr daní, nižší náklady na sociální a zdravotní služby aj.)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3366" y="2302472"/>
            <a:ext cx="7966083" cy="657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Včasná identifikace a podpora žáků se sociálním zenvýhodněním, ohrožených, zanedbávaných atd.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Zmírnění zátěže (třídních) učitelů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Zlepšení spolupráce s externími institucemi, case-management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Zkvalitnění poradenských služeb ve školách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Realizace projektových činností na podporu žáků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3513" y="414199"/>
            <a:ext cx="16120974" cy="1097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1"/>
              </a:lnSpc>
            </a:pPr>
            <a:r>
              <a:rPr lang="en-US" sz="4999" b="1" spc="328">
                <a:solidFill>
                  <a:srgbClr val="FF8A06"/>
                </a:solidFill>
                <a:latin typeface="Arial Bold"/>
                <a:ea typeface="Arial Bold"/>
                <a:cs typeface="Arial Bold"/>
                <a:sym typeface="Arial Bold"/>
              </a:rPr>
              <a:t>Přínosy pozice sociálního pedagoga pro školu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5738232" y="5647376"/>
            <a:ext cx="6930200" cy="118663"/>
          </a:xfrm>
          <a:custGeom>
            <a:avLst/>
            <a:gdLst/>
            <a:ahLst/>
            <a:cxnLst/>
            <a:rect l="l" t="t" r="r" b="b"/>
            <a:pathLst>
              <a:path w="6930200" h="118663">
                <a:moveTo>
                  <a:pt x="0" y="0"/>
                </a:moveTo>
                <a:lnTo>
                  <a:pt x="6930199" y="0"/>
                </a:lnTo>
                <a:lnTo>
                  <a:pt x="6930199" y="118663"/>
                </a:lnTo>
                <a:lnTo>
                  <a:pt x="0" y="1186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675" y="787632"/>
            <a:ext cx="13607093" cy="9009745"/>
          </a:xfrm>
          <a:custGeom>
            <a:avLst/>
            <a:gdLst/>
            <a:ahLst/>
            <a:cxnLst/>
            <a:rect l="l" t="t" r="r" b="b"/>
            <a:pathLst>
              <a:path w="13607093" h="9009745">
                <a:moveTo>
                  <a:pt x="0" y="0"/>
                </a:moveTo>
                <a:lnTo>
                  <a:pt x="13607093" y="0"/>
                </a:lnTo>
                <a:lnTo>
                  <a:pt x="13607093" y="9009745"/>
                </a:lnTo>
                <a:lnTo>
                  <a:pt x="0" y="9009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1" t="-2364" r="-1570" b="-2185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13540418" y="3631005"/>
            <a:ext cx="4431803" cy="252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44"/>
              </a:lnSpc>
            </a:pPr>
            <a:r>
              <a:rPr lang="en-US" sz="2900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Bc. - celkem 11 151</a:t>
            </a:r>
          </a:p>
          <a:p>
            <a:pPr algn="just">
              <a:lnSpc>
                <a:spcPts val="3944"/>
              </a:lnSpc>
            </a:pPr>
            <a:r>
              <a:rPr lang="en-US" sz="2900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Mgr. - celkem 7 610</a:t>
            </a:r>
          </a:p>
          <a:p>
            <a:pPr algn="just">
              <a:lnSpc>
                <a:spcPts val="3944"/>
              </a:lnSpc>
            </a:pPr>
            <a:endParaRPr lang="en-US" sz="2900" b="1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3944"/>
              </a:lnSpc>
            </a:pPr>
            <a:r>
              <a:rPr lang="en-US" sz="2900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Bc. - cca 350-400 / rok</a:t>
            </a:r>
          </a:p>
          <a:p>
            <a:pPr algn="just">
              <a:lnSpc>
                <a:spcPts val="3944"/>
              </a:lnSpc>
            </a:pPr>
            <a:r>
              <a:rPr lang="en-US" sz="2900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Mgr. - cca 250-300 / rok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40418" y="9077706"/>
            <a:ext cx="3719232" cy="33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(Šmída a </a:t>
            </a:r>
            <a:r>
              <a:rPr lang="en-US" sz="2900" b="1" dirty="0" err="1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kol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  <a:r>
              <a:rPr lang="cs-CZ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,</a:t>
            </a:r>
            <a:r>
              <a:rPr lang="en-US" sz="2900" b="1" dirty="0">
                <a:solidFill>
                  <a:srgbClr val="0563C1"/>
                </a:solidFill>
                <a:latin typeface="Arial Bold"/>
                <a:ea typeface="Arial Bold"/>
                <a:cs typeface="Arial Bold"/>
                <a:sym typeface="Arial Bold"/>
              </a:rPr>
              <a:t> 2024)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7795"/>
            <a:ext cx="3809297" cy="5604534"/>
          </a:xfrm>
          <a:custGeom>
            <a:avLst/>
            <a:gdLst/>
            <a:ahLst/>
            <a:cxnLst/>
            <a:rect l="l" t="t" r="r" b="b"/>
            <a:pathLst>
              <a:path w="3809297" h="5604534">
                <a:moveTo>
                  <a:pt x="0" y="0"/>
                </a:moveTo>
                <a:lnTo>
                  <a:pt x="3809297" y="0"/>
                </a:lnTo>
                <a:lnTo>
                  <a:pt x="3809297" y="5604533"/>
                </a:lnTo>
                <a:lnTo>
                  <a:pt x="0" y="5604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7849" t="-4515" r="-4293" b="-3334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4749675" y="437795"/>
            <a:ext cx="3342757" cy="4501558"/>
            <a:chOff x="0" y="0"/>
            <a:chExt cx="4457009" cy="60020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7009" cy="6002078"/>
            </a:xfrm>
            <a:custGeom>
              <a:avLst/>
              <a:gdLst/>
              <a:ahLst/>
              <a:cxnLst/>
              <a:rect l="l" t="t" r="r" b="b"/>
              <a:pathLst>
                <a:path w="4457009" h="6002078">
                  <a:moveTo>
                    <a:pt x="0" y="0"/>
                  </a:moveTo>
                  <a:lnTo>
                    <a:pt x="4457009" y="0"/>
                  </a:lnTo>
                  <a:lnTo>
                    <a:pt x="4457009" y="6002078"/>
                  </a:lnTo>
                  <a:lnTo>
                    <a:pt x="0" y="6002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587240"/>
            <a:ext cx="3342757" cy="4547900"/>
            <a:chOff x="0" y="0"/>
            <a:chExt cx="4457009" cy="60638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57009" cy="6063867"/>
            </a:xfrm>
            <a:custGeom>
              <a:avLst/>
              <a:gdLst/>
              <a:ahLst/>
              <a:cxnLst/>
              <a:rect l="l" t="t" r="r" b="b"/>
              <a:pathLst>
                <a:path w="4457009" h="6063867">
                  <a:moveTo>
                    <a:pt x="0" y="0"/>
                  </a:moveTo>
                  <a:lnTo>
                    <a:pt x="4457009" y="0"/>
                  </a:lnTo>
                  <a:lnTo>
                    <a:pt x="4457009" y="6063867"/>
                  </a:lnTo>
                  <a:lnTo>
                    <a:pt x="0" y="6063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458645" y="1863730"/>
            <a:ext cx="11291030" cy="657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Výzkumně podloženou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potřebnost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pozice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Bohaté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zkušenosti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ze škol s výraznou podporou ředitelů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Metodiku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práce pro sociální pedagogy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Etický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kodex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sociálních pedagogů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Legislativní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náplň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práce pozice sociálního pedagoga ve škole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Podporu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MŠMT, NPI a mnoha dalších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Ověřený model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profesní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podpory pro sociální pedagogy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Profesní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organizaci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připravenou podpořit všechny sociální pedagogy</a:t>
            </a:r>
          </a:p>
          <a:p>
            <a:pPr marL="524825" lvl="1" indent="-262413" algn="just">
              <a:lnSpc>
                <a:spcPts val="5219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Tisíce </a:t>
            </a:r>
            <a:r>
              <a:rPr lang="en-US" sz="2899" b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absolventů </a:t>
            </a:r>
            <a:r>
              <a:rPr lang="en-US" sz="28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sociální pedagogiky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934748" y="5267965"/>
            <a:ext cx="3157684" cy="4991640"/>
            <a:chOff x="0" y="0"/>
            <a:chExt cx="4210245" cy="66555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0245" cy="6655520"/>
            </a:xfrm>
            <a:custGeom>
              <a:avLst/>
              <a:gdLst/>
              <a:ahLst/>
              <a:cxnLst/>
              <a:rect l="l" t="t" r="r" b="b"/>
              <a:pathLst>
                <a:path w="4210245" h="6655520">
                  <a:moveTo>
                    <a:pt x="0" y="0"/>
                  </a:moveTo>
                  <a:lnTo>
                    <a:pt x="4210245" y="0"/>
                  </a:lnTo>
                  <a:lnTo>
                    <a:pt x="4210245" y="6655520"/>
                  </a:lnTo>
                  <a:lnTo>
                    <a:pt x="0" y="6655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0115" y="571500"/>
            <a:ext cx="610777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A9E0D"/>
                </a:solidFill>
                <a:latin typeface="Arial Bold"/>
                <a:ea typeface="Arial Bold"/>
                <a:cs typeface="Arial Bold"/>
                <a:sym typeface="Arial Bold"/>
              </a:rPr>
              <a:t>Co máme v ruce?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1478058" y="5596402"/>
            <a:ext cx="0" cy="4216320"/>
          </a:xfrm>
          <a:prstGeom prst="line">
            <a:avLst/>
          </a:prstGeom>
          <a:ln w="19050" cap="rnd">
            <a:solidFill>
              <a:srgbClr val="96949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2378301" y="9155116"/>
            <a:ext cx="8800204" cy="65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32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Děkujeme za Váš čas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77611" y="4956522"/>
            <a:ext cx="6290754" cy="503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endParaRPr dirty="0"/>
          </a:p>
          <a:p>
            <a:pPr algn="l">
              <a:lnSpc>
                <a:spcPts val="4375"/>
              </a:lnSpc>
            </a:pP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Mgr. </a:t>
            </a:r>
            <a:r>
              <a:rPr lang="en-US" sz="3500" b="1" dirty="0" err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Jiří</a:t>
            </a: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500" b="1" dirty="0" err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Daněk</a:t>
            </a: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4375"/>
              </a:lnSpc>
            </a:pPr>
            <a:r>
              <a:rPr lang="en-US" sz="350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jiri.danek@asocp.cz</a:t>
            </a:r>
          </a:p>
          <a:p>
            <a:pPr algn="l">
              <a:lnSpc>
                <a:spcPts val="4375"/>
              </a:lnSpc>
            </a:pPr>
            <a:endParaRPr lang="en-US" sz="35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375"/>
              </a:lnSpc>
            </a:pP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Mgr. Jan Šmída</a:t>
            </a:r>
          </a:p>
          <a:p>
            <a:pPr algn="l">
              <a:lnSpc>
                <a:spcPts val="4375"/>
              </a:lnSpc>
            </a:pPr>
            <a:r>
              <a:rPr lang="en-US" sz="350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jan.smida@asocp.cz</a:t>
            </a:r>
          </a:p>
          <a:p>
            <a:pPr algn="l">
              <a:lnSpc>
                <a:spcPts val="4375"/>
              </a:lnSpc>
            </a:pPr>
            <a:endParaRPr lang="en-US" sz="35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375"/>
              </a:lnSpc>
            </a:pP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Mgr. Nicola </a:t>
            </a:r>
            <a:r>
              <a:rPr lang="en-US" sz="3500" b="1" dirty="0" err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Blábolilová</a:t>
            </a:r>
            <a:r>
              <a:rPr lang="en-US" sz="3500" b="1" dirty="0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500" b="1" dirty="0" err="1">
                <a:solidFill>
                  <a:srgbClr val="ED7D31"/>
                </a:solidFill>
                <a:latin typeface="Arial Bold"/>
                <a:ea typeface="Arial Bold"/>
                <a:cs typeface="Arial Bold"/>
                <a:sym typeface="Arial Bold"/>
              </a:rPr>
              <a:t>DiS.</a:t>
            </a:r>
            <a:endParaRPr lang="en-US" sz="3500" b="1" dirty="0">
              <a:solidFill>
                <a:srgbClr val="ED7D31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4375"/>
              </a:lnSpc>
            </a:pPr>
            <a:r>
              <a:rPr lang="en-US" sz="3500" u="sng" dirty="0">
                <a:latin typeface="Arial"/>
                <a:ea typeface="Arial"/>
                <a:cs typeface="Arial"/>
                <a:sym typeface="Arial"/>
                <a:hlinkClick r:id="rId2" tooltip="mailto:nicola.blabolilova@asocp.cz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nicola.bl</a:t>
            </a:r>
            <a:r>
              <a:rPr lang="en-US" sz="3500" u="sng" dirty="0">
                <a:latin typeface="Arial"/>
                <a:ea typeface="Arial"/>
                <a:cs typeface="Arial"/>
                <a:sym typeface="Arial"/>
                <a:hlinkClick r:id="rId3" tooltip="mailto:jan.smida@asocp.cz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abolilova@asocp.cz</a:t>
            </a:r>
          </a:p>
        </p:txBody>
      </p:sp>
      <p:sp>
        <p:nvSpPr>
          <p:cNvPr id="5" name="Freeform 5"/>
          <p:cNvSpPr/>
          <p:nvPr/>
        </p:nvSpPr>
        <p:spPr>
          <a:xfrm>
            <a:off x="6510389" y="0"/>
            <a:ext cx="5267221" cy="5267221"/>
          </a:xfrm>
          <a:custGeom>
            <a:avLst/>
            <a:gdLst/>
            <a:ahLst/>
            <a:cxnLst/>
            <a:rect l="l" t="t" r="r" b="b"/>
            <a:pathLst>
              <a:path w="5267221" h="5267221">
                <a:moveTo>
                  <a:pt x="0" y="0"/>
                </a:moveTo>
                <a:lnTo>
                  <a:pt x="5267222" y="0"/>
                </a:lnTo>
                <a:lnTo>
                  <a:pt x="5267222" y="5267221"/>
                </a:lnTo>
                <a:lnTo>
                  <a:pt x="0" y="5267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1151</Words>
  <Application>Microsoft Office PowerPoint</Application>
  <PresentationFormat>Vlastní</PresentationFormat>
  <Paragraphs>186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 Bold Italics</vt:lpstr>
      <vt:lpstr>Arial</vt:lpstr>
      <vt:lpstr>Arial Bold</vt:lpstr>
      <vt:lpstr>Calibri</vt:lpstr>
      <vt:lpstr>Arimo Bold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 kulatý stůl Sociální pedagog ve škole.pptx</dc:title>
  <cp:lastModifiedBy>Smida Jan</cp:lastModifiedBy>
  <cp:revision>3</cp:revision>
  <dcterms:created xsi:type="dcterms:W3CDTF">2006-08-16T00:00:00Z</dcterms:created>
  <dcterms:modified xsi:type="dcterms:W3CDTF">2025-01-14T06:16:29Z</dcterms:modified>
  <dc:identifier>DAGb-HWCLyY</dc:identifier>
</cp:coreProperties>
</file>