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omments/modernComment_215_DA50443.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3"/>
  </p:sldMasterIdLst>
  <p:notesMasterIdLst>
    <p:notesMasterId r:id="rId81"/>
  </p:notesMasterIdLst>
  <p:sldIdLst>
    <p:sldId id="264" r:id="rId4"/>
    <p:sldId id="472" r:id="rId5"/>
    <p:sldId id="329" r:id="rId6"/>
    <p:sldId id="297" r:id="rId7"/>
    <p:sldId id="474" r:id="rId8"/>
    <p:sldId id="496" r:id="rId9"/>
    <p:sldId id="475" r:id="rId10"/>
    <p:sldId id="477" r:id="rId11"/>
    <p:sldId id="478" r:id="rId12"/>
    <p:sldId id="480" r:id="rId13"/>
    <p:sldId id="481" r:id="rId14"/>
    <p:sldId id="483" r:id="rId15"/>
    <p:sldId id="484" r:id="rId16"/>
    <p:sldId id="487" r:id="rId17"/>
    <p:sldId id="488" r:id="rId18"/>
    <p:sldId id="491" r:id="rId19"/>
    <p:sldId id="493" r:id="rId20"/>
    <p:sldId id="489" r:id="rId21"/>
    <p:sldId id="490" r:id="rId22"/>
    <p:sldId id="492" r:id="rId23"/>
    <p:sldId id="494" r:id="rId24"/>
    <p:sldId id="495" r:id="rId25"/>
    <p:sldId id="497" r:id="rId26"/>
    <p:sldId id="498" r:id="rId27"/>
    <p:sldId id="501" r:id="rId28"/>
    <p:sldId id="502" r:id="rId29"/>
    <p:sldId id="503" r:id="rId30"/>
    <p:sldId id="500" r:id="rId31"/>
    <p:sldId id="499" r:id="rId32"/>
    <p:sldId id="505" r:id="rId33"/>
    <p:sldId id="506" r:id="rId34"/>
    <p:sldId id="504" r:id="rId35"/>
    <p:sldId id="507" r:id="rId36"/>
    <p:sldId id="508" r:id="rId37"/>
    <p:sldId id="509" r:id="rId38"/>
    <p:sldId id="510" r:id="rId39"/>
    <p:sldId id="512" r:id="rId40"/>
    <p:sldId id="513" r:id="rId41"/>
    <p:sldId id="514" r:id="rId42"/>
    <p:sldId id="511" r:id="rId43"/>
    <p:sldId id="515" r:id="rId44"/>
    <p:sldId id="516" r:id="rId45"/>
    <p:sldId id="517" r:id="rId46"/>
    <p:sldId id="519" r:id="rId47"/>
    <p:sldId id="518" r:id="rId48"/>
    <p:sldId id="520" r:id="rId49"/>
    <p:sldId id="521" r:id="rId50"/>
    <p:sldId id="522" r:id="rId51"/>
    <p:sldId id="527" r:id="rId52"/>
    <p:sldId id="551" r:id="rId53"/>
    <p:sldId id="552" r:id="rId54"/>
    <p:sldId id="525" r:id="rId55"/>
    <p:sldId id="526" r:id="rId56"/>
    <p:sldId id="528" r:id="rId57"/>
    <p:sldId id="529" r:id="rId58"/>
    <p:sldId id="530" r:id="rId59"/>
    <p:sldId id="531" r:id="rId60"/>
    <p:sldId id="532" r:id="rId61"/>
    <p:sldId id="533" r:id="rId62"/>
    <p:sldId id="534" r:id="rId63"/>
    <p:sldId id="535" r:id="rId64"/>
    <p:sldId id="536" r:id="rId65"/>
    <p:sldId id="537" r:id="rId66"/>
    <p:sldId id="538" r:id="rId67"/>
    <p:sldId id="539" r:id="rId68"/>
    <p:sldId id="540" r:id="rId69"/>
    <p:sldId id="542" r:id="rId70"/>
    <p:sldId id="541" r:id="rId71"/>
    <p:sldId id="544" r:id="rId72"/>
    <p:sldId id="545" r:id="rId73"/>
    <p:sldId id="543" r:id="rId74"/>
    <p:sldId id="546" r:id="rId75"/>
    <p:sldId id="547" r:id="rId76"/>
    <p:sldId id="548" r:id="rId77"/>
    <p:sldId id="549" r:id="rId78"/>
    <p:sldId id="550" r:id="rId79"/>
    <p:sldId id="524" r:id="rId80"/>
  </p:sldIdLst>
  <p:sldSz cx="9144000" cy="5143500" type="screen16x9"/>
  <p:notesSz cx="6858000" cy="9144000"/>
  <p:embeddedFontLst>
    <p:embeddedFont>
      <p:font typeface="Roboto" panose="02000000000000000000" pitchFamily="2" charset="0"/>
      <p:regular r:id="rId82"/>
      <p:bold r:id="rId83"/>
      <p:italic r:id="rId84"/>
      <p:boldItalic r:id="rId8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7" roundtripDataSignature="AMtx7miI4Qm2cwy9YYwENNfFwPsfaIFTs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32126E-4FF4-59DE-8274-012719E1DBAE}" name="Karel Čada" initials="KČ" userId="S::karel.cada@so-fa.cz::484a4390-ecfb-4650-a1cf-79de590021be" providerId="AD"/>
  <p188:author id="{46023EAE-826C-EDE7-0443-EE752E971F10}" name="Leona Pejcharová" initials="LP" userId="S::leona.pejcharova@cosiv.cz::d26d647a-f3dc-4395-b15c-5f54d5ddbbc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3"/>
    <a:srgbClr val="F3ECE9"/>
    <a:srgbClr val="FFFFFF"/>
    <a:srgbClr val="434D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2B61D9-51AD-4AFE-83FF-5E87AB42CC6C}" v="280" dt="2024-04-30T15:38:25.828"/>
    <p1510:client id="{3061CB59-BB20-0FF7-D30D-B1DC19A66462}" v="74" dt="2024-04-30T13:56:59.494"/>
  </p1510:revLst>
</p1510:revInfo>
</file>

<file path=ppt/tableStyles.xml><?xml version="1.0" encoding="utf-8"?>
<a:tblStyleLst xmlns:a="http://schemas.openxmlformats.org/drawingml/2006/main" def="{E3DCEEDB-2416-429D-801A-B33CDB0347B7}">
  <a:tblStyle styleId="{E3DCEEDB-2416-429D-801A-B33CDB0347B7}"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FECB4D8-DB02-4DC6-A0A2-4F2EBAE1DC90}" styleName="Střední styl 1 – zvýraznění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DA37D80-6434-44D0-A028-1B22A696006F}" styleName="Světlý styl 3 – zvýraznění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font" Target="fonts/font3.fntdata"/><Relationship Id="rId89" Type="http://schemas.openxmlformats.org/officeDocument/2006/relationships/viewProps" Target="viewProp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theme" Target="theme/theme1.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font" Target="fonts/font4.fntdata"/><Relationship Id="rId93" Type="http://schemas.microsoft.com/office/2018/10/relationships/authors" Target="authors.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font" Target="fonts/font2.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92" Type="http://schemas.microsoft.com/office/2015/10/relationships/revisionInfo" Target="revisionInfo.xml"/><Relationship Id="rId2" Type="http://schemas.openxmlformats.org/officeDocument/2006/relationships/customXml" Target="../customXml/item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customschemas.google.com/relationships/presentationmetadata" Target="metadata"/><Relationship Id="rId61" Type="http://schemas.openxmlformats.org/officeDocument/2006/relationships/slide" Target="slides/slide58.xml"/><Relationship Id="rId82" Type="http://schemas.openxmlformats.org/officeDocument/2006/relationships/font" Target="fonts/font1.fntdata"/><Relationship Id="rId19" Type="http://schemas.openxmlformats.org/officeDocument/2006/relationships/slide" Target="slides/slide1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senig\Downloads\SOFA%20evaluace\v&#253;roky.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senig\Downloads\SOFA%20evaluace\v&#253;roky.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senig\Downloads\SOFA%20evaluace\v&#253;roky.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outerShdw blurRad="50800" dist="38100" dir="2700000" algn="tl" rotWithShape="0">
            <a:prstClr val="black">
              <a:alpha val="40000"/>
            </a:prstClr>
          </a:outerShdw>
        </a:effectLst>
        <a:sp3d/>
      </c:spPr>
    </c:sideWall>
    <c:backWall>
      <c:thickness val="0"/>
      <c:spPr>
        <a:noFill/>
        <a:ln>
          <a:noFill/>
        </a:ln>
        <a:effectLst>
          <a:outerShdw blurRad="50800" dist="38100" dir="2700000" algn="tl" rotWithShape="0">
            <a:prstClr val="black">
              <a:alpha val="40000"/>
            </a:prstClr>
          </a:outerShdw>
        </a:effectLst>
        <a:sp3d/>
      </c:spPr>
    </c:backWall>
    <c:plotArea>
      <c:layout/>
      <c:bar3DChart>
        <c:barDir val="bar"/>
        <c:grouping val="clustered"/>
        <c:varyColors val="0"/>
        <c:ser>
          <c:idx val="0"/>
          <c:order val="0"/>
          <c:tx>
            <c:strRef>
              <c:f>List1!$B$1</c:f>
              <c:strCache>
                <c:ptCount val="1"/>
                <c:pt idx="0">
                  <c:v>1 = most</c:v>
                </c:pt>
              </c:strCache>
            </c:strRef>
          </c:tx>
          <c:spPr>
            <a:gradFill flip="none" rotWithShape="1">
              <a:gsLst>
                <a:gs pos="100000">
                  <a:schemeClr val="accent1">
                    <a:alpha val="0"/>
                  </a:schemeClr>
                </a:gs>
                <a:gs pos="50000">
                  <a:schemeClr val="accent1"/>
                </a:gs>
              </a:gsLst>
              <a:lin ang="10800000" scaled="1"/>
            </a:gradFill>
            <a:ln>
              <a:noFill/>
            </a:ln>
            <a:effectLst/>
            <a:sp3d/>
          </c:spPr>
          <c:invertIfNegative val="0"/>
          <c:dLbls>
            <c:delete val="1"/>
          </c:dLbls>
          <c:cat>
            <c:strRef>
              <c:f>List1!$A$2:$A$4</c:f>
              <c:strCache>
                <c:ptCount val="3"/>
                <c:pt idx="0">
                  <c:v>C</c:v>
                </c:pt>
                <c:pt idx="1">
                  <c:v>B</c:v>
                </c:pt>
                <c:pt idx="2">
                  <c:v>A</c:v>
                </c:pt>
              </c:strCache>
            </c:strRef>
          </c:cat>
          <c:val>
            <c:numRef>
              <c:f>List1!$B$2:$B$4</c:f>
              <c:numCache>
                <c:formatCode>0%</c:formatCode>
                <c:ptCount val="3"/>
                <c:pt idx="0">
                  <c:v>0.52850539291217258</c:v>
                </c:pt>
                <c:pt idx="1">
                  <c:v>0.55469953775038516</c:v>
                </c:pt>
                <c:pt idx="2">
                  <c:v>0.59938366718027736</c:v>
                </c:pt>
              </c:numCache>
            </c:numRef>
          </c:val>
          <c:extLst>
            <c:ext xmlns:c16="http://schemas.microsoft.com/office/drawing/2014/chart" uri="{C3380CC4-5D6E-409C-BE32-E72D297353CC}">
              <c16:uniqueId val="{00000000-F595-4307-95B6-402C967712DC}"/>
            </c:ext>
          </c:extLst>
        </c:ser>
        <c:ser>
          <c:idx val="1"/>
          <c:order val="1"/>
          <c:tx>
            <c:strRef>
              <c:f>List1!$C$1</c:f>
              <c:strCache>
                <c:ptCount val="1"/>
                <c:pt idx="0">
                  <c:v>2</c:v>
                </c:pt>
              </c:strCache>
            </c:strRef>
          </c:tx>
          <c:spPr>
            <a:gradFill flip="none" rotWithShape="1">
              <a:gsLst>
                <a:gs pos="100000">
                  <a:schemeClr val="accent2">
                    <a:alpha val="0"/>
                  </a:schemeClr>
                </a:gs>
                <a:gs pos="50000">
                  <a:schemeClr val="accent2"/>
                </a:gs>
              </a:gsLst>
              <a:lin ang="10800000" scaled="1"/>
            </a:gradFill>
            <a:ln>
              <a:noFill/>
            </a:ln>
            <a:effectLst/>
            <a:sp3d/>
          </c:spPr>
          <c:invertIfNegative val="0"/>
          <c:dLbls>
            <c:delete val="1"/>
          </c:dLbls>
          <c:cat>
            <c:strRef>
              <c:f>List1!$A$2:$A$4</c:f>
              <c:strCache>
                <c:ptCount val="3"/>
                <c:pt idx="0">
                  <c:v>C</c:v>
                </c:pt>
                <c:pt idx="1">
                  <c:v>B</c:v>
                </c:pt>
                <c:pt idx="2">
                  <c:v>A</c:v>
                </c:pt>
              </c:strCache>
            </c:strRef>
          </c:cat>
          <c:val>
            <c:numRef>
              <c:f>List1!$C$2:$C$4</c:f>
              <c:numCache>
                <c:formatCode>0%</c:formatCode>
                <c:ptCount val="3"/>
                <c:pt idx="0">
                  <c:v>0.31587057010785824</c:v>
                </c:pt>
                <c:pt idx="1">
                  <c:v>0.30200308166409862</c:v>
                </c:pt>
                <c:pt idx="2">
                  <c:v>0.26348228043143296</c:v>
                </c:pt>
              </c:numCache>
            </c:numRef>
          </c:val>
          <c:extLst>
            <c:ext xmlns:c16="http://schemas.microsoft.com/office/drawing/2014/chart" uri="{C3380CC4-5D6E-409C-BE32-E72D297353CC}">
              <c16:uniqueId val="{00000001-F595-4307-95B6-402C967712DC}"/>
            </c:ext>
          </c:extLst>
        </c:ser>
        <c:ser>
          <c:idx val="2"/>
          <c:order val="2"/>
          <c:tx>
            <c:strRef>
              <c:f>List1!$D$1</c:f>
              <c:strCache>
                <c:ptCount val="1"/>
                <c:pt idx="0">
                  <c:v>3</c:v>
                </c:pt>
              </c:strCache>
            </c:strRef>
          </c:tx>
          <c:spPr>
            <a:gradFill flip="none" rotWithShape="1">
              <a:gsLst>
                <a:gs pos="100000">
                  <a:schemeClr val="accent3">
                    <a:alpha val="0"/>
                  </a:schemeClr>
                </a:gs>
                <a:gs pos="50000">
                  <a:schemeClr val="accent3"/>
                </a:gs>
              </a:gsLst>
              <a:lin ang="10800000" scaled="1"/>
            </a:gradFill>
            <a:ln>
              <a:noFill/>
            </a:ln>
            <a:effectLst/>
            <a:sp3d/>
          </c:spPr>
          <c:invertIfNegative val="0"/>
          <c:dLbls>
            <c:delete val="1"/>
          </c:dLbls>
          <c:cat>
            <c:strRef>
              <c:f>List1!$A$2:$A$4</c:f>
              <c:strCache>
                <c:ptCount val="3"/>
                <c:pt idx="0">
                  <c:v>C</c:v>
                </c:pt>
                <c:pt idx="1">
                  <c:v>B</c:v>
                </c:pt>
                <c:pt idx="2">
                  <c:v>A</c:v>
                </c:pt>
              </c:strCache>
            </c:strRef>
          </c:cat>
          <c:val>
            <c:numRef>
              <c:f>List1!$D$2:$D$4</c:f>
              <c:numCache>
                <c:formatCode>0%</c:formatCode>
                <c:ptCount val="3"/>
                <c:pt idx="0">
                  <c:v>0.13405238828967642</c:v>
                </c:pt>
                <c:pt idx="1">
                  <c:v>0.10323574730354391</c:v>
                </c:pt>
                <c:pt idx="2">
                  <c:v>0.11248073959938366</c:v>
                </c:pt>
              </c:numCache>
            </c:numRef>
          </c:val>
          <c:extLst>
            <c:ext xmlns:c16="http://schemas.microsoft.com/office/drawing/2014/chart" uri="{C3380CC4-5D6E-409C-BE32-E72D297353CC}">
              <c16:uniqueId val="{00000002-F595-4307-95B6-402C967712DC}"/>
            </c:ext>
          </c:extLst>
        </c:ser>
        <c:ser>
          <c:idx val="3"/>
          <c:order val="3"/>
          <c:tx>
            <c:strRef>
              <c:f>List1!$E$1</c:f>
              <c:strCache>
                <c:ptCount val="1"/>
                <c:pt idx="0">
                  <c:v>4</c:v>
                </c:pt>
              </c:strCache>
            </c:strRef>
          </c:tx>
          <c:spPr>
            <a:gradFill flip="none" rotWithShape="1">
              <a:gsLst>
                <a:gs pos="100000">
                  <a:schemeClr val="accent4">
                    <a:alpha val="0"/>
                  </a:schemeClr>
                </a:gs>
                <a:gs pos="50000">
                  <a:schemeClr val="accent4"/>
                </a:gs>
              </a:gsLst>
              <a:lin ang="10800000" scaled="1"/>
            </a:gradFill>
            <a:ln>
              <a:noFill/>
            </a:ln>
            <a:effectLst/>
            <a:sp3d/>
          </c:spPr>
          <c:invertIfNegative val="0"/>
          <c:dLbls>
            <c:delete val="1"/>
          </c:dLbls>
          <c:cat>
            <c:strRef>
              <c:f>List1!$A$2:$A$4</c:f>
              <c:strCache>
                <c:ptCount val="3"/>
                <c:pt idx="0">
                  <c:v>C</c:v>
                </c:pt>
                <c:pt idx="1">
                  <c:v>B</c:v>
                </c:pt>
                <c:pt idx="2">
                  <c:v>A</c:v>
                </c:pt>
              </c:strCache>
            </c:strRef>
          </c:cat>
          <c:val>
            <c:numRef>
              <c:f>List1!$E$2:$E$4</c:f>
              <c:numCache>
                <c:formatCode>0%</c:formatCode>
                <c:ptCount val="3"/>
                <c:pt idx="0">
                  <c:v>1.5408320493066256E-2</c:v>
                </c:pt>
                <c:pt idx="1">
                  <c:v>3.2357473035439135E-2</c:v>
                </c:pt>
                <c:pt idx="2">
                  <c:v>1.8489984591679508E-2</c:v>
                </c:pt>
              </c:numCache>
            </c:numRef>
          </c:val>
          <c:extLst>
            <c:ext xmlns:c16="http://schemas.microsoft.com/office/drawing/2014/chart" uri="{C3380CC4-5D6E-409C-BE32-E72D297353CC}">
              <c16:uniqueId val="{00000005-F595-4307-95B6-402C967712DC}"/>
            </c:ext>
          </c:extLst>
        </c:ser>
        <c:ser>
          <c:idx val="4"/>
          <c:order val="4"/>
          <c:tx>
            <c:strRef>
              <c:f>List1!$F$1</c:f>
              <c:strCache>
                <c:ptCount val="1"/>
                <c:pt idx="0">
                  <c:v>5 = least</c:v>
                </c:pt>
              </c:strCache>
            </c:strRef>
          </c:tx>
          <c:spPr>
            <a:gradFill flip="none" rotWithShape="1">
              <a:gsLst>
                <a:gs pos="100000">
                  <a:schemeClr val="accent5">
                    <a:alpha val="0"/>
                  </a:schemeClr>
                </a:gs>
                <a:gs pos="50000">
                  <a:schemeClr val="accent5"/>
                </a:gs>
              </a:gsLst>
              <a:lin ang="10800000" scaled="1"/>
            </a:gradFill>
            <a:ln>
              <a:noFill/>
            </a:ln>
            <a:effectLst/>
            <a:sp3d/>
          </c:spPr>
          <c:invertIfNegative val="0"/>
          <c:dLbls>
            <c:delete val="1"/>
          </c:dLbls>
          <c:cat>
            <c:strRef>
              <c:f>List1!$A$2:$A$4</c:f>
              <c:strCache>
                <c:ptCount val="3"/>
                <c:pt idx="0">
                  <c:v>C</c:v>
                </c:pt>
                <c:pt idx="1">
                  <c:v>B</c:v>
                </c:pt>
                <c:pt idx="2">
                  <c:v>A</c:v>
                </c:pt>
              </c:strCache>
            </c:strRef>
          </c:cat>
          <c:val>
            <c:numRef>
              <c:f>List1!$F$2:$F$4</c:f>
              <c:numCache>
                <c:formatCode>0.0%</c:formatCode>
                <c:ptCount val="3"/>
                <c:pt idx="0">
                  <c:v>6.1633281972265025E-3</c:v>
                </c:pt>
                <c:pt idx="1">
                  <c:v>7.7041602465331279E-3</c:v>
                </c:pt>
                <c:pt idx="2">
                  <c:v>6.1633281972265025E-3</c:v>
                </c:pt>
              </c:numCache>
            </c:numRef>
          </c:val>
          <c:extLst>
            <c:ext xmlns:c16="http://schemas.microsoft.com/office/drawing/2014/chart" uri="{C3380CC4-5D6E-409C-BE32-E72D297353CC}">
              <c16:uniqueId val="{00000009-F595-4307-95B6-402C967712DC}"/>
            </c:ext>
          </c:extLst>
        </c:ser>
        <c:dLbls>
          <c:showLegendKey val="0"/>
          <c:showVal val="1"/>
          <c:showCatName val="0"/>
          <c:showSerName val="0"/>
          <c:showPercent val="0"/>
          <c:showBubbleSize val="0"/>
        </c:dLbls>
        <c:gapWidth val="150"/>
        <c:gapDepth val="0"/>
        <c:shape val="box"/>
        <c:axId val="385074176"/>
        <c:axId val="621492624"/>
        <c:axId val="0"/>
      </c:bar3DChart>
      <c:catAx>
        <c:axId val="38507417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621492624"/>
        <c:crosses val="autoZero"/>
        <c:auto val="1"/>
        <c:lblAlgn val="ctr"/>
        <c:lblOffset val="100"/>
        <c:noMultiLvlLbl val="0"/>
      </c:catAx>
      <c:valAx>
        <c:axId val="621492624"/>
        <c:scaling>
          <c:orientation val="minMax"/>
        </c:scaling>
        <c:delete val="0"/>
        <c:axPos val="b"/>
        <c:majorGridlines>
          <c:spPr>
            <a:ln w="9525" cap="flat" cmpd="sng" algn="ctr">
              <a:solidFill>
                <a:schemeClr val="tx1">
                  <a:lumMod val="5000"/>
                  <a:lumOff val="95000"/>
                </a:schemeClr>
              </a:solidFill>
              <a:round/>
            </a:ln>
            <a:effectLst>
              <a:outerShdw blurRad="50800" dist="38100" dir="2700000" algn="tl" rotWithShape="0">
                <a:prstClr val="black">
                  <a:alpha val="40000"/>
                </a:prstClr>
              </a:outerShdw>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38507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2200" b="1" i="0" u="none" strike="noStrike" kern="1200" cap="all" spc="50" baseline="0">
                <a:solidFill>
                  <a:schemeClr val="tx1">
                    <a:lumMod val="65000"/>
                    <a:lumOff val="35000"/>
                  </a:schemeClr>
                </a:solidFill>
                <a:latin typeface="+mn-lt"/>
                <a:ea typeface="+mn-ea"/>
                <a:cs typeface="+mn-cs"/>
              </a:defRPr>
            </a:pPr>
            <a:r>
              <a:rPr lang="en-US">
                <a:solidFill>
                  <a:schemeClr val="tx1"/>
                </a:solidFill>
                <a:latin typeface="Roboto" panose="02000000000000000000" pitchFamily="2" charset="0"/>
                <a:ea typeface="Roboto" panose="02000000000000000000" pitchFamily="2" charset="0"/>
                <a:cs typeface="Roboto" panose="02000000000000000000" pitchFamily="2" charset="0"/>
              </a:rPr>
              <a:t>Quality</a:t>
            </a:r>
            <a:r>
              <a:rPr lang="en-US" baseline="0">
                <a:solidFill>
                  <a:schemeClr val="tx1"/>
                </a:solidFill>
                <a:latin typeface="Roboto" panose="02000000000000000000" pitchFamily="2" charset="0"/>
                <a:ea typeface="Roboto" panose="02000000000000000000" pitchFamily="2" charset="0"/>
                <a:cs typeface="Roboto" panose="02000000000000000000" pitchFamily="2" charset="0"/>
              </a:rPr>
              <a:t> of the course</a:t>
            </a:r>
            <a:endParaRPr lang="en-GB">
              <a:solidFill>
                <a:schemeClr val="tx1"/>
              </a:solidFill>
              <a:latin typeface="Roboto" panose="02000000000000000000" pitchFamily="2" charset="0"/>
              <a:ea typeface="Roboto" panose="02000000000000000000" pitchFamily="2" charset="0"/>
              <a:cs typeface="Roboto" panose="02000000000000000000" pitchFamily="2" charset="0"/>
            </a:endParaRPr>
          </a:p>
        </c:rich>
      </c:tx>
      <c:layout>
        <c:manualLayout>
          <c:xMode val="edge"/>
          <c:yMode val="edge"/>
          <c:x val="0.26833479531447291"/>
          <c:y val="3.4855950362332216E-2"/>
        </c:manualLayout>
      </c:layout>
      <c:overlay val="0"/>
      <c:spPr>
        <a:noFill/>
        <a:ln>
          <a:noFill/>
        </a:ln>
        <a:effectLst/>
      </c:spPr>
      <c:txPr>
        <a:bodyPr rot="0" spcFirstLastPara="1" vertOverflow="ellipsis" vert="horz" wrap="square" anchor="ctr" anchorCtr="1"/>
        <a:lstStyle/>
        <a:p>
          <a:pPr algn="ctr">
            <a:defRPr sz="2200" b="1" i="0" u="none" strike="noStrike" kern="1200" cap="all" spc="50" baseline="0">
              <a:solidFill>
                <a:schemeClr val="tx1">
                  <a:lumMod val="65000"/>
                  <a:lumOff val="35000"/>
                </a:schemeClr>
              </a:solidFill>
              <a:latin typeface="+mn-lt"/>
              <a:ea typeface="+mn-ea"/>
              <a:cs typeface="+mn-cs"/>
            </a:defRPr>
          </a:pPr>
          <a:endParaRPr lang="cs-CZ"/>
        </a:p>
      </c:txPr>
    </c:title>
    <c:autoTitleDeleted val="0"/>
    <c:plotArea>
      <c:layout/>
      <c:barChart>
        <c:barDir val="bar"/>
        <c:grouping val="clustered"/>
        <c:varyColors val="0"/>
        <c:ser>
          <c:idx val="0"/>
          <c:order val="0"/>
          <c:tx>
            <c:strRef>
              <c:f>List1!$B$1</c:f>
              <c:strCache>
                <c:ptCount val="1"/>
                <c:pt idx="0">
                  <c:v>1 = Excellent</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10800000" scaled="1"/>
              <a:tileRect/>
            </a:gradFill>
            <a:ln>
              <a:noFill/>
            </a:ln>
            <a:effectLst/>
          </c:spPr>
          <c:invertIfNegative val="0"/>
          <c:dLbls>
            <c:delete val="1"/>
          </c:dLbls>
          <c:cat>
            <c:strRef>
              <c:f>List1!$A$2:$A$8</c:f>
              <c:strCache>
                <c:ptCount val="7"/>
                <c:pt idx="0">
                  <c:v>usefulness of external sources and links</c:v>
                </c:pt>
                <c:pt idx="1">
                  <c:v>course content</c:v>
                </c:pt>
                <c:pt idx="2">
                  <c:v>the value of presented case studies</c:v>
                </c:pt>
                <c:pt idx="3">
                  <c:v>overall level of teaching</c:v>
                </c:pt>
                <c:pt idx="4">
                  <c:v>organisation of the course</c:v>
                </c:pt>
                <c:pt idx="5">
                  <c:v>diversity of materials (videos, infographics, publications, testimonies of peers, etc.)</c:v>
                </c:pt>
                <c:pt idx="6">
                  <c:v>expertise of course materials</c:v>
                </c:pt>
              </c:strCache>
            </c:strRef>
          </c:cat>
          <c:val>
            <c:numRef>
              <c:f>List1!$B$2:$B$8</c:f>
              <c:numCache>
                <c:formatCode>0%</c:formatCode>
                <c:ptCount val="7"/>
                <c:pt idx="0">
                  <c:v>0.63944530046224957</c:v>
                </c:pt>
                <c:pt idx="1">
                  <c:v>0.65331278890600919</c:v>
                </c:pt>
                <c:pt idx="2">
                  <c:v>0.68875192604006163</c:v>
                </c:pt>
                <c:pt idx="3">
                  <c:v>0.70878274268104779</c:v>
                </c:pt>
                <c:pt idx="4">
                  <c:v>0.74884437596302</c:v>
                </c:pt>
                <c:pt idx="5">
                  <c:v>0.77195685670261938</c:v>
                </c:pt>
                <c:pt idx="6">
                  <c:v>0.82434514637904466</c:v>
                </c:pt>
              </c:numCache>
            </c:numRef>
          </c:val>
          <c:extLst>
            <c:ext xmlns:c16="http://schemas.microsoft.com/office/drawing/2014/chart" uri="{C3380CC4-5D6E-409C-BE32-E72D297353CC}">
              <c16:uniqueId val="{00000000-9851-44DE-8AC6-CD5372852CE9}"/>
            </c:ext>
          </c:extLst>
        </c:ser>
        <c:ser>
          <c:idx val="1"/>
          <c:order val="1"/>
          <c:tx>
            <c:strRef>
              <c:f>List1!$C$1</c:f>
              <c:strCache>
                <c:ptCount val="1"/>
                <c:pt idx="0">
                  <c:v>2</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10800000" scaled="1"/>
              <a:tileRect/>
            </a:gradFill>
            <a:ln>
              <a:noFill/>
            </a:ln>
            <a:effectLst/>
          </c:spPr>
          <c:invertIfNegative val="0"/>
          <c:dLbls>
            <c:delete val="1"/>
          </c:dLbls>
          <c:cat>
            <c:strRef>
              <c:f>List1!$A$2:$A$8</c:f>
              <c:strCache>
                <c:ptCount val="7"/>
                <c:pt idx="0">
                  <c:v>usefulness of external sources and links</c:v>
                </c:pt>
                <c:pt idx="1">
                  <c:v>course content</c:v>
                </c:pt>
                <c:pt idx="2">
                  <c:v>the value of presented case studies</c:v>
                </c:pt>
                <c:pt idx="3">
                  <c:v>overall level of teaching</c:v>
                </c:pt>
                <c:pt idx="4">
                  <c:v>organisation of the course</c:v>
                </c:pt>
                <c:pt idx="5">
                  <c:v>diversity of materials (videos, infographics, publications, testimonies of peers, etc.)</c:v>
                </c:pt>
                <c:pt idx="6">
                  <c:v>expertise of course materials</c:v>
                </c:pt>
              </c:strCache>
            </c:strRef>
          </c:cat>
          <c:val>
            <c:numRef>
              <c:f>List1!$C$2:$C$8</c:f>
              <c:numCache>
                <c:formatCode>0%</c:formatCode>
                <c:ptCount val="7"/>
                <c:pt idx="0">
                  <c:v>0.28197226502311246</c:v>
                </c:pt>
                <c:pt idx="1">
                  <c:v>0.24961479198767333</c:v>
                </c:pt>
                <c:pt idx="2">
                  <c:v>0.2295839753466872</c:v>
                </c:pt>
                <c:pt idx="3">
                  <c:v>0.23112480739599384</c:v>
                </c:pt>
                <c:pt idx="4">
                  <c:v>0.20184899845916796</c:v>
                </c:pt>
                <c:pt idx="5">
                  <c:v>0.16949152542372881</c:v>
                </c:pt>
                <c:pt idx="6">
                  <c:v>0.12788906009244994</c:v>
                </c:pt>
              </c:numCache>
            </c:numRef>
          </c:val>
          <c:extLst>
            <c:ext xmlns:c16="http://schemas.microsoft.com/office/drawing/2014/chart" uri="{C3380CC4-5D6E-409C-BE32-E72D297353CC}">
              <c16:uniqueId val="{00000001-9851-44DE-8AC6-CD5372852CE9}"/>
            </c:ext>
          </c:extLst>
        </c:ser>
        <c:ser>
          <c:idx val="2"/>
          <c:order val="2"/>
          <c:tx>
            <c:strRef>
              <c:f>List1!$D$1</c:f>
              <c:strCache>
                <c:ptCount val="1"/>
                <c:pt idx="0">
                  <c:v>3</c:v>
                </c:pt>
              </c:strCache>
            </c:strRef>
          </c:tx>
          <c:spPr>
            <a:gradFill flip="none" rotWithShape="1">
              <a:gsLst>
                <a:gs pos="0">
                  <a:schemeClr val="accent3"/>
                </a:gs>
                <a:gs pos="75000">
                  <a:schemeClr val="accent3">
                    <a:lumMod val="60000"/>
                    <a:lumOff val="40000"/>
                  </a:schemeClr>
                </a:gs>
                <a:gs pos="51000">
                  <a:schemeClr val="accent3">
                    <a:alpha val="75000"/>
                  </a:schemeClr>
                </a:gs>
                <a:gs pos="100000">
                  <a:schemeClr val="accent3">
                    <a:lumMod val="20000"/>
                    <a:lumOff val="80000"/>
                    <a:alpha val="15000"/>
                  </a:schemeClr>
                </a:gs>
              </a:gsLst>
              <a:lin ang="10800000" scaled="1"/>
              <a:tileRect/>
            </a:gradFill>
            <a:ln>
              <a:noFill/>
            </a:ln>
            <a:effectLst/>
          </c:spPr>
          <c:invertIfNegative val="0"/>
          <c:dLbls>
            <c:delete val="1"/>
          </c:dLbls>
          <c:cat>
            <c:strRef>
              <c:f>List1!$A$2:$A$8</c:f>
              <c:strCache>
                <c:ptCount val="7"/>
                <c:pt idx="0">
                  <c:v>usefulness of external sources and links</c:v>
                </c:pt>
                <c:pt idx="1">
                  <c:v>course content</c:v>
                </c:pt>
                <c:pt idx="2">
                  <c:v>the value of presented case studies</c:v>
                </c:pt>
                <c:pt idx="3">
                  <c:v>overall level of teaching</c:v>
                </c:pt>
                <c:pt idx="4">
                  <c:v>organisation of the course</c:v>
                </c:pt>
                <c:pt idx="5">
                  <c:v>diversity of materials (videos, infographics, publications, testimonies of peers, etc.)</c:v>
                </c:pt>
                <c:pt idx="6">
                  <c:v>expertise of course materials</c:v>
                </c:pt>
              </c:strCache>
            </c:strRef>
          </c:cat>
          <c:val>
            <c:numRef>
              <c:f>List1!$D$2:$D$8</c:f>
              <c:numCache>
                <c:formatCode>0%</c:formatCode>
                <c:ptCount val="7"/>
                <c:pt idx="0">
                  <c:v>6.6255778120184905E-2</c:v>
                </c:pt>
                <c:pt idx="1">
                  <c:v>8.3204930662557783E-2</c:v>
                </c:pt>
                <c:pt idx="2">
                  <c:v>6.7796610169491525E-2</c:v>
                </c:pt>
                <c:pt idx="3">
                  <c:v>4.930662557781202E-2</c:v>
                </c:pt>
                <c:pt idx="4">
                  <c:v>3.543913713405239E-2</c:v>
                </c:pt>
                <c:pt idx="5">
                  <c:v>5.0847457627118647E-2</c:v>
                </c:pt>
                <c:pt idx="6">
                  <c:v>3.6979969183359017E-2</c:v>
                </c:pt>
              </c:numCache>
            </c:numRef>
          </c:val>
          <c:extLst>
            <c:ext xmlns:c16="http://schemas.microsoft.com/office/drawing/2014/chart" uri="{C3380CC4-5D6E-409C-BE32-E72D297353CC}">
              <c16:uniqueId val="{00000002-9851-44DE-8AC6-CD5372852CE9}"/>
            </c:ext>
          </c:extLst>
        </c:ser>
        <c:ser>
          <c:idx val="3"/>
          <c:order val="3"/>
          <c:tx>
            <c:strRef>
              <c:f>List1!$E$1</c:f>
              <c:strCache>
                <c:ptCount val="1"/>
                <c:pt idx="0">
                  <c:v>4</c:v>
                </c:pt>
              </c:strCache>
            </c:strRef>
          </c:tx>
          <c:spPr>
            <a:gradFill flip="none" rotWithShape="1">
              <a:gsLst>
                <a:gs pos="0">
                  <a:schemeClr val="accent4"/>
                </a:gs>
                <a:gs pos="75000">
                  <a:schemeClr val="accent4">
                    <a:lumMod val="60000"/>
                    <a:lumOff val="40000"/>
                  </a:schemeClr>
                </a:gs>
                <a:gs pos="51000">
                  <a:schemeClr val="accent4">
                    <a:alpha val="75000"/>
                  </a:schemeClr>
                </a:gs>
                <a:gs pos="100000">
                  <a:schemeClr val="accent4">
                    <a:lumMod val="20000"/>
                    <a:lumOff val="80000"/>
                    <a:alpha val="15000"/>
                  </a:schemeClr>
                </a:gs>
              </a:gsLst>
              <a:lin ang="10800000" scaled="1"/>
              <a:tileRect/>
            </a:gradFill>
            <a:ln>
              <a:noFill/>
            </a:ln>
            <a:effectLst/>
          </c:spPr>
          <c:invertIfNegative val="0"/>
          <c:dLbls>
            <c:delete val="1"/>
          </c:dLbls>
          <c:cat>
            <c:strRef>
              <c:f>List1!$A$2:$A$8</c:f>
              <c:strCache>
                <c:ptCount val="7"/>
                <c:pt idx="0">
                  <c:v>usefulness of external sources and links</c:v>
                </c:pt>
                <c:pt idx="1">
                  <c:v>course content</c:v>
                </c:pt>
                <c:pt idx="2">
                  <c:v>the value of presented case studies</c:v>
                </c:pt>
                <c:pt idx="3">
                  <c:v>overall level of teaching</c:v>
                </c:pt>
                <c:pt idx="4">
                  <c:v>organisation of the course</c:v>
                </c:pt>
                <c:pt idx="5">
                  <c:v>diversity of materials (videos, infographics, publications, testimonies of peers, etc.)</c:v>
                </c:pt>
                <c:pt idx="6">
                  <c:v>expertise of course materials</c:v>
                </c:pt>
              </c:strCache>
            </c:strRef>
          </c:cat>
          <c:val>
            <c:numRef>
              <c:f>List1!$E$2:$E$8</c:f>
              <c:numCache>
                <c:formatCode>0.0%</c:formatCode>
                <c:ptCount val="7"/>
                <c:pt idx="0">
                  <c:v>4.6224961479198771E-3</c:v>
                </c:pt>
                <c:pt idx="1">
                  <c:v>1.078582434514638E-2</c:v>
                </c:pt>
                <c:pt idx="2">
                  <c:v>4.6224961479198771E-3</c:v>
                </c:pt>
                <c:pt idx="3">
                  <c:v>7.7041602465331279E-3</c:v>
                </c:pt>
                <c:pt idx="4" formatCode="0%">
                  <c:v>1.2326656394453005E-2</c:v>
                </c:pt>
                <c:pt idx="5" formatCode="0%">
                  <c:v>1.5408320493066256E-3</c:v>
                </c:pt>
                <c:pt idx="6" formatCode="0%">
                  <c:v>6.1633281972265025E-3</c:v>
                </c:pt>
              </c:numCache>
            </c:numRef>
          </c:val>
          <c:extLst>
            <c:ext xmlns:c16="http://schemas.microsoft.com/office/drawing/2014/chart" uri="{C3380CC4-5D6E-409C-BE32-E72D297353CC}">
              <c16:uniqueId val="{00000003-9851-44DE-8AC6-CD5372852CE9}"/>
            </c:ext>
          </c:extLst>
        </c:ser>
        <c:ser>
          <c:idx val="4"/>
          <c:order val="4"/>
          <c:tx>
            <c:strRef>
              <c:f>List1!$F$1</c:f>
              <c:strCache>
                <c:ptCount val="1"/>
                <c:pt idx="0">
                  <c:v>5 = Poor</c:v>
                </c:pt>
              </c:strCache>
            </c:strRef>
          </c:tx>
          <c:spPr>
            <a:gradFill flip="none" rotWithShape="1">
              <a:gsLst>
                <a:gs pos="0">
                  <a:schemeClr val="accent5"/>
                </a:gs>
                <a:gs pos="75000">
                  <a:schemeClr val="accent5">
                    <a:lumMod val="60000"/>
                    <a:lumOff val="40000"/>
                  </a:schemeClr>
                </a:gs>
                <a:gs pos="51000">
                  <a:schemeClr val="accent5">
                    <a:alpha val="75000"/>
                  </a:schemeClr>
                </a:gs>
                <a:gs pos="100000">
                  <a:schemeClr val="accent5">
                    <a:lumMod val="20000"/>
                    <a:lumOff val="80000"/>
                    <a:alpha val="15000"/>
                  </a:schemeClr>
                </a:gs>
              </a:gsLst>
              <a:lin ang="10800000" scaled="1"/>
              <a:tileRect/>
            </a:gradFill>
            <a:ln>
              <a:noFill/>
            </a:ln>
            <a:effectLst/>
          </c:spPr>
          <c:invertIfNegative val="0"/>
          <c:dLbls>
            <c:delete val="1"/>
          </c:dLbls>
          <c:cat>
            <c:strRef>
              <c:f>List1!$A$2:$A$8</c:f>
              <c:strCache>
                <c:ptCount val="7"/>
                <c:pt idx="0">
                  <c:v>usefulness of external sources and links</c:v>
                </c:pt>
                <c:pt idx="1">
                  <c:v>course content</c:v>
                </c:pt>
                <c:pt idx="2">
                  <c:v>the value of presented case studies</c:v>
                </c:pt>
                <c:pt idx="3">
                  <c:v>overall level of teaching</c:v>
                </c:pt>
                <c:pt idx="4">
                  <c:v>organisation of the course</c:v>
                </c:pt>
                <c:pt idx="5">
                  <c:v>diversity of materials (videos, infographics, publications, testimonies of peers, etc.)</c:v>
                </c:pt>
                <c:pt idx="6">
                  <c:v>expertise of course materials</c:v>
                </c:pt>
              </c:strCache>
            </c:strRef>
          </c:cat>
          <c:val>
            <c:numRef>
              <c:f>List1!$F$2:$F$8</c:f>
              <c:numCache>
                <c:formatCode>0.0%</c:formatCode>
                <c:ptCount val="7"/>
                <c:pt idx="0">
                  <c:v>7.7041602465331279E-3</c:v>
                </c:pt>
                <c:pt idx="1">
                  <c:v>3.0816640986132513E-3</c:v>
                </c:pt>
                <c:pt idx="2">
                  <c:v>9.2449922958397542E-3</c:v>
                </c:pt>
                <c:pt idx="3">
                  <c:v>3.0816640986132513E-3</c:v>
                </c:pt>
                <c:pt idx="4">
                  <c:v>1.5408320493066256E-3</c:v>
                </c:pt>
                <c:pt idx="5">
                  <c:v>6.1633281972265025E-3</c:v>
                </c:pt>
                <c:pt idx="6">
                  <c:v>4.6224961479198771E-3</c:v>
                </c:pt>
              </c:numCache>
            </c:numRef>
          </c:val>
          <c:extLst>
            <c:ext xmlns:c16="http://schemas.microsoft.com/office/drawing/2014/chart" uri="{C3380CC4-5D6E-409C-BE32-E72D297353CC}">
              <c16:uniqueId val="{00000004-9851-44DE-8AC6-CD5372852CE9}"/>
            </c:ext>
          </c:extLst>
        </c:ser>
        <c:dLbls>
          <c:dLblPos val="ctr"/>
          <c:showLegendKey val="0"/>
          <c:showVal val="1"/>
          <c:showCatName val="0"/>
          <c:showSerName val="0"/>
          <c:showPercent val="0"/>
          <c:showBubbleSize val="0"/>
        </c:dLbls>
        <c:gapWidth val="326"/>
        <c:axId val="385074176"/>
        <c:axId val="621492624"/>
      </c:barChart>
      <c:catAx>
        <c:axId val="385074176"/>
        <c:scaling>
          <c:orientation val="minMax"/>
        </c:scaling>
        <c:delete val="0"/>
        <c:axPos val="l"/>
        <c:numFmt formatCode="General" sourceLinked="1"/>
        <c:majorTickMark val="none"/>
        <c:minorTickMark val="none"/>
        <c:tickLblPos val="nextTo"/>
        <c:spPr>
          <a:noFill/>
          <a:ln w="19050" cap="flat" cmpd="sng" algn="ctr">
            <a:solidFill>
              <a:schemeClr val="tx1">
                <a:lumMod val="15000"/>
                <a:lumOff val="85000"/>
              </a:schemeClr>
            </a:solidFill>
            <a:round/>
            <a:headEnd type="none" w="sm" len="sm"/>
            <a:tailEnd type="none" w="sm" len="sm"/>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621492624"/>
        <c:crosses val="autoZero"/>
        <c:auto val="1"/>
        <c:lblAlgn val="ctr"/>
        <c:lblOffset val="100"/>
        <c:noMultiLvlLbl val="0"/>
      </c:catAx>
      <c:valAx>
        <c:axId val="621492624"/>
        <c:scaling>
          <c:orientation val="minMax"/>
        </c:scaling>
        <c:delete val="0"/>
        <c:axPos val="b"/>
        <c:majorGridlines>
          <c:spPr>
            <a:ln w="9525" cap="flat" cmpd="sng" algn="ctr">
              <a:gradFill>
                <a:gsLst>
                  <a:gs pos="99000">
                    <a:schemeClr val="tx1">
                      <a:lumMod val="25000"/>
                      <a:lumOff val="75000"/>
                    </a:schemeClr>
                  </a:gs>
                  <a:gs pos="0">
                    <a:schemeClr val="tx1">
                      <a:lumMod val="15000"/>
                      <a:lumOff val="85000"/>
                    </a:schemeClr>
                  </a:gs>
                </a:gsLst>
                <a:lin ang="5400000" scaled="0"/>
              </a:gradFill>
              <a:round/>
            </a:ln>
            <a:effectLst>
              <a:outerShdw blurRad="50800" dist="50800" dir="5400000" algn="ctr" rotWithShape="0">
                <a:schemeClr val="bg1"/>
              </a:outerShdw>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38507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cs-CZ"/>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r>
              <a:rPr lang="en-US" baseline="0">
                <a:solidFill>
                  <a:schemeClr val="tx1"/>
                </a:solidFill>
                <a:latin typeface="Roboto" panose="02000000000000000000" pitchFamily="2" charset="0"/>
                <a:ea typeface="Roboto" panose="02000000000000000000" pitchFamily="2" charset="0"/>
                <a:cs typeface="Roboto" panose="02000000000000000000" pitchFamily="2" charset="0"/>
              </a:rPr>
              <a:t>course delivery</a:t>
            </a:r>
            <a:endParaRPr lang="en-GB">
              <a:solidFill>
                <a:schemeClr val="tx1"/>
              </a:solidFill>
              <a:latin typeface="Roboto" panose="02000000000000000000" pitchFamily="2" charset="0"/>
              <a:ea typeface="Roboto" panose="02000000000000000000" pitchFamily="2" charset="0"/>
              <a:cs typeface="Roboto" panose="02000000000000000000" pitchFamily="2" charset="0"/>
            </a:endParaRPr>
          </a:p>
        </c:rich>
      </c:tx>
      <c:layout>
        <c:manualLayout>
          <c:xMode val="edge"/>
          <c:yMode val="edge"/>
          <c:x val="0.30717479269936609"/>
          <c:y val="3.7055358146433078E-2"/>
        </c:manualLayout>
      </c:layout>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cs-CZ"/>
        </a:p>
      </c:txPr>
    </c:title>
    <c:autoTitleDeleted val="0"/>
    <c:plotArea>
      <c:layout/>
      <c:barChart>
        <c:barDir val="bar"/>
        <c:grouping val="clustered"/>
        <c:varyColors val="0"/>
        <c:ser>
          <c:idx val="0"/>
          <c:order val="0"/>
          <c:tx>
            <c:strRef>
              <c:f>List1!$B$1</c:f>
              <c:strCache>
                <c:ptCount val="1"/>
                <c:pt idx="0">
                  <c:v>1 = Excellent</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10800000" scaled="1"/>
              <a:tileRect/>
            </a:gradFill>
            <a:ln>
              <a:noFill/>
            </a:ln>
            <a:effectLst/>
          </c:spPr>
          <c:invertIfNegative val="0"/>
          <c:dLbls>
            <c:delete val="1"/>
          </c:dLbls>
          <c:cat>
            <c:strRef>
              <c:f>List1!$A$2:$A$6</c:f>
              <c:strCache>
                <c:ptCount val="5"/>
                <c:pt idx="0">
                  <c:v>the ability to make the presentation interesting</c:v>
                </c:pt>
                <c:pt idx="1">
                  <c:v>teaching skills (ability to pass on information)</c:v>
                </c:pt>
                <c:pt idx="2">
                  <c:v>clarity of the lecturer's presentation</c:v>
                </c:pt>
                <c:pt idx="3">
                  <c:v>expertise of the lecturer(s)</c:v>
                </c:pt>
                <c:pt idx="4">
                  <c:v>approachability of the lecturer(s)</c:v>
                </c:pt>
              </c:strCache>
            </c:strRef>
          </c:cat>
          <c:val>
            <c:numRef>
              <c:f>List1!$B$2:$B$6</c:f>
              <c:numCache>
                <c:formatCode>0%</c:formatCode>
                <c:ptCount val="5"/>
                <c:pt idx="0">
                  <c:v>0.77657935285053925</c:v>
                </c:pt>
                <c:pt idx="1">
                  <c:v>0.8043143297380585</c:v>
                </c:pt>
                <c:pt idx="2">
                  <c:v>0.83204930662557786</c:v>
                </c:pt>
                <c:pt idx="3">
                  <c:v>0.84283513097072416</c:v>
                </c:pt>
                <c:pt idx="4">
                  <c:v>0.94607087827426806</c:v>
                </c:pt>
              </c:numCache>
            </c:numRef>
          </c:val>
          <c:extLst>
            <c:ext xmlns:c16="http://schemas.microsoft.com/office/drawing/2014/chart" uri="{C3380CC4-5D6E-409C-BE32-E72D297353CC}">
              <c16:uniqueId val="{00000000-DA48-4E9D-A7F4-72C3F188012A}"/>
            </c:ext>
          </c:extLst>
        </c:ser>
        <c:ser>
          <c:idx val="1"/>
          <c:order val="1"/>
          <c:tx>
            <c:strRef>
              <c:f>List1!$C$1</c:f>
              <c:strCache>
                <c:ptCount val="1"/>
                <c:pt idx="0">
                  <c:v>2</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10800000" scaled="1"/>
              <a:tileRect/>
            </a:gradFill>
            <a:ln>
              <a:noFill/>
            </a:ln>
            <a:effectLst/>
          </c:spPr>
          <c:invertIfNegative val="0"/>
          <c:dLbls>
            <c:delete val="1"/>
          </c:dLbls>
          <c:cat>
            <c:strRef>
              <c:f>List1!$A$2:$A$6</c:f>
              <c:strCache>
                <c:ptCount val="5"/>
                <c:pt idx="0">
                  <c:v>the ability to make the presentation interesting</c:v>
                </c:pt>
                <c:pt idx="1">
                  <c:v>teaching skills (ability to pass on information)</c:v>
                </c:pt>
                <c:pt idx="2">
                  <c:v>clarity of the lecturer's presentation</c:v>
                </c:pt>
                <c:pt idx="3">
                  <c:v>expertise of the lecturer(s)</c:v>
                </c:pt>
                <c:pt idx="4">
                  <c:v>approachability of the lecturer(s)</c:v>
                </c:pt>
              </c:strCache>
            </c:strRef>
          </c:cat>
          <c:val>
            <c:numRef>
              <c:f>List1!$C$2:$C$6</c:f>
              <c:numCache>
                <c:formatCode>0%</c:formatCode>
                <c:ptCount val="5"/>
                <c:pt idx="0">
                  <c:v>0.14946070878274267</c:v>
                </c:pt>
                <c:pt idx="1">
                  <c:v>0.14637904468412943</c:v>
                </c:pt>
                <c:pt idx="2">
                  <c:v>0.12172573189522343</c:v>
                </c:pt>
                <c:pt idx="3">
                  <c:v>0.10939907550077041</c:v>
                </c:pt>
                <c:pt idx="4">
                  <c:v>3.2357473035439135E-2</c:v>
                </c:pt>
              </c:numCache>
            </c:numRef>
          </c:val>
          <c:extLst>
            <c:ext xmlns:c16="http://schemas.microsoft.com/office/drawing/2014/chart" uri="{C3380CC4-5D6E-409C-BE32-E72D297353CC}">
              <c16:uniqueId val="{00000001-DA48-4E9D-A7F4-72C3F188012A}"/>
            </c:ext>
          </c:extLst>
        </c:ser>
        <c:ser>
          <c:idx val="2"/>
          <c:order val="2"/>
          <c:tx>
            <c:strRef>
              <c:f>List1!$D$1</c:f>
              <c:strCache>
                <c:ptCount val="1"/>
                <c:pt idx="0">
                  <c:v>3</c:v>
                </c:pt>
              </c:strCache>
            </c:strRef>
          </c:tx>
          <c:spPr>
            <a:gradFill flip="none" rotWithShape="1">
              <a:gsLst>
                <a:gs pos="0">
                  <a:schemeClr val="accent3"/>
                </a:gs>
                <a:gs pos="75000">
                  <a:schemeClr val="accent3">
                    <a:lumMod val="60000"/>
                    <a:lumOff val="40000"/>
                  </a:schemeClr>
                </a:gs>
                <a:gs pos="51000">
                  <a:schemeClr val="accent3">
                    <a:alpha val="75000"/>
                  </a:schemeClr>
                </a:gs>
                <a:gs pos="100000">
                  <a:schemeClr val="accent3">
                    <a:lumMod val="20000"/>
                    <a:lumOff val="80000"/>
                    <a:alpha val="15000"/>
                  </a:schemeClr>
                </a:gs>
              </a:gsLst>
              <a:lin ang="10800000" scaled="1"/>
              <a:tileRect/>
            </a:gradFill>
            <a:ln>
              <a:noFill/>
            </a:ln>
            <a:effectLst/>
          </c:spPr>
          <c:invertIfNegative val="0"/>
          <c:dLbls>
            <c:delete val="1"/>
          </c:dLbls>
          <c:cat>
            <c:strRef>
              <c:f>List1!$A$2:$A$6</c:f>
              <c:strCache>
                <c:ptCount val="5"/>
                <c:pt idx="0">
                  <c:v>the ability to make the presentation interesting</c:v>
                </c:pt>
                <c:pt idx="1">
                  <c:v>teaching skills (ability to pass on information)</c:v>
                </c:pt>
                <c:pt idx="2">
                  <c:v>clarity of the lecturer's presentation</c:v>
                </c:pt>
                <c:pt idx="3">
                  <c:v>expertise of the lecturer(s)</c:v>
                </c:pt>
                <c:pt idx="4">
                  <c:v>approachability of the lecturer(s)</c:v>
                </c:pt>
              </c:strCache>
            </c:strRef>
          </c:cat>
          <c:val>
            <c:numRef>
              <c:f>List1!$D$2:$D$6</c:f>
              <c:numCache>
                <c:formatCode>0%</c:formatCode>
                <c:ptCount val="5"/>
                <c:pt idx="0">
                  <c:v>6.1633281972265024E-2</c:v>
                </c:pt>
                <c:pt idx="1">
                  <c:v>3.8520801232665637E-2</c:v>
                </c:pt>
                <c:pt idx="2">
                  <c:v>3.3898305084745763E-2</c:v>
                </c:pt>
                <c:pt idx="3">
                  <c:v>3.8520801232665637E-2</c:v>
                </c:pt>
                <c:pt idx="4" formatCode="0.0%">
                  <c:v>1.386748844375963E-2</c:v>
                </c:pt>
              </c:numCache>
            </c:numRef>
          </c:val>
          <c:extLst>
            <c:ext xmlns:c16="http://schemas.microsoft.com/office/drawing/2014/chart" uri="{C3380CC4-5D6E-409C-BE32-E72D297353CC}">
              <c16:uniqueId val="{00000002-DA48-4E9D-A7F4-72C3F188012A}"/>
            </c:ext>
          </c:extLst>
        </c:ser>
        <c:ser>
          <c:idx val="3"/>
          <c:order val="3"/>
          <c:tx>
            <c:strRef>
              <c:f>List1!$E$1</c:f>
              <c:strCache>
                <c:ptCount val="1"/>
                <c:pt idx="0">
                  <c:v>4</c:v>
                </c:pt>
              </c:strCache>
            </c:strRef>
          </c:tx>
          <c:spPr>
            <a:gradFill flip="none" rotWithShape="1">
              <a:gsLst>
                <a:gs pos="0">
                  <a:schemeClr val="accent4"/>
                </a:gs>
                <a:gs pos="75000">
                  <a:schemeClr val="accent4">
                    <a:lumMod val="60000"/>
                    <a:lumOff val="40000"/>
                  </a:schemeClr>
                </a:gs>
                <a:gs pos="51000">
                  <a:schemeClr val="accent4">
                    <a:alpha val="75000"/>
                  </a:schemeClr>
                </a:gs>
                <a:gs pos="100000">
                  <a:schemeClr val="accent4">
                    <a:lumMod val="20000"/>
                    <a:lumOff val="80000"/>
                    <a:alpha val="15000"/>
                  </a:schemeClr>
                </a:gs>
              </a:gsLst>
              <a:lin ang="10800000" scaled="1"/>
              <a:tileRect/>
            </a:gradFill>
            <a:ln>
              <a:noFill/>
            </a:ln>
            <a:effectLst/>
          </c:spPr>
          <c:invertIfNegative val="0"/>
          <c:dLbls>
            <c:delete val="1"/>
          </c:dLbls>
          <c:cat>
            <c:strRef>
              <c:f>List1!$A$2:$A$6</c:f>
              <c:strCache>
                <c:ptCount val="5"/>
                <c:pt idx="0">
                  <c:v>the ability to make the presentation interesting</c:v>
                </c:pt>
                <c:pt idx="1">
                  <c:v>teaching skills (ability to pass on information)</c:v>
                </c:pt>
                <c:pt idx="2">
                  <c:v>clarity of the lecturer's presentation</c:v>
                </c:pt>
                <c:pt idx="3">
                  <c:v>expertise of the lecturer(s)</c:v>
                </c:pt>
                <c:pt idx="4">
                  <c:v>approachability of the lecturer(s)</c:v>
                </c:pt>
              </c:strCache>
            </c:strRef>
          </c:cat>
          <c:val>
            <c:numRef>
              <c:f>List1!$E$2:$E$6</c:f>
              <c:numCache>
                <c:formatCode>0.0%</c:formatCode>
                <c:ptCount val="5"/>
                <c:pt idx="0">
                  <c:v>6.1633281972265025E-3</c:v>
                </c:pt>
                <c:pt idx="1">
                  <c:v>4.6224961479198771E-3</c:v>
                </c:pt>
                <c:pt idx="2">
                  <c:v>6.1633281972265025E-3</c:v>
                </c:pt>
                <c:pt idx="3">
                  <c:v>3.0816640986132513E-3</c:v>
                </c:pt>
                <c:pt idx="4">
                  <c:v>1.5408320493066256E-3</c:v>
                </c:pt>
              </c:numCache>
            </c:numRef>
          </c:val>
          <c:extLst>
            <c:ext xmlns:c16="http://schemas.microsoft.com/office/drawing/2014/chart" uri="{C3380CC4-5D6E-409C-BE32-E72D297353CC}">
              <c16:uniqueId val="{00000003-DA48-4E9D-A7F4-72C3F188012A}"/>
            </c:ext>
          </c:extLst>
        </c:ser>
        <c:ser>
          <c:idx val="4"/>
          <c:order val="4"/>
          <c:tx>
            <c:strRef>
              <c:f>List1!$F$1</c:f>
              <c:strCache>
                <c:ptCount val="1"/>
                <c:pt idx="0">
                  <c:v>5 = Poor</c:v>
                </c:pt>
              </c:strCache>
            </c:strRef>
          </c:tx>
          <c:spPr>
            <a:gradFill flip="none" rotWithShape="1">
              <a:gsLst>
                <a:gs pos="0">
                  <a:schemeClr val="accent5"/>
                </a:gs>
                <a:gs pos="75000">
                  <a:schemeClr val="accent5">
                    <a:lumMod val="60000"/>
                    <a:lumOff val="40000"/>
                  </a:schemeClr>
                </a:gs>
                <a:gs pos="51000">
                  <a:schemeClr val="accent5">
                    <a:alpha val="75000"/>
                  </a:schemeClr>
                </a:gs>
                <a:gs pos="100000">
                  <a:schemeClr val="accent5">
                    <a:lumMod val="20000"/>
                    <a:lumOff val="80000"/>
                    <a:alpha val="15000"/>
                  </a:schemeClr>
                </a:gs>
              </a:gsLst>
              <a:lin ang="10800000" scaled="1"/>
              <a:tileRect/>
            </a:gradFill>
            <a:ln>
              <a:noFill/>
            </a:ln>
            <a:effectLst/>
          </c:spPr>
          <c:invertIfNegative val="0"/>
          <c:dLbls>
            <c:delete val="1"/>
          </c:dLbls>
          <c:cat>
            <c:strRef>
              <c:f>List1!$A$2:$A$6</c:f>
              <c:strCache>
                <c:ptCount val="5"/>
                <c:pt idx="0">
                  <c:v>the ability to make the presentation interesting</c:v>
                </c:pt>
                <c:pt idx="1">
                  <c:v>teaching skills (ability to pass on information)</c:v>
                </c:pt>
                <c:pt idx="2">
                  <c:v>clarity of the lecturer's presentation</c:v>
                </c:pt>
                <c:pt idx="3">
                  <c:v>expertise of the lecturer(s)</c:v>
                </c:pt>
                <c:pt idx="4">
                  <c:v>approachability of the lecturer(s)</c:v>
                </c:pt>
              </c:strCache>
            </c:strRef>
          </c:cat>
          <c:val>
            <c:numRef>
              <c:f>List1!$F$2:$F$6</c:f>
              <c:numCache>
                <c:formatCode>0.0%</c:formatCode>
                <c:ptCount val="5"/>
                <c:pt idx="0">
                  <c:v>6.1633281972265025E-3</c:v>
                </c:pt>
                <c:pt idx="1">
                  <c:v>6.1633281972265025E-3</c:v>
                </c:pt>
                <c:pt idx="2">
                  <c:v>6.1633281972265025E-3</c:v>
                </c:pt>
                <c:pt idx="3">
                  <c:v>6.1633281972265025E-3</c:v>
                </c:pt>
                <c:pt idx="4">
                  <c:v>6.1633281972265025E-3</c:v>
                </c:pt>
              </c:numCache>
            </c:numRef>
          </c:val>
          <c:extLst>
            <c:ext xmlns:c16="http://schemas.microsoft.com/office/drawing/2014/chart" uri="{C3380CC4-5D6E-409C-BE32-E72D297353CC}">
              <c16:uniqueId val="{00000004-DA48-4E9D-A7F4-72C3F188012A}"/>
            </c:ext>
          </c:extLst>
        </c:ser>
        <c:dLbls>
          <c:dLblPos val="ctr"/>
          <c:showLegendKey val="0"/>
          <c:showVal val="1"/>
          <c:showCatName val="0"/>
          <c:showSerName val="0"/>
          <c:showPercent val="0"/>
          <c:showBubbleSize val="0"/>
        </c:dLbls>
        <c:gapWidth val="326"/>
        <c:overlap val="-58"/>
        <c:axId val="385074176"/>
        <c:axId val="621492624"/>
      </c:barChart>
      <c:catAx>
        <c:axId val="385074176"/>
        <c:scaling>
          <c:orientation val="minMax"/>
        </c:scaling>
        <c:delete val="0"/>
        <c:axPos val="l"/>
        <c:numFmt formatCode="General" sourceLinked="1"/>
        <c:majorTickMark val="none"/>
        <c:minorTickMark val="none"/>
        <c:tickLblPos val="nextTo"/>
        <c:spPr>
          <a:noFill/>
          <a:ln w="19050" cap="flat" cmpd="sng" algn="ctr">
            <a:solidFill>
              <a:schemeClr val="tx1">
                <a:lumMod val="15000"/>
                <a:lumOff val="85000"/>
              </a:schemeClr>
            </a:solidFill>
            <a:round/>
            <a:headEnd type="none" w="sm" len="sm"/>
            <a:tailEnd type="none" w="sm" len="sm"/>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621492624"/>
        <c:crosses val="autoZero"/>
        <c:auto val="1"/>
        <c:lblAlgn val="ctr"/>
        <c:lblOffset val="100"/>
        <c:noMultiLvlLbl val="0"/>
      </c:catAx>
      <c:valAx>
        <c:axId val="621492624"/>
        <c:scaling>
          <c:orientation val="minMax"/>
        </c:scaling>
        <c:delete val="0"/>
        <c:axPos val="b"/>
        <c:majorGridlines>
          <c:spPr>
            <a:ln w="9525" cap="flat" cmpd="sng" algn="ctr">
              <a:gradFill>
                <a:gsLst>
                  <a:gs pos="99000">
                    <a:schemeClr val="tx1">
                      <a:lumMod val="25000"/>
                      <a:lumOff val="75000"/>
                    </a:schemeClr>
                  </a:gs>
                  <a:gs pos="0">
                    <a:schemeClr val="tx1">
                      <a:lumMod val="15000"/>
                      <a:lumOff val="85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38507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cs-CZ"/>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r>
              <a:rPr lang="en-GB">
                <a:solidFill>
                  <a:schemeClr val="tx1"/>
                </a:solidFill>
                <a:latin typeface="Roboto" panose="02000000000000000000" pitchFamily="2" charset="0"/>
                <a:ea typeface="Roboto" panose="02000000000000000000" pitchFamily="2" charset="0"/>
                <a:cs typeface="Roboto" panose="02000000000000000000" pitchFamily="2" charset="0"/>
              </a:rPr>
              <a:t>Usefulness of individual topics</a:t>
            </a:r>
          </a:p>
        </c:rich>
      </c:tx>
      <c:layout>
        <c:manualLayout>
          <c:xMode val="edge"/>
          <c:yMode val="edge"/>
          <c:x val="0.11058884400246607"/>
          <c:y val="2.9965272519289529E-2"/>
        </c:manualLayout>
      </c:layout>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cs-CZ"/>
        </a:p>
      </c:txPr>
    </c:title>
    <c:autoTitleDeleted val="0"/>
    <c:plotArea>
      <c:layout/>
      <c:barChart>
        <c:barDir val="bar"/>
        <c:grouping val="clustered"/>
        <c:varyColors val="0"/>
        <c:ser>
          <c:idx val="0"/>
          <c:order val="0"/>
          <c:tx>
            <c:strRef>
              <c:f>List1!$B$1</c:f>
              <c:strCache>
                <c:ptCount val="1"/>
                <c:pt idx="0">
                  <c:v>1: Very beneficial</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10800000" scaled="1"/>
              <a:tileRect/>
            </a:gradFill>
            <a:ln>
              <a:noFill/>
            </a:ln>
            <a:effectLst/>
          </c:spPr>
          <c:invertIfNegative val="0"/>
          <c:dLbls>
            <c:delete val="1"/>
          </c:dLbls>
          <c:cat>
            <c:strRef>
              <c:f>List1!$A$2:$A$9</c:f>
              <c:strCache>
                <c:ptCount val="8"/>
                <c:pt idx="0">
                  <c:v>Supportive environment and PBIS</c:v>
                </c:pt>
                <c:pt idx="1">
                  <c:v>Interdisciplinary cooperation</c:v>
                </c:pt>
                <c:pt idx="2">
                  <c:v>Introduction to the trauma informed approach, theoretical anchor, current data</c:v>
                </c:pt>
                <c:pt idx="3">
                  <c:v>The brain and neuroscience basis</c:v>
                </c:pt>
                <c:pt idx="4">
                  <c:v>Domestic violence as one of the negative experiences in childhood</c:v>
                </c:pt>
                <c:pt idx="5">
                  <c:v>Identification of child at risk</c:v>
                </c:pt>
                <c:pt idx="6">
                  <c:v>Levels of regulation, co-regulation, de-escalation techniques</c:v>
                </c:pt>
                <c:pt idx="7">
                  <c:v>Causes of challenging behaviour, toxic stress, stress response system, defence mechanisms</c:v>
                </c:pt>
              </c:strCache>
            </c:strRef>
          </c:cat>
          <c:val>
            <c:numRef>
              <c:f>List1!$B$2:$B$9</c:f>
              <c:numCache>
                <c:formatCode>0%</c:formatCode>
                <c:ptCount val="8"/>
                <c:pt idx="0">
                  <c:v>0.54853620955315874</c:v>
                </c:pt>
                <c:pt idx="1">
                  <c:v>0.55007704160246529</c:v>
                </c:pt>
                <c:pt idx="2">
                  <c:v>0.58089368258859786</c:v>
                </c:pt>
                <c:pt idx="3">
                  <c:v>0.58859784283513095</c:v>
                </c:pt>
                <c:pt idx="4">
                  <c:v>0.60862865947611711</c:v>
                </c:pt>
                <c:pt idx="5">
                  <c:v>0.65177195685670264</c:v>
                </c:pt>
                <c:pt idx="6">
                  <c:v>0.65331278890600919</c:v>
                </c:pt>
                <c:pt idx="7">
                  <c:v>0.72265023112480742</c:v>
                </c:pt>
              </c:numCache>
            </c:numRef>
          </c:val>
          <c:extLst>
            <c:ext xmlns:c16="http://schemas.microsoft.com/office/drawing/2014/chart" uri="{C3380CC4-5D6E-409C-BE32-E72D297353CC}">
              <c16:uniqueId val="{00000000-49D7-4622-9E51-6FD66410C01A}"/>
            </c:ext>
          </c:extLst>
        </c:ser>
        <c:ser>
          <c:idx val="1"/>
          <c:order val="1"/>
          <c:tx>
            <c:strRef>
              <c:f>List1!$C$1</c:f>
              <c:strCache>
                <c:ptCount val="1"/>
                <c:pt idx="0">
                  <c:v>2</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10800000" scaled="1"/>
              <a:tileRect/>
            </a:gradFill>
            <a:ln>
              <a:noFill/>
            </a:ln>
            <a:effectLst/>
          </c:spPr>
          <c:invertIfNegative val="0"/>
          <c:dLbls>
            <c:delete val="1"/>
          </c:dLbls>
          <c:cat>
            <c:strRef>
              <c:f>List1!$A$2:$A$9</c:f>
              <c:strCache>
                <c:ptCount val="8"/>
                <c:pt idx="0">
                  <c:v>Supportive environment and PBIS</c:v>
                </c:pt>
                <c:pt idx="1">
                  <c:v>Interdisciplinary cooperation</c:v>
                </c:pt>
                <c:pt idx="2">
                  <c:v>Introduction to the trauma informed approach, theoretical anchor, current data</c:v>
                </c:pt>
                <c:pt idx="3">
                  <c:v>The brain and neuroscience basis</c:v>
                </c:pt>
                <c:pt idx="4">
                  <c:v>Domestic violence as one of the negative experiences in childhood</c:v>
                </c:pt>
                <c:pt idx="5">
                  <c:v>Identification of child at risk</c:v>
                </c:pt>
                <c:pt idx="6">
                  <c:v>Levels of regulation, co-regulation, de-escalation techniques</c:v>
                </c:pt>
                <c:pt idx="7">
                  <c:v>Causes of challenging behaviour, toxic stress, stress response system, defence mechanisms</c:v>
                </c:pt>
              </c:strCache>
            </c:strRef>
          </c:cat>
          <c:val>
            <c:numRef>
              <c:f>List1!$C$2:$C$9</c:f>
              <c:numCache>
                <c:formatCode>0%</c:formatCode>
                <c:ptCount val="8"/>
                <c:pt idx="0">
                  <c:v>0.3359013867488444</c:v>
                </c:pt>
                <c:pt idx="1">
                  <c:v>0.28813559322033899</c:v>
                </c:pt>
                <c:pt idx="2">
                  <c:v>0.29892141756548535</c:v>
                </c:pt>
                <c:pt idx="3">
                  <c:v>0.27889060092449924</c:v>
                </c:pt>
                <c:pt idx="4">
                  <c:v>0.28043143297380585</c:v>
                </c:pt>
                <c:pt idx="5">
                  <c:v>0.25577812018489987</c:v>
                </c:pt>
                <c:pt idx="6">
                  <c:v>0.25423728813559321</c:v>
                </c:pt>
                <c:pt idx="7">
                  <c:v>0.21571648690292758</c:v>
                </c:pt>
              </c:numCache>
            </c:numRef>
          </c:val>
          <c:extLst>
            <c:ext xmlns:c16="http://schemas.microsoft.com/office/drawing/2014/chart" uri="{C3380CC4-5D6E-409C-BE32-E72D297353CC}">
              <c16:uniqueId val="{00000001-49D7-4622-9E51-6FD66410C01A}"/>
            </c:ext>
          </c:extLst>
        </c:ser>
        <c:ser>
          <c:idx val="2"/>
          <c:order val="2"/>
          <c:tx>
            <c:strRef>
              <c:f>List1!$D$1</c:f>
              <c:strCache>
                <c:ptCount val="1"/>
                <c:pt idx="0">
                  <c:v>3</c:v>
                </c:pt>
              </c:strCache>
            </c:strRef>
          </c:tx>
          <c:spPr>
            <a:gradFill flip="none" rotWithShape="1">
              <a:gsLst>
                <a:gs pos="0">
                  <a:schemeClr val="accent3"/>
                </a:gs>
                <a:gs pos="75000">
                  <a:schemeClr val="accent3">
                    <a:lumMod val="60000"/>
                    <a:lumOff val="40000"/>
                  </a:schemeClr>
                </a:gs>
                <a:gs pos="51000">
                  <a:schemeClr val="accent3">
                    <a:alpha val="75000"/>
                  </a:schemeClr>
                </a:gs>
                <a:gs pos="100000">
                  <a:schemeClr val="accent3">
                    <a:lumMod val="20000"/>
                    <a:lumOff val="80000"/>
                    <a:alpha val="15000"/>
                  </a:schemeClr>
                </a:gs>
              </a:gsLst>
              <a:lin ang="10800000" scaled="1"/>
              <a:tileRect/>
            </a:gradFill>
            <a:ln>
              <a:noFill/>
            </a:ln>
            <a:effectLst/>
          </c:spPr>
          <c:invertIfNegative val="0"/>
          <c:dLbls>
            <c:delete val="1"/>
          </c:dLbls>
          <c:cat>
            <c:strRef>
              <c:f>List1!$A$2:$A$9</c:f>
              <c:strCache>
                <c:ptCount val="8"/>
                <c:pt idx="0">
                  <c:v>Supportive environment and PBIS</c:v>
                </c:pt>
                <c:pt idx="1">
                  <c:v>Interdisciplinary cooperation</c:v>
                </c:pt>
                <c:pt idx="2">
                  <c:v>Introduction to the trauma informed approach, theoretical anchor, current data</c:v>
                </c:pt>
                <c:pt idx="3">
                  <c:v>The brain and neuroscience basis</c:v>
                </c:pt>
                <c:pt idx="4">
                  <c:v>Domestic violence as one of the negative experiences in childhood</c:v>
                </c:pt>
                <c:pt idx="5">
                  <c:v>Identification of child at risk</c:v>
                </c:pt>
                <c:pt idx="6">
                  <c:v>Levels of regulation, co-regulation, de-escalation techniques</c:v>
                </c:pt>
                <c:pt idx="7">
                  <c:v>Causes of challenging behaviour, toxic stress, stress response system, defence mechanisms</c:v>
                </c:pt>
              </c:strCache>
            </c:strRef>
          </c:cat>
          <c:val>
            <c:numRef>
              <c:f>List1!$D$2:$D$9</c:f>
              <c:numCache>
                <c:formatCode>0%</c:formatCode>
                <c:ptCount val="8"/>
                <c:pt idx="0">
                  <c:v>0.10631741140215717</c:v>
                </c:pt>
                <c:pt idx="1">
                  <c:v>0.14175654853620956</c:v>
                </c:pt>
                <c:pt idx="2">
                  <c:v>9.2449922958397532E-2</c:v>
                </c:pt>
                <c:pt idx="3">
                  <c:v>0.11864406779661017</c:v>
                </c:pt>
                <c:pt idx="4">
                  <c:v>0.10169491525423729</c:v>
                </c:pt>
                <c:pt idx="5">
                  <c:v>8.0123266563944529E-2</c:v>
                </c:pt>
                <c:pt idx="6">
                  <c:v>8.4745762711864403E-2</c:v>
                </c:pt>
                <c:pt idx="7">
                  <c:v>5.3929121725731895E-2</c:v>
                </c:pt>
              </c:numCache>
            </c:numRef>
          </c:val>
          <c:extLst>
            <c:ext xmlns:c16="http://schemas.microsoft.com/office/drawing/2014/chart" uri="{C3380CC4-5D6E-409C-BE32-E72D297353CC}">
              <c16:uniqueId val="{00000002-49D7-4622-9E51-6FD66410C01A}"/>
            </c:ext>
          </c:extLst>
        </c:ser>
        <c:ser>
          <c:idx val="3"/>
          <c:order val="3"/>
          <c:tx>
            <c:strRef>
              <c:f>List1!$E$1</c:f>
              <c:strCache>
                <c:ptCount val="1"/>
                <c:pt idx="0">
                  <c:v>4</c:v>
                </c:pt>
              </c:strCache>
            </c:strRef>
          </c:tx>
          <c:spPr>
            <a:gradFill flip="none" rotWithShape="1">
              <a:gsLst>
                <a:gs pos="0">
                  <a:schemeClr val="accent4"/>
                </a:gs>
                <a:gs pos="75000">
                  <a:schemeClr val="accent4">
                    <a:lumMod val="60000"/>
                    <a:lumOff val="40000"/>
                  </a:schemeClr>
                </a:gs>
                <a:gs pos="51000">
                  <a:schemeClr val="accent4">
                    <a:alpha val="75000"/>
                  </a:schemeClr>
                </a:gs>
                <a:gs pos="100000">
                  <a:schemeClr val="accent4">
                    <a:lumMod val="20000"/>
                    <a:lumOff val="80000"/>
                    <a:alpha val="15000"/>
                  </a:schemeClr>
                </a:gs>
              </a:gsLst>
              <a:lin ang="10800000" scaled="1"/>
              <a:tileRect/>
            </a:gradFill>
            <a:ln>
              <a:noFill/>
            </a:ln>
            <a:effectLst/>
          </c:spPr>
          <c:invertIfNegative val="0"/>
          <c:dLbls>
            <c:delete val="1"/>
          </c:dLbls>
          <c:cat>
            <c:strRef>
              <c:f>List1!$A$2:$A$9</c:f>
              <c:strCache>
                <c:ptCount val="8"/>
                <c:pt idx="0">
                  <c:v>Supportive environment and PBIS</c:v>
                </c:pt>
                <c:pt idx="1">
                  <c:v>Interdisciplinary cooperation</c:v>
                </c:pt>
                <c:pt idx="2">
                  <c:v>Introduction to the trauma informed approach, theoretical anchor, current data</c:v>
                </c:pt>
                <c:pt idx="3">
                  <c:v>The brain and neuroscience basis</c:v>
                </c:pt>
                <c:pt idx="4">
                  <c:v>Domestic violence as one of the negative experiences in childhood</c:v>
                </c:pt>
                <c:pt idx="5">
                  <c:v>Identification of child at risk</c:v>
                </c:pt>
                <c:pt idx="6">
                  <c:v>Levels of regulation, co-regulation, de-escalation techniques</c:v>
                </c:pt>
                <c:pt idx="7">
                  <c:v>Causes of challenging behaviour, toxic stress, stress response system, defence mechanisms</c:v>
                </c:pt>
              </c:strCache>
            </c:strRef>
          </c:cat>
          <c:val>
            <c:numRef>
              <c:f>List1!$E$2:$E$9</c:f>
              <c:numCache>
                <c:formatCode>0.0%</c:formatCode>
                <c:ptCount val="8"/>
                <c:pt idx="0">
                  <c:v>7.7041602465331279E-3</c:v>
                </c:pt>
                <c:pt idx="1">
                  <c:v>1.6949152542372881E-2</c:v>
                </c:pt>
                <c:pt idx="2">
                  <c:v>2.6194144838212634E-2</c:v>
                </c:pt>
                <c:pt idx="3">
                  <c:v>1.2326656394453005E-2</c:v>
                </c:pt>
                <c:pt idx="4">
                  <c:v>6.1633281972265025E-3</c:v>
                </c:pt>
                <c:pt idx="5">
                  <c:v>7.7041602465331279E-3</c:v>
                </c:pt>
                <c:pt idx="6">
                  <c:v>6.1633281972265025E-3</c:v>
                </c:pt>
                <c:pt idx="7" formatCode="0%">
                  <c:v>4.6224961479198771E-3</c:v>
                </c:pt>
              </c:numCache>
            </c:numRef>
          </c:val>
          <c:extLst>
            <c:ext xmlns:c16="http://schemas.microsoft.com/office/drawing/2014/chart" uri="{C3380CC4-5D6E-409C-BE32-E72D297353CC}">
              <c16:uniqueId val="{00000003-49D7-4622-9E51-6FD66410C01A}"/>
            </c:ext>
          </c:extLst>
        </c:ser>
        <c:ser>
          <c:idx val="4"/>
          <c:order val="4"/>
          <c:tx>
            <c:strRef>
              <c:f>List1!$F$1</c:f>
              <c:strCache>
                <c:ptCount val="1"/>
                <c:pt idx="0">
                  <c:v>5: Not beneficial at all</c:v>
                </c:pt>
              </c:strCache>
            </c:strRef>
          </c:tx>
          <c:spPr>
            <a:gradFill flip="none" rotWithShape="1">
              <a:gsLst>
                <a:gs pos="0">
                  <a:schemeClr val="accent5"/>
                </a:gs>
                <a:gs pos="75000">
                  <a:schemeClr val="accent5">
                    <a:lumMod val="60000"/>
                    <a:lumOff val="40000"/>
                  </a:schemeClr>
                </a:gs>
                <a:gs pos="51000">
                  <a:schemeClr val="accent5">
                    <a:alpha val="75000"/>
                  </a:schemeClr>
                </a:gs>
                <a:gs pos="100000">
                  <a:schemeClr val="accent5">
                    <a:lumMod val="20000"/>
                    <a:lumOff val="80000"/>
                    <a:alpha val="15000"/>
                  </a:schemeClr>
                </a:gs>
              </a:gsLst>
              <a:lin ang="10800000" scaled="1"/>
              <a:tileRect/>
            </a:gradFill>
            <a:ln>
              <a:noFill/>
            </a:ln>
            <a:effectLst/>
          </c:spPr>
          <c:invertIfNegative val="0"/>
          <c:dLbls>
            <c:delete val="1"/>
          </c:dLbls>
          <c:cat>
            <c:strRef>
              <c:f>List1!$A$2:$A$9</c:f>
              <c:strCache>
                <c:ptCount val="8"/>
                <c:pt idx="0">
                  <c:v>Supportive environment and PBIS</c:v>
                </c:pt>
                <c:pt idx="1">
                  <c:v>Interdisciplinary cooperation</c:v>
                </c:pt>
                <c:pt idx="2">
                  <c:v>Introduction to the trauma informed approach, theoretical anchor, current data</c:v>
                </c:pt>
                <c:pt idx="3">
                  <c:v>The brain and neuroscience basis</c:v>
                </c:pt>
                <c:pt idx="4">
                  <c:v>Domestic violence as one of the negative experiences in childhood</c:v>
                </c:pt>
                <c:pt idx="5">
                  <c:v>Identification of child at risk</c:v>
                </c:pt>
                <c:pt idx="6">
                  <c:v>Levels of regulation, co-regulation, de-escalation techniques</c:v>
                </c:pt>
                <c:pt idx="7">
                  <c:v>Causes of challenging behaviour, toxic stress, stress response system, defence mechanisms</c:v>
                </c:pt>
              </c:strCache>
            </c:strRef>
          </c:cat>
          <c:val>
            <c:numRef>
              <c:f>List1!$F$2:$F$9</c:f>
              <c:numCache>
                <c:formatCode>0.0%</c:formatCode>
                <c:ptCount val="8"/>
                <c:pt idx="0">
                  <c:v>1.5408320493066256E-3</c:v>
                </c:pt>
                <c:pt idx="1">
                  <c:v>3.0816640986132513E-3</c:v>
                </c:pt>
                <c:pt idx="2">
                  <c:v>1.5408320493066256E-3</c:v>
                </c:pt>
                <c:pt idx="3">
                  <c:v>1.5408320493066256E-3</c:v>
                </c:pt>
                <c:pt idx="4">
                  <c:v>3.0816640986132513E-3</c:v>
                </c:pt>
                <c:pt idx="5">
                  <c:v>4.6224961479198771E-3</c:v>
                </c:pt>
                <c:pt idx="6">
                  <c:v>1.5408320493066256E-3</c:v>
                </c:pt>
                <c:pt idx="7">
                  <c:v>3.0816640986132513E-3</c:v>
                </c:pt>
              </c:numCache>
            </c:numRef>
          </c:val>
          <c:extLst>
            <c:ext xmlns:c16="http://schemas.microsoft.com/office/drawing/2014/chart" uri="{C3380CC4-5D6E-409C-BE32-E72D297353CC}">
              <c16:uniqueId val="{00000004-49D7-4622-9E51-6FD66410C01A}"/>
            </c:ext>
          </c:extLst>
        </c:ser>
        <c:dLbls>
          <c:dLblPos val="ctr"/>
          <c:showLegendKey val="0"/>
          <c:showVal val="1"/>
          <c:showCatName val="0"/>
          <c:showSerName val="0"/>
          <c:showPercent val="0"/>
          <c:showBubbleSize val="0"/>
        </c:dLbls>
        <c:gapWidth val="326"/>
        <c:overlap val="-58"/>
        <c:axId val="385074176"/>
        <c:axId val="621492624"/>
      </c:barChart>
      <c:catAx>
        <c:axId val="385074176"/>
        <c:scaling>
          <c:orientation val="minMax"/>
        </c:scaling>
        <c:delete val="0"/>
        <c:axPos val="l"/>
        <c:numFmt formatCode="General" sourceLinked="1"/>
        <c:majorTickMark val="none"/>
        <c:minorTickMark val="none"/>
        <c:tickLblPos val="nextTo"/>
        <c:spPr>
          <a:noFill/>
          <a:ln w="19050" cap="flat" cmpd="sng" algn="ctr">
            <a:solidFill>
              <a:schemeClr val="tx1">
                <a:lumMod val="15000"/>
                <a:lumOff val="85000"/>
              </a:schemeClr>
            </a:solidFill>
            <a:round/>
            <a:headEnd type="none" w="sm" len="sm"/>
            <a:tailEnd type="none" w="sm" len="sm"/>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crossAx val="621492624"/>
        <c:crosses val="autoZero"/>
        <c:auto val="1"/>
        <c:lblAlgn val="ctr"/>
        <c:lblOffset val="100"/>
        <c:noMultiLvlLbl val="0"/>
      </c:catAx>
      <c:valAx>
        <c:axId val="621492624"/>
        <c:scaling>
          <c:orientation val="minMax"/>
        </c:scaling>
        <c:delete val="0"/>
        <c:axPos val="b"/>
        <c:majorGridlines>
          <c:spPr>
            <a:ln w="9525" cap="flat" cmpd="sng" algn="ctr">
              <a:gradFill>
                <a:gsLst>
                  <a:gs pos="99000">
                    <a:schemeClr val="tx1">
                      <a:lumMod val="25000"/>
                      <a:lumOff val="75000"/>
                    </a:schemeClr>
                  </a:gs>
                  <a:gs pos="0">
                    <a:schemeClr val="tx1">
                      <a:lumMod val="15000"/>
                      <a:lumOff val="85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38507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cs-CZ"/>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r>
              <a:rPr lang="en-GB">
                <a:solidFill>
                  <a:schemeClr val="tx1"/>
                </a:solidFill>
                <a:latin typeface="Roboto" panose="02000000000000000000" pitchFamily="2" charset="0"/>
                <a:ea typeface="Roboto" panose="02000000000000000000" pitchFamily="2" charset="0"/>
                <a:cs typeface="Roboto" panose="02000000000000000000" pitchFamily="2" charset="0"/>
              </a:rPr>
              <a:t>Usefulness of individual topics:</a:t>
            </a:r>
            <a:r>
              <a:rPr lang="en-GB" baseline="0">
                <a:solidFill>
                  <a:schemeClr val="tx1"/>
                </a:solidFill>
                <a:latin typeface="Roboto" panose="02000000000000000000" pitchFamily="2" charset="0"/>
                <a:ea typeface="Roboto" panose="02000000000000000000" pitchFamily="2" charset="0"/>
                <a:cs typeface="Roboto" panose="02000000000000000000" pitchFamily="2" charset="0"/>
              </a:rPr>
              <a:t> educational vs social sector</a:t>
            </a:r>
            <a:endParaRPr lang="en-GB">
              <a:solidFill>
                <a:schemeClr val="tx1"/>
              </a:solidFill>
              <a:latin typeface="Roboto" panose="02000000000000000000" pitchFamily="2" charset="0"/>
              <a:ea typeface="Roboto" panose="02000000000000000000" pitchFamily="2" charset="0"/>
              <a:cs typeface="Roboto" panose="02000000000000000000" pitchFamily="2" charset="0"/>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cs-CZ"/>
        </a:p>
      </c:txPr>
    </c:title>
    <c:autoTitleDeleted val="0"/>
    <c:plotArea>
      <c:layout/>
      <c:barChart>
        <c:barDir val="col"/>
        <c:grouping val="clustered"/>
        <c:varyColors val="0"/>
        <c:ser>
          <c:idx val="0"/>
          <c:order val="0"/>
          <c:tx>
            <c:strRef>
              <c:f>List1!$B$1</c:f>
              <c:strCache>
                <c:ptCount val="1"/>
                <c:pt idx="0">
                  <c:v>Social services</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5400000" scaled="0"/>
            </a:gradFill>
            <a:ln>
              <a:noFill/>
            </a:ln>
            <a:effectLst/>
          </c:spPr>
          <c:invertIfNegative val="0"/>
          <c:dLbls>
            <c:dLbl>
              <c:idx val="1"/>
              <c:layout>
                <c:manualLayout>
                  <c:x val="-5.1601425174479859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0A9-4D1C-8165-4D5CCDCB6DFF}"/>
                </c:ext>
              </c:extLst>
            </c:dLbl>
            <c:dLbl>
              <c:idx val="2"/>
              <c:layout>
                <c:manualLayout>
                  <c:x val="-5.1601425174479859E-3"/>
                  <c:y val="-3.750000000000000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0A9-4D1C-8165-4D5CCDCB6DFF}"/>
                </c:ext>
              </c:extLst>
            </c:dLbl>
            <c:dLbl>
              <c:idx val="5"/>
              <c:layout>
                <c:manualLayout>
                  <c:x val="-1.0320285034896098E-2"/>
                  <c:y val="6.250000000000000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0A9-4D1C-8165-4D5CCDCB6DFF}"/>
                </c:ext>
              </c:extLst>
            </c:dLbl>
            <c:dLbl>
              <c:idx val="7"/>
              <c:layout>
                <c:manualLayout>
                  <c:x val="-1.0320285034895972E-2"/>
                  <c:y val="-3.125000000000000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0A9-4D1C-8165-4D5CCDCB6DF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List1!$A$2:$A$9</c:f>
              <c:strCache>
                <c:ptCount val="8"/>
                <c:pt idx="0">
                  <c:v>Causes of challenging behaviour, toxic stress, activation of stress response system, defence mechanisms</c:v>
                </c:pt>
                <c:pt idx="1">
                  <c:v>Levels of regulation, co-regulation, de-escalation techniques</c:v>
                </c:pt>
                <c:pt idx="2">
                  <c:v>Identification of child at risk</c:v>
                </c:pt>
                <c:pt idx="3">
                  <c:v>Domestic violence as one of the negative experiences in childhood</c:v>
                </c:pt>
                <c:pt idx="4">
                  <c:v>The brain and neuroscience basis</c:v>
                </c:pt>
                <c:pt idx="5">
                  <c:v>Introduction to the trauma informed approach, theoretical anchor, current data</c:v>
                </c:pt>
                <c:pt idx="6">
                  <c:v>Supporting environment and PBIS</c:v>
                </c:pt>
                <c:pt idx="7">
                  <c:v>Interdisciplinary cooperation</c:v>
                </c:pt>
              </c:strCache>
            </c:strRef>
          </c:cat>
          <c:val>
            <c:numRef>
              <c:f>List1!$B$2:$B$9</c:f>
              <c:numCache>
                <c:formatCode>0.00</c:formatCode>
                <c:ptCount val="8"/>
                <c:pt idx="0">
                  <c:v>1.2981366459627328</c:v>
                </c:pt>
                <c:pt idx="1">
                  <c:v>1.3167701863354038</c:v>
                </c:pt>
                <c:pt idx="2">
                  <c:v>1.4968944099378882</c:v>
                </c:pt>
                <c:pt idx="3">
                  <c:v>1.6086956521739131</c:v>
                </c:pt>
                <c:pt idx="4">
                  <c:v>1.4720496894409938</c:v>
                </c:pt>
                <c:pt idx="5">
                  <c:v>1.5031055900621118</c:v>
                </c:pt>
                <c:pt idx="6">
                  <c:v>1.4968944099378882</c:v>
                </c:pt>
                <c:pt idx="7">
                  <c:v>1.6335403726708075</c:v>
                </c:pt>
              </c:numCache>
            </c:numRef>
          </c:val>
          <c:extLst>
            <c:ext xmlns:c16="http://schemas.microsoft.com/office/drawing/2014/chart" uri="{C3380CC4-5D6E-409C-BE32-E72D297353CC}">
              <c16:uniqueId val="{00000004-90A9-4D1C-8165-4D5CCDCB6DFF}"/>
            </c:ext>
          </c:extLst>
        </c:ser>
        <c:ser>
          <c:idx val="1"/>
          <c:order val="1"/>
          <c:tx>
            <c:strRef>
              <c:f>List1!$C$1</c:f>
              <c:strCache>
                <c:ptCount val="1"/>
                <c:pt idx="0">
                  <c:v>Education</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dLbl>
              <c:idx val="0"/>
              <c:layout>
                <c:manualLayout>
                  <c:x val="-5.1601425174479859E-3"/>
                  <c:y val="-4.06250000000000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0A9-4D1C-8165-4D5CCDCB6DFF}"/>
                </c:ext>
              </c:extLst>
            </c:dLbl>
            <c:dLbl>
              <c:idx val="1"/>
              <c:layout>
                <c:manualLayout>
                  <c:x val="-3.1533839991682777E-17"/>
                  <c:y val="-9.374999999999999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0A9-4D1C-8165-4D5CCDCB6DFF}"/>
                </c:ext>
              </c:extLst>
            </c:dLbl>
            <c:dLbl>
              <c:idx val="3"/>
              <c:layout>
                <c:manualLayout>
                  <c:x val="1.5480427552343894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0A9-4D1C-8165-4D5CCDCB6DFF}"/>
                </c:ext>
              </c:extLst>
            </c:dLbl>
            <c:dLbl>
              <c:idx val="4"/>
              <c:layout>
                <c:manualLayout>
                  <c:x val="1.0320285034895845E-2"/>
                  <c:y val="-3.125000000000000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0A9-4D1C-8165-4D5CCDCB6DFF}"/>
                </c:ext>
              </c:extLst>
            </c:dLbl>
            <c:dLbl>
              <c:idx val="6"/>
              <c:layout>
                <c:manualLayout>
                  <c:x val="6.8801900232638548E-3"/>
                  <c:y val="-3.125000000000000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0A9-4D1C-8165-4D5CCDCB6DFF}"/>
                </c:ext>
              </c:extLst>
            </c:dLbl>
            <c:dLbl>
              <c:idx val="7"/>
              <c:layout>
                <c:manualLayout>
                  <c:x val="1.0320285034895845E-2"/>
                  <c:y val="9.8400590551181097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0A9-4D1C-8165-4D5CCDCB6DF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List1!$A$2:$A$9</c:f>
              <c:strCache>
                <c:ptCount val="8"/>
                <c:pt idx="0">
                  <c:v>Causes of challenging behaviour, toxic stress, activation of stress response system, defence mechanisms</c:v>
                </c:pt>
                <c:pt idx="1">
                  <c:v>Levels of regulation, co-regulation, de-escalation techniques</c:v>
                </c:pt>
                <c:pt idx="2">
                  <c:v>Identification of child at risk</c:v>
                </c:pt>
                <c:pt idx="3">
                  <c:v>Domestic violence as one of the negative experiences in childhood</c:v>
                </c:pt>
                <c:pt idx="4">
                  <c:v>The brain and neuroscience basis</c:v>
                </c:pt>
                <c:pt idx="5">
                  <c:v>Introduction to the trauma informed approach, theoretical anchor, current data</c:v>
                </c:pt>
                <c:pt idx="6">
                  <c:v>Supporting environment and PBIS</c:v>
                </c:pt>
                <c:pt idx="7">
                  <c:v>Interdisciplinary cooperation</c:v>
                </c:pt>
              </c:strCache>
            </c:strRef>
          </c:cat>
          <c:val>
            <c:numRef>
              <c:f>List1!$C$2:$C$9</c:f>
              <c:numCache>
                <c:formatCode>0.00</c:formatCode>
                <c:ptCount val="8"/>
                <c:pt idx="0">
                  <c:v>1.378440366972477</c:v>
                </c:pt>
                <c:pt idx="1">
                  <c:v>1.5068807339449541</c:v>
                </c:pt>
                <c:pt idx="2">
                  <c:v>1.4587155963302751</c:v>
                </c:pt>
                <c:pt idx="3">
                  <c:v>1.4954128440366972</c:v>
                </c:pt>
                <c:pt idx="4">
                  <c:v>1.6100917431192661</c:v>
                </c:pt>
                <c:pt idx="5">
                  <c:v>1.6169724770642202</c:v>
                </c:pt>
                <c:pt idx="6">
                  <c:v>1.6238532110091743</c:v>
                </c:pt>
                <c:pt idx="7">
                  <c:v>1.6536697247706422</c:v>
                </c:pt>
              </c:numCache>
            </c:numRef>
          </c:val>
          <c:extLst>
            <c:ext xmlns:c16="http://schemas.microsoft.com/office/drawing/2014/chart" uri="{C3380CC4-5D6E-409C-BE32-E72D297353CC}">
              <c16:uniqueId val="{0000000B-90A9-4D1C-8165-4D5CCDCB6DFF}"/>
            </c:ext>
          </c:extLst>
        </c:ser>
        <c:dLbls>
          <c:dLblPos val="outEnd"/>
          <c:showLegendKey val="0"/>
          <c:showVal val="1"/>
          <c:showCatName val="0"/>
          <c:showSerName val="0"/>
          <c:showPercent val="0"/>
          <c:showBubbleSize val="0"/>
        </c:dLbls>
        <c:gapWidth val="355"/>
        <c:overlap val="-70"/>
        <c:axId val="443132784"/>
        <c:axId val="376263440"/>
      </c:barChart>
      <c:catAx>
        <c:axId val="443132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b" anchorCtr="0"/>
          <a:lstStyle/>
          <a:p>
            <a:pPr>
              <a:defRPr sz="900" b="0" i="0" u="none" strike="noStrike" kern="1200" baseline="0">
                <a:solidFill>
                  <a:schemeClr val="tx1">
                    <a:lumMod val="65000"/>
                    <a:lumOff val="35000"/>
                  </a:schemeClr>
                </a:solidFill>
                <a:latin typeface="+mn-lt"/>
                <a:ea typeface="+mn-ea"/>
                <a:cs typeface="+mn-cs"/>
              </a:defRPr>
            </a:pPr>
            <a:endParaRPr lang="cs-CZ"/>
          </a:p>
        </c:txPr>
        <c:crossAx val="376263440"/>
        <c:crosses val="autoZero"/>
        <c:auto val="0"/>
        <c:lblAlgn val="ctr"/>
        <c:lblOffset val="100"/>
        <c:noMultiLvlLbl val="0"/>
      </c:catAx>
      <c:valAx>
        <c:axId val="376263440"/>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0.00" sourceLinked="1"/>
        <c:majorTickMark val="none"/>
        <c:minorTickMark val="none"/>
        <c:tickLblPos val="nextTo"/>
        <c:spPr>
          <a:noFill/>
          <a:ln>
            <a:noFill/>
          </a:ln>
          <a:effectLst/>
        </c:spPr>
        <c:txPr>
          <a:bodyPr rot="5400000" spcFirstLastPara="1" vertOverflow="ellipsis" wrap="square" anchor="b" anchorCtr="0"/>
          <a:lstStyle/>
          <a:p>
            <a:pPr>
              <a:defRPr sz="1197" b="0" i="0" u="none" strike="noStrike" kern="1200" baseline="0">
                <a:solidFill>
                  <a:schemeClr val="tx1">
                    <a:lumMod val="65000"/>
                    <a:lumOff val="35000"/>
                  </a:schemeClr>
                </a:solidFill>
                <a:latin typeface="+mn-lt"/>
                <a:ea typeface="+mn-ea"/>
                <a:cs typeface="+mn-cs"/>
              </a:defRPr>
            </a:pPr>
            <a:endParaRPr lang="cs-CZ"/>
          </a:p>
        </c:txPr>
        <c:crossAx val="443132784"/>
        <c:crosses val="autoZero"/>
        <c:crossBetween val="between"/>
      </c:valAx>
      <c:spPr>
        <a:noFill/>
        <a:ln>
          <a:noFill/>
        </a:ln>
        <a:effectLst/>
      </c:spPr>
    </c:plotArea>
    <c:legend>
      <c:legendPos val="b"/>
      <c:layout>
        <c:manualLayout>
          <c:xMode val="edge"/>
          <c:yMode val="edge"/>
          <c:x val="0.10715489650799206"/>
          <c:y val="0.93988631889763774"/>
          <c:w val="0.78569020698401593"/>
          <c:h val="6.011368110236220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cs-CZ"/>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r>
              <a:rPr lang="en-GB" sz="1800">
                <a:solidFill>
                  <a:schemeClr val="tx1"/>
                </a:solidFill>
                <a:latin typeface="Roboto" panose="02000000000000000000" pitchFamily="2" charset="0"/>
                <a:ea typeface="Roboto" panose="02000000000000000000" pitchFamily="2" charset="0"/>
                <a:cs typeface="Roboto" panose="02000000000000000000" pitchFamily="2" charset="0"/>
              </a:rPr>
              <a:t>Pre- and Post- measures: the level </a:t>
            </a:r>
            <a:br>
              <a:rPr lang="cs-CZ" sz="1800">
                <a:solidFill>
                  <a:schemeClr val="tx1"/>
                </a:solidFill>
                <a:latin typeface="Roboto" panose="02000000000000000000" pitchFamily="2" charset="0"/>
                <a:ea typeface="Roboto" panose="02000000000000000000" pitchFamily="2" charset="0"/>
                <a:cs typeface="Roboto" panose="02000000000000000000" pitchFamily="2" charset="0"/>
              </a:rPr>
            </a:br>
            <a:r>
              <a:rPr lang="en-GB" sz="1800">
                <a:solidFill>
                  <a:schemeClr val="tx1"/>
                </a:solidFill>
                <a:latin typeface="Roboto" panose="02000000000000000000" pitchFamily="2" charset="0"/>
                <a:ea typeface="Roboto" panose="02000000000000000000" pitchFamily="2" charset="0"/>
                <a:cs typeface="Roboto" panose="02000000000000000000" pitchFamily="2" charset="0"/>
              </a:rPr>
              <a:t>of understanding the individual topics </a:t>
            </a:r>
            <a:br>
              <a:rPr lang="cs-CZ" sz="1800">
                <a:solidFill>
                  <a:schemeClr val="tx1"/>
                </a:solidFill>
                <a:latin typeface="Roboto" panose="02000000000000000000" pitchFamily="2" charset="0"/>
                <a:ea typeface="Roboto" panose="02000000000000000000" pitchFamily="2" charset="0"/>
                <a:cs typeface="Roboto" panose="02000000000000000000" pitchFamily="2" charset="0"/>
              </a:rPr>
            </a:br>
            <a:r>
              <a:rPr lang="en-GB" sz="1800">
                <a:solidFill>
                  <a:schemeClr val="tx1"/>
                </a:solidFill>
                <a:latin typeface="Roboto" panose="02000000000000000000" pitchFamily="2" charset="0"/>
                <a:ea typeface="Roboto" panose="02000000000000000000" pitchFamily="2" charset="0"/>
                <a:cs typeface="Roboto" panose="02000000000000000000" pitchFamily="2" charset="0"/>
              </a:rPr>
              <a:t>of the course</a:t>
            </a: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cs-CZ"/>
        </a:p>
      </c:txPr>
    </c:title>
    <c:autoTitleDeleted val="0"/>
    <c:plotArea>
      <c:layout/>
      <c:barChart>
        <c:barDir val="bar"/>
        <c:grouping val="clustered"/>
        <c:varyColors val="0"/>
        <c:ser>
          <c:idx val="1"/>
          <c:order val="0"/>
          <c:tx>
            <c:strRef>
              <c:f>List1!$C$1</c:f>
              <c:strCache>
                <c:ptCount val="1"/>
                <c:pt idx="0">
                  <c:v>post-</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108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List1!$A$2:$A$6</c:f>
              <c:strCache>
                <c:ptCount val="5"/>
                <c:pt idx="0">
                  <c:v>I can effectively regulace stress in myself.</c:v>
                </c:pt>
                <c:pt idx="1">
                  <c:v>I have the knowledge and skills to help a child at risk (e.g. at risk of domestic violence, maltreatment, etc)</c:v>
                </c:pt>
                <c:pt idx="2">
                  <c:v>I have a good overview of different effective approaches to managing challenging behaviour in children.</c:v>
                </c:pt>
                <c:pt idx="3">
                  <c:v>I know how to identify a child at risk.</c:v>
                </c:pt>
                <c:pt idx="4">
                  <c:v>I understand the impact of adverse experiences in childhood on future life development.</c:v>
                </c:pt>
              </c:strCache>
            </c:strRef>
          </c:cat>
          <c:val>
            <c:numRef>
              <c:f>List1!$C$2:$C$6</c:f>
              <c:numCache>
                <c:formatCode>0%</c:formatCode>
                <c:ptCount val="5"/>
                <c:pt idx="0">
                  <c:v>0.9152542372881356</c:v>
                </c:pt>
                <c:pt idx="1">
                  <c:v>0.89368258859784289</c:v>
                </c:pt>
                <c:pt idx="2">
                  <c:v>0.90755007704160251</c:v>
                </c:pt>
                <c:pt idx="3">
                  <c:v>0.91987673343605547</c:v>
                </c:pt>
                <c:pt idx="4">
                  <c:v>0.97996918335901384</c:v>
                </c:pt>
              </c:numCache>
            </c:numRef>
          </c:val>
          <c:extLst>
            <c:ext xmlns:c16="http://schemas.microsoft.com/office/drawing/2014/chart" uri="{C3380CC4-5D6E-409C-BE32-E72D297353CC}">
              <c16:uniqueId val="{00000000-D46A-45BC-A560-7711A6C7D050}"/>
            </c:ext>
          </c:extLst>
        </c:ser>
        <c:ser>
          <c:idx val="0"/>
          <c:order val="1"/>
          <c:tx>
            <c:strRef>
              <c:f>List1!$B$1</c:f>
              <c:strCache>
                <c:ptCount val="1"/>
                <c:pt idx="0">
                  <c:v>pre-</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108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List1!$A$2:$A$6</c:f>
              <c:strCache>
                <c:ptCount val="5"/>
                <c:pt idx="0">
                  <c:v>I can effectively regulace stress in myself.</c:v>
                </c:pt>
                <c:pt idx="1">
                  <c:v>I have the knowledge and skills to help a child at risk (e.g. at risk of domestic violence, maltreatment, etc)</c:v>
                </c:pt>
                <c:pt idx="2">
                  <c:v>I have a good overview of different effective approaches to managing challenging behaviour in children.</c:v>
                </c:pt>
                <c:pt idx="3">
                  <c:v>I know how to identify a child at risk.</c:v>
                </c:pt>
                <c:pt idx="4">
                  <c:v>I understand the impact of adverse experiences in childhood on future life development.</c:v>
                </c:pt>
              </c:strCache>
            </c:strRef>
          </c:cat>
          <c:val>
            <c:numRef>
              <c:f>List1!$B$2:$B$6</c:f>
              <c:numCache>
                <c:formatCode>0%</c:formatCode>
                <c:ptCount val="5"/>
                <c:pt idx="0">
                  <c:v>0.68957617411225658</c:v>
                </c:pt>
                <c:pt idx="1">
                  <c:v>0.50630011454753721</c:v>
                </c:pt>
                <c:pt idx="2">
                  <c:v>0.56128293241695304</c:v>
                </c:pt>
                <c:pt idx="3">
                  <c:v>0.6723940435280642</c:v>
                </c:pt>
                <c:pt idx="4">
                  <c:v>0.87170675830469646</c:v>
                </c:pt>
              </c:numCache>
            </c:numRef>
          </c:val>
          <c:extLst>
            <c:ext xmlns:c16="http://schemas.microsoft.com/office/drawing/2014/chart" uri="{C3380CC4-5D6E-409C-BE32-E72D297353CC}">
              <c16:uniqueId val="{00000001-D46A-45BC-A560-7711A6C7D050}"/>
            </c:ext>
          </c:extLst>
        </c:ser>
        <c:dLbls>
          <c:showLegendKey val="0"/>
          <c:showVal val="0"/>
          <c:showCatName val="0"/>
          <c:showSerName val="0"/>
          <c:showPercent val="0"/>
          <c:showBubbleSize val="0"/>
        </c:dLbls>
        <c:gapWidth val="326"/>
        <c:overlap val="-58"/>
        <c:axId val="1273875264"/>
        <c:axId val="1282755312"/>
      </c:barChart>
      <c:catAx>
        <c:axId val="1273875264"/>
        <c:scaling>
          <c:orientation val="minMax"/>
        </c:scaling>
        <c:delete val="0"/>
        <c:axPos val="l"/>
        <c:numFmt formatCode="General" sourceLinked="1"/>
        <c:majorTickMark val="none"/>
        <c:minorTickMark val="none"/>
        <c:tickLblPos val="nextTo"/>
        <c:spPr>
          <a:noFill/>
          <a:ln w="19050" cap="flat" cmpd="sng" algn="ctr">
            <a:solidFill>
              <a:schemeClr val="tx1">
                <a:lumMod val="15000"/>
                <a:lumOff val="85000"/>
              </a:schemeClr>
            </a:solidFill>
            <a:round/>
            <a:headEnd type="none" w="sm" len="sm"/>
            <a:tailEnd type="none" w="sm" len="sm"/>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1282755312"/>
        <c:crosses val="autoZero"/>
        <c:auto val="1"/>
        <c:lblAlgn val="ctr"/>
        <c:lblOffset val="100"/>
        <c:noMultiLvlLbl val="0"/>
      </c:catAx>
      <c:valAx>
        <c:axId val="1282755312"/>
        <c:scaling>
          <c:orientation val="minMax"/>
        </c:scaling>
        <c:delete val="0"/>
        <c:axPos val="b"/>
        <c:majorGridlines>
          <c:spPr>
            <a:ln w="9525" cap="flat" cmpd="sng" algn="ctr">
              <a:gradFill>
                <a:gsLst>
                  <a:gs pos="99000">
                    <a:schemeClr val="tx1">
                      <a:lumMod val="25000"/>
                      <a:lumOff val="75000"/>
                    </a:schemeClr>
                  </a:gs>
                  <a:gs pos="0">
                    <a:schemeClr val="tx1">
                      <a:lumMod val="15000"/>
                      <a:lumOff val="85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127387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r>
              <a:rPr lang="en-GB" sz="1800">
                <a:solidFill>
                  <a:schemeClr val="tx1"/>
                </a:solidFill>
                <a:latin typeface="Roboto" panose="02000000000000000000" pitchFamily="2" charset="0"/>
                <a:ea typeface="Roboto" panose="02000000000000000000" pitchFamily="2" charset="0"/>
                <a:cs typeface="Roboto" panose="02000000000000000000" pitchFamily="2" charset="0"/>
              </a:rPr>
              <a:t>Pre- and Post- measures: the level </a:t>
            </a:r>
            <a:br>
              <a:rPr lang="cs-CZ" sz="1800">
                <a:solidFill>
                  <a:schemeClr val="tx1"/>
                </a:solidFill>
                <a:latin typeface="Roboto" panose="02000000000000000000" pitchFamily="2" charset="0"/>
                <a:ea typeface="Roboto" panose="02000000000000000000" pitchFamily="2" charset="0"/>
                <a:cs typeface="Roboto" panose="02000000000000000000" pitchFamily="2" charset="0"/>
              </a:rPr>
            </a:br>
            <a:r>
              <a:rPr lang="en-GB" sz="1800">
                <a:solidFill>
                  <a:schemeClr val="tx1"/>
                </a:solidFill>
                <a:latin typeface="Roboto" panose="02000000000000000000" pitchFamily="2" charset="0"/>
                <a:ea typeface="Roboto" panose="02000000000000000000" pitchFamily="2" charset="0"/>
                <a:cs typeface="Roboto" panose="02000000000000000000" pitchFamily="2" charset="0"/>
              </a:rPr>
              <a:t>of understanding the individual topics </a:t>
            </a:r>
            <a:br>
              <a:rPr lang="cs-CZ" sz="1800">
                <a:solidFill>
                  <a:schemeClr val="tx1"/>
                </a:solidFill>
                <a:latin typeface="Roboto" panose="02000000000000000000" pitchFamily="2" charset="0"/>
                <a:ea typeface="Roboto" panose="02000000000000000000" pitchFamily="2" charset="0"/>
                <a:cs typeface="Roboto" panose="02000000000000000000" pitchFamily="2" charset="0"/>
              </a:rPr>
            </a:br>
            <a:r>
              <a:rPr lang="en-GB" sz="1800">
                <a:solidFill>
                  <a:schemeClr val="tx1"/>
                </a:solidFill>
                <a:latin typeface="Roboto" panose="02000000000000000000" pitchFamily="2" charset="0"/>
                <a:ea typeface="Roboto" panose="02000000000000000000" pitchFamily="2" charset="0"/>
                <a:cs typeface="Roboto" panose="02000000000000000000" pitchFamily="2" charset="0"/>
              </a:rPr>
              <a:t>of the course</a:t>
            </a: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cs-CZ"/>
        </a:p>
      </c:txPr>
    </c:title>
    <c:autoTitleDeleted val="0"/>
    <c:plotArea>
      <c:layout/>
      <c:barChart>
        <c:barDir val="bar"/>
        <c:grouping val="clustered"/>
        <c:varyColors val="0"/>
        <c:ser>
          <c:idx val="1"/>
          <c:order val="0"/>
          <c:tx>
            <c:strRef>
              <c:f>List1!$C$1</c:f>
              <c:strCache>
                <c:ptCount val="1"/>
                <c:pt idx="0">
                  <c:v>post-</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108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List1!$A$2:$A$6</c:f>
              <c:strCache>
                <c:ptCount val="5"/>
                <c:pt idx="0">
                  <c:v>I know what needs to be applied when communicating with a child with challenging behaviour.</c:v>
                </c:pt>
                <c:pt idx="1">
                  <c:v>I know how to support a parent who is the victim of domestic violence. </c:v>
                </c:pt>
                <c:pt idx="2">
                  <c:v>I know how to satisfy the need for acknowledgement and appreciation in children.</c:v>
                </c:pt>
                <c:pt idx="3">
                  <c:v>I know how to satisfy the need for safety in children. </c:v>
                </c:pt>
                <c:pt idx="4">
                  <c:v>I believe that I have the ability to calm a child showing signs of challenging behaviour. </c:v>
                </c:pt>
              </c:strCache>
            </c:strRef>
          </c:cat>
          <c:val>
            <c:numRef>
              <c:f>List1!$C$2:$C$6</c:f>
              <c:numCache>
                <c:formatCode>0%</c:formatCode>
                <c:ptCount val="5"/>
                <c:pt idx="0">
                  <c:v>0.94144838212634818</c:v>
                </c:pt>
                <c:pt idx="1">
                  <c:v>0.84591679506933748</c:v>
                </c:pt>
                <c:pt idx="2">
                  <c:v>0.95993836671802768</c:v>
                </c:pt>
                <c:pt idx="3">
                  <c:v>0.94915254237288138</c:v>
                </c:pt>
                <c:pt idx="4">
                  <c:v>0.90755007704160251</c:v>
                </c:pt>
              </c:numCache>
            </c:numRef>
          </c:val>
          <c:extLst>
            <c:ext xmlns:c16="http://schemas.microsoft.com/office/drawing/2014/chart" uri="{C3380CC4-5D6E-409C-BE32-E72D297353CC}">
              <c16:uniqueId val="{00000000-D554-40AE-BC34-02D6C205B36D}"/>
            </c:ext>
          </c:extLst>
        </c:ser>
        <c:ser>
          <c:idx val="0"/>
          <c:order val="1"/>
          <c:tx>
            <c:strRef>
              <c:f>List1!$B$1</c:f>
              <c:strCache>
                <c:ptCount val="1"/>
                <c:pt idx="0">
                  <c:v>pre-</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108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List1!$A$2:$A$6</c:f>
              <c:strCache>
                <c:ptCount val="5"/>
                <c:pt idx="0">
                  <c:v>I know what needs to be applied when communicating with a child with challenging behaviour.</c:v>
                </c:pt>
                <c:pt idx="1">
                  <c:v>I know how to support a parent who is the victim of domestic violence. </c:v>
                </c:pt>
                <c:pt idx="2">
                  <c:v>I know how to satisfy the need for acknowledgement and appreciation in children.</c:v>
                </c:pt>
                <c:pt idx="3">
                  <c:v>I know how to satisfy the need for safety in children. </c:v>
                </c:pt>
                <c:pt idx="4">
                  <c:v>I believe that I have the ability to calm a child showing signs of challenging behaviour. </c:v>
                </c:pt>
              </c:strCache>
            </c:strRef>
          </c:cat>
          <c:val>
            <c:numRef>
              <c:f>List1!$B$2:$B$6</c:f>
              <c:numCache>
                <c:formatCode>0%</c:formatCode>
                <c:ptCount val="5"/>
                <c:pt idx="0">
                  <c:v>0.53035509736540665</c:v>
                </c:pt>
                <c:pt idx="1">
                  <c:v>0.5074455899198167</c:v>
                </c:pt>
                <c:pt idx="2">
                  <c:v>0.71248568155784653</c:v>
                </c:pt>
                <c:pt idx="3">
                  <c:v>0.67697594501718217</c:v>
                </c:pt>
                <c:pt idx="4">
                  <c:v>0.72623138602520043</c:v>
                </c:pt>
              </c:numCache>
            </c:numRef>
          </c:val>
          <c:extLst>
            <c:ext xmlns:c16="http://schemas.microsoft.com/office/drawing/2014/chart" uri="{C3380CC4-5D6E-409C-BE32-E72D297353CC}">
              <c16:uniqueId val="{00000001-D554-40AE-BC34-02D6C205B36D}"/>
            </c:ext>
          </c:extLst>
        </c:ser>
        <c:dLbls>
          <c:showLegendKey val="0"/>
          <c:showVal val="0"/>
          <c:showCatName val="0"/>
          <c:showSerName val="0"/>
          <c:showPercent val="0"/>
          <c:showBubbleSize val="0"/>
        </c:dLbls>
        <c:gapWidth val="326"/>
        <c:overlap val="-58"/>
        <c:axId val="1273589696"/>
        <c:axId val="1282743664"/>
      </c:barChart>
      <c:catAx>
        <c:axId val="1273589696"/>
        <c:scaling>
          <c:orientation val="minMax"/>
        </c:scaling>
        <c:delete val="0"/>
        <c:axPos val="l"/>
        <c:numFmt formatCode="General" sourceLinked="1"/>
        <c:majorTickMark val="none"/>
        <c:minorTickMark val="none"/>
        <c:tickLblPos val="nextTo"/>
        <c:spPr>
          <a:noFill/>
          <a:ln w="19050" cap="flat" cmpd="sng" algn="ctr">
            <a:solidFill>
              <a:schemeClr val="tx1">
                <a:lumMod val="15000"/>
                <a:lumOff val="85000"/>
              </a:schemeClr>
            </a:solidFill>
            <a:round/>
            <a:headEnd type="none" w="sm" len="sm"/>
            <a:tailEnd type="none" w="sm" len="sm"/>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1282743664"/>
        <c:crosses val="autoZero"/>
        <c:auto val="1"/>
        <c:lblAlgn val="ctr"/>
        <c:lblOffset val="100"/>
        <c:noMultiLvlLbl val="0"/>
      </c:catAx>
      <c:valAx>
        <c:axId val="1282743664"/>
        <c:scaling>
          <c:orientation val="minMax"/>
        </c:scaling>
        <c:delete val="0"/>
        <c:axPos val="b"/>
        <c:majorGridlines>
          <c:spPr>
            <a:ln w="9525" cap="flat" cmpd="sng" algn="ctr">
              <a:gradFill>
                <a:gsLst>
                  <a:gs pos="99000">
                    <a:schemeClr val="tx1">
                      <a:lumMod val="25000"/>
                      <a:lumOff val="75000"/>
                    </a:schemeClr>
                  </a:gs>
                  <a:gs pos="0">
                    <a:schemeClr val="tx1">
                      <a:lumMod val="15000"/>
                      <a:lumOff val="85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127358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r>
              <a:rPr lang="en-GB" sz="1800">
                <a:solidFill>
                  <a:schemeClr val="tx1"/>
                </a:solidFill>
                <a:latin typeface="Roboto" panose="02000000000000000000" pitchFamily="2" charset="0"/>
                <a:ea typeface="Roboto" panose="02000000000000000000" pitchFamily="2" charset="0"/>
                <a:cs typeface="Roboto" panose="02000000000000000000" pitchFamily="2" charset="0"/>
              </a:rPr>
              <a:t>Pre- and Post- measures: the level </a:t>
            </a:r>
            <a:br>
              <a:rPr lang="cs-CZ" sz="1800">
                <a:solidFill>
                  <a:schemeClr val="tx1"/>
                </a:solidFill>
                <a:latin typeface="Roboto" panose="02000000000000000000" pitchFamily="2" charset="0"/>
                <a:ea typeface="Roboto" panose="02000000000000000000" pitchFamily="2" charset="0"/>
                <a:cs typeface="Roboto" panose="02000000000000000000" pitchFamily="2" charset="0"/>
              </a:rPr>
            </a:br>
            <a:r>
              <a:rPr lang="en-GB" sz="1800">
                <a:solidFill>
                  <a:schemeClr val="tx1"/>
                </a:solidFill>
                <a:latin typeface="Roboto" panose="02000000000000000000" pitchFamily="2" charset="0"/>
                <a:ea typeface="Roboto" panose="02000000000000000000" pitchFamily="2" charset="0"/>
                <a:cs typeface="Roboto" panose="02000000000000000000" pitchFamily="2" charset="0"/>
              </a:rPr>
              <a:t>of understanding the individual topics </a:t>
            </a:r>
            <a:br>
              <a:rPr lang="cs-CZ" sz="1800">
                <a:solidFill>
                  <a:schemeClr val="tx1"/>
                </a:solidFill>
                <a:latin typeface="Roboto" panose="02000000000000000000" pitchFamily="2" charset="0"/>
                <a:ea typeface="Roboto" panose="02000000000000000000" pitchFamily="2" charset="0"/>
                <a:cs typeface="Roboto" panose="02000000000000000000" pitchFamily="2" charset="0"/>
              </a:rPr>
            </a:br>
            <a:r>
              <a:rPr lang="en-GB" sz="1800">
                <a:solidFill>
                  <a:schemeClr val="tx1"/>
                </a:solidFill>
                <a:latin typeface="Roboto" panose="02000000000000000000" pitchFamily="2" charset="0"/>
                <a:ea typeface="Roboto" panose="02000000000000000000" pitchFamily="2" charset="0"/>
                <a:cs typeface="Roboto" panose="02000000000000000000" pitchFamily="2" charset="0"/>
              </a:rPr>
              <a:t>of the course</a:t>
            </a: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cs-CZ"/>
        </a:p>
      </c:txPr>
    </c:title>
    <c:autoTitleDeleted val="0"/>
    <c:plotArea>
      <c:layout/>
      <c:barChart>
        <c:barDir val="bar"/>
        <c:grouping val="clustered"/>
        <c:varyColors val="0"/>
        <c:ser>
          <c:idx val="1"/>
          <c:order val="0"/>
          <c:tx>
            <c:strRef>
              <c:f>List1!$C$1</c:f>
              <c:strCache>
                <c:ptCount val="1"/>
                <c:pt idx="0">
                  <c:v>post-</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108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List1!$A$2:$A$6</c:f>
              <c:strCache>
                <c:ptCount val="5"/>
                <c:pt idx="0">
                  <c:v>I am aware of different support services available to children at risk</c:v>
                </c:pt>
                <c:pt idx="1">
                  <c:v>I am aware of different support services available to the families of children at risk</c:v>
                </c:pt>
                <c:pt idx="2">
                  <c:v>I am aware of different support services available to me when supporting a child at risk</c:v>
                </c:pt>
                <c:pt idx="3">
                  <c:v>I know and can effectively use different methods and tools to support emotional regulation in children</c:v>
                </c:pt>
                <c:pt idx="4">
                  <c:v>I am aware of the causes of challenging behaviour in children</c:v>
                </c:pt>
              </c:strCache>
            </c:strRef>
          </c:cat>
          <c:val>
            <c:numRef>
              <c:f>List1!$C$2:$C$6</c:f>
              <c:numCache>
                <c:formatCode>0%</c:formatCode>
                <c:ptCount val="5"/>
                <c:pt idx="0">
                  <c:v>0.97380585516178741</c:v>
                </c:pt>
                <c:pt idx="1">
                  <c:v>0.93220338983050843</c:v>
                </c:pt>
                <c:pt idx="2">
                  <c:v>0.97534668721109397</c:v>
                </c:pt>
                <c:pt idx="3">
                  <c:v>0.91679506933744226</c:v>
                </c:pt>
                <c:pt idx="4">
                  <c:v>0.93220338983050843</c:v>
                </c:pt>
              </c:numCache>
            </c:numRef>
          </c:val>
          <c:extLst>
            <c:ext xmlns:c16="http://schemas.microsoft.com/office/drawing/2014/chart" uri="{C3380CC4-5D6E-409C-BE32-E72D297353CC}">
              <c16:uniqueId val="{00000000-258A-4F7B-AB94-ED98BF1BD628}"/>
            </c:ext>
          </c:extLst>
        </c:ser>
        <c:ser>
          <c:idx val="0"/>
          <c:order val="1"/>
          <c:tx>
            <c:strRef>
              <c:f>List1!$B$1</c:f>
              <c:strCache>
                <c:ptCount val="1"/>
                <c:pt idx="0">
                  <c:v>pre-</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108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List1!$A$2:$A$6</c:f>
              <c:strCache>
                <c:ptCount val="5"/>
                <c:pt idx="0">
                  <c:v>I am aware of different support services available to children at risk</c:v>
                </c:pt>
                <c:pt idx="1">
                  <c:v>I am aware of different support services available to the families of children at risk</c:v>
                </c:pt>
                <c:pt idx="2">
                  <c:v>I am aware of different support services available to me when supporting a child at risk</c:v>
                </c:pt>
                <c:pt idx="3">
                  <c:v>I know and can effectively use different methods and tools to support emotional regulation in children</c:v>
                </c:pt>
                <c:pt idx="4">
                  <c:v>I am aware of the causes of challenging behaviour in children</c:v>
                </c:pt>
              </c:strCache>
            </c:strRef>
          </c:cat>
          <c:val>
            <c:numRef>
              <c:f>List1!$B$2:$B$6</c:f>
              <c:numCache>
                <c:formatCode>0%</c:formatCode>
                <c:ptCount val="5"/>
                <c:pt idx="0">
                  <c:v>0.74570446735395191</c:v>
                </c:pt>
                <c:pt idx="1">
                  <c:v>0.64375715922107679</c:v>
                </c:pt>
                <c:pt idx="2">
                  <c:v>0.78235967926689576</c:v>
                </c:pt>
                <c:pt idx="3">
                  <c:v>0.41466208476517757</c:v>
                </c:pt>
                <c:pt idx="4">
                  <c:v>0.65063001145475374</c:v>
                </c:pt>
              </c:numCache>
            </c:numRef>
          </c:val>
          <c:extLst>
            <c:ext xmlns:c16="http://schemas.microsoft.com/office/drawing/2014/chart" uri="{C3380CC4-5D6E-409C-BE32-E72D297353CC}">
              <c16:uniqueId val="{00000001-258A-4F7B-AB94-ED98BF1BD628}"/>
            </c:ext>
          </c:extLst>
        </c:ser>
        <c:dLbls>
          <c:showLegendKey val="0"/>
          <c:showVal val="0"/>
          <c:showCatName val="0"/>
          <c:showSerName val="0"/>
          <c:showPercent val="0"/>
          <c:showBubbleSize val="0"/>
        </c:dLbls>
        <c:gapWidth val="326"/>
        <c:overlap val="-58"/>
        <c:axId val="1369280336"/>
        <c:axId val="1282756560"/>
      </c:barChart>
      <c:catAx>
        <c:axId val="1369280336"/>
        <c:scaling>
          <c:orientation val="minMax"/>
        </c:scaling>
        <c:delete val="0"/>
        <c:axPos val="l"/>
        <c:numFmt formatCode="General" sourceLinked="1"/>
        <c:majorTickMark val="none"/>
        <c:minorTickMark val="none"/>
        <c:tickLblPos val="nextTo"/>
        <c:spPr>
          <a:noFill/>
          <a:ln w="19050" cap="flat" cmpd="sng" algn="ctr">
            <a:solidFill>
              <a:schemeClr val="tx1">
                <a:lumMod val="15000"/>
                <a:lumOff val="85000"/>
              </a:schemeClr>
            </a:solidFill>
            <a:round/>
            <a:headEnd type="none" w="sm" len="sm"/>
            <a:tailEnd type="none" w="sm" len="sm"/>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1282756560"/>
        <c:crosses val="autoZero"/>
        <c:auto val="1"/>
        <c:lblAlgn val="ctr"/>
        <c:lblOffset val="100"/>
        <c:noMultiLvlLbl val="0"/>
      </c:catAx>
      <c:valAx>
        <c:axId val="1282756560"/>
        <c:scaling>
          <c:orientation val="minMax"/>
        </c:scaling>
        <c:delete val="0"/>
        <c:axPos val="b"/>
        <c:majorGridlines>
          <c:spPr>
            <a:ln w="9525" cap="flat" cmpd="sng" algn="ctr">
              <a:gradFill>
                <a:gsLst>
                  <a:gs pos="99000">
                    <a:schemeClr val="tx1">
                      <a:lumMod val="25000"/>
                      <a:lumOff val="75000"/>
                    </a:schemeClr>
                  </a:gs>
                  <a:gs pos="0">
                    <a:schemeClr val="tx1">
                      <a:lumMod val="15000"/>
                      <a:lumOff val="85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136928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List1!$B$1</c:f>
              <c:strCache>
                <c:ptCount val="1"/>
                <c:pt idx="0">
                  <c:v>18 to 29 points</c:v>
                </c:pt>
              </c:strCache>
            </c:strRef>
          </c:tx>
          <c:spPr>
            <a:solidFill>
              <a:schemeClr val="accent1">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List1!$A$2:$A$3</c:f>
              <c:strCache>
                <c:ptCount val="2"/>
                <c:pt idx="0">
                  <c:v>PRE-</c:v>
                </c:pt>
                <c:pt idx="1">
                  <c:v>POST-</c:v>
                </c:pt>
              </c:strCache>
            </c:strRef>
          </c:cat>
          <c:val>
            <c:numRef>
              <c:f>List1!$B$2:$B$3</c:f>
              <c:numCache>
                <c:formatCode>0%</c:formatCode>
                <c:ptCount val="2"/>
                <c:pt idx="0">
                  <c:v>0.38698630136986295</c:v>
                </c:pt>
                <c:pt idx="1">
                  <c:v>0.27734976887519264</c:v>
                </c:pt>
              </c:numCache>
            </c:numRef>
          </c:val>
          <c:extLst>
            <c:ext xmlns:c16="http://schemas.microsoft.com/office/drawing/2014/chart" uri="{C3380CC4-5D6E-409C-BE32-E72D297353CC}">
              <c16:uniqueId val="{00000000-058F-4DA4-81B7-ACA18644645B}"/>
            </c:ext>
          </c:extLst>
        </c:ser>
        <c:ser>
          <c:idx val="1"/>
          <c:order val="1"/>
          <c:tx>
            <c:strRef>
              <c:f>List1!$C$1</c:f>
              <c:strCache>
                <c:ptCount val="1"/>
                <c:pt idx="0">
                  <c:v>30 to 34 points</c:v>
                </c:pt>
              </c:strCache>
            </c:strRef>
          </c:tx>
          <c:spPr>
            <a:solidFill>
              <a:schemeClr val="accent2">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List1!$A$2:$A$3</c:f>
              <c:strCache>
                <c:ptCount val="2"/>
                <c:pt idx="0">
                  <c:v>PRE-</c:v>
                </c:pt>
                <c:pt idx="1">
                  <c:v>POST-</c:v>
                </c:pt>
              </c:strCache>
            </c:strRef>
          </c:cat>
          <c:val>
            <c:numRef>
              <c:f>List1!$C$2:$C$3</c:f>
              <c:numCache>
                <c:formatCode>0%</c:formatCode>
                <c:ptCount val="2"/>
                <c:pt idx="0">
                  <c:v>0.4269406392694064</c:v>
                </c:pt>
                <c:pt idx="1">
                  <c:v>0.46687211093990755</c:v>
                </c:pt>
              </c:numCache>
            </c:numRef>
          </c:val>
          <c:extLst>
            <c:ext xmlns:c16="http://schemas.microsoft.com/office/drawing/2014/chart" uri="{C3380CC4-5D6E-409C-BE32-E72D297353CC}">
              <c16:uniqueId val="{00000001-058F-4DA4-81B7-ACA18644645B}"/>
            </c:ext>
          </c:extLst>
        </c:ser>
        <c:ser>
          <c:idx val="2"/>
          <c:order val="2"/>
          <c:tx>
            <c:strRef>
              <c:f>List1!$D$1</c:f>
              <c:strCache>
                <c:ptCount val="1"/>
                <c:pt idx="0">
                  <c:v>35 to 40 points</c:v>
                </c:pt>
              </c:strCache>
            </c:strRef>
          </c:tx>
          <c:spPr>
            <a:solidFill>
              <a:schemeClr val="accent3">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List1!$A$2:$A$3</c:f>
              <c:strCache>
                <c:ptCount val="2"/>
                <c:pt idx="0">
                  <c:v>PRE-</c:v>
                </c:pt>
                <c:pt idx="1">
                  <c:v>POST-</c:v>
                </c:pt>
              </c:strCache>
            </c:strRef>
          </c:cat>
          <c:val>
            <c:numRef>
              <c:f>List1!$D$2:$D$3</c:f>
              <c:numCache>
                <c:formatCode>0%</c:formatCode>
                <c:ptCount val="2"/>
                <c:pt idx="0">
                  <c:v>0.19</c:v>
                </c:pt>
                <c:pt idx="1">
                  <c:v>0.26</c:v>
                </c:pt>
              </c:numCache>
            </c:numRef>
          </c:val>
          <c:extLst>
            <c:ext xmlns:c16="http://schemas.microsoft.com/office/drawing/2014/chart" uri="{C3380CC4-5D6E-409C-BE32-E72D297353CC}">
              <c16:uniqueId val="{00000002-058F-4DA4-81B7-ACA18644645B}"/>
            </c:ext>
          </c:extLst>
        </c:ser>
        <c:dLbls>
          <c:dLblPos val="ctr"/>
          <c:showLegendKey val="0"/>
          <c:showVal val="1"/>
          <c:showCatName val="0"/>
          <c:showSerName val="0"/>
          <c:showPercent val="0"/>
          <c:showBubbleSize val="0"/>
        </c:dLbls>
        <c:gapWidth val="50"/>
        <c:overlap val="100"/>
        <c:axId val="2032888064"/>
        <c:axId val="1811755824"/>
      </c:barChart>
      <c:catAx>
        <c:axId val="2032888064"/>
        <c:scaling>
          <c:orientation val="minMax"/>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headEnd type="none" w="sm" len="sm"/>
            <a:tailEnd type="none" w="sm" len="sm"/>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1811755824"/>
        <c:crosses val="autoZero"/>
        <c:auto val="1"/>
        <c:lblAlgn val="ctr"/>
        <c:lblOffset val="100"/>
        <c:noMultiLvlLbl val="0"/>
      </c:catAx>
      <c:valAx>
        <c:axId val="1811755824"/>
        <c:scaling>
          <c:orientation val="minMax"/>
        </c:scaling>
        <c:delete val="0"/>
        <c:axPos val="l"/>
        <c:majorGridlines>
          <c:spPr>
            <a:ln w="9525" cap="flat" cmpd="sng" algn="ctr">
              <a:gradFill>
                <a:gsLst>
                  <a:gs pos="0">
                    <a:schemeClr val="tx1">
                      <a:lumMod val="5000"/>
                      <a:lumOff val="95000"/>
                    </a:schemeClr>
                  </a:gs>
                  <a:gs pos="100000">
                    <a:schemeClr val="tx1">
                      <a:lumMod val="15000"/>
                      <a:lumOff val="85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203288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pieChart>
        <c:varyColors val="1"/>
        <c:ser>
          <c:idx val="0"/>
          <c:order val="0"/>
          <c:dPt>
            <c:idx val="0"/>
            <c:bubble3D val="0"/>
            <c:spPr>
              <a:solidFill>
                <a:schemeClr val="accent4">
                  <a:shade val="44000"/>
                </a:schemeClr>
              </a:solidFill>
              <a:ln w="19050">
                <a:solidFill>
                  <a:schemeClr val="lt1"/>
                </a:solidFill>
              </a:ln>
              <a:effectLst/>
            </c:spPr>
            <c:extLst>
              <c:ext xmlns:c16="http://schemas.microsoft.com/office/drawing/2014/chart" uri="{C3380CC4-5D6E-409C-BE32-E72D297353CC}">
                <c16:uniqueId val="{00000001-9EB0-482A-A1A2-6FC4B24C5203}"/>
              </c:ext>
            </c:extLst>
          </c:dPt>
          <c:dPt>
            <c:idx val="1"/>
            <c:bubble3D val="0"/>
            <c:spPr>
              <a:solidFill>
                <a:schemeClr val="accent4">
                  <a:shade val="58000"/>
                </a:schemeClr>
              </a:solidFill>
              <a:ln w="19050">
                <a:solidFill>
                  <a:schemeClr val="lt1"/>
                </a:solidFill>
              </a:ln>
              <a:effectLst/>
            </c:spPr>
            <c:extLst>
              <c:ext xmlns:c16="http://schemas.microsoft.com/office/drawing/2014/chart" uri="{C3380CC4-5D6E-409C-BE32-E72D297353CC}">
                <c16:uniqueId val="{00000003-9EB0-482A-A1A2-6FC4B24C5203}"/>
              </c:ext>
            </c:extLst>
          </c:dPt>
          <c:dPt>
            <c:idx val="2"/>
            <c:bubble3D val="0"/>
            <c:spPr>
              <a:solidFill>
                <a:schemeClr val="accent4">
                  <a:shade val="72000"/>
                </a:schemeClr>
              </a:solidFill>
              <a:ln w="19050">
                <a:solidFill>
                  <a:schemeClr val="lt1"/>
                </a:solidFill>
              </a:ln>
              <a:effectLst/>
            </c:spPr>
            <c:extLst>
              <c:ext xmlns:c16="http://schemas.microsoft.com/office/drawing/2014/chart" uri="{C3380CC4-5D6E-409C-BE32-E72D297353CC}">
                <c16:uniqueId val="{00000005-9EB0-482A-A1A2-6FC4B24C5203}"/>
              </c:ext>
            </c:extLst>
          </c:dPt>
          <c:dPt>
            <c:idx val="3"/>
            <c:bubble3D val="0"/>
            <c:spPr>
              <a:solidFill>
                <a:schemeClr val="accent4">
                  <a:shade val="86000"/>
                </a:schemeClr>
              </a:solidFill>
              <a:ln w="19050">
                <a:solidFill>
                  <a:schemeClr val="lt1"/>
                </a:solidFill>
              </a:ln>
              <a:effectLst/>
            </c:spPr>
            <c:extLst>
              <c:ext xmlns:c16="http://schemas.microsoft.com/office/drawing/2014/chart" uri="{C3380CC4-5D6E-409C-BE32-E72D297353CC}">
                <c16:uniqueId val="{00000007-9EB0-482A-A1A2-6FC4B24C5203}"/>
              </c:ext>
            </c:extLst>
          </c:dPt>
          <c:dPt>
            <c:idx val="4"/>
            <c:bubble3D val="0"/>
            <c:spPr>
              <a:solidFill>
                <a:schemeClr val="accent4"/>
              </a:solidFill>
              <a:ln w="19050">
                <a:solidFill>
                  <a:schemeClr val="lt1"/>
                </a:solidFill>
              </a:ln>
              <a:effectLst/>
            </c:spPr>
            <c:extLst>
              <c:ext xmlns:c16="http://schemas.microsoft.com/office/drawing/2014/chart" uri="{C3380CC4-5D6E-409C-BE32-E72D297353CC}">
                <c16:uniqueId val="{00000009-9EB0-482A-A1A2-6FC4B24C5203}"/>
              </c:ext>
            </c:extLst>
          </c:dPt>
          <c:dPt>
            <c:idx val="5"/>
            <c:bubble3D val="0"/>
            <c:spPr>
              <a:solidFill>
                <a:schemeClr val="accent4">
                  <a:tint val="86000"/>
                </a:schemeClr>
              </a:solidFill>
              <a:ln w="19050">
                <a:solidFill>
                  <a:schemeClr val="lt1"/>
                </a:solidFill>
              </a:ln>
              <a:effectLst/>
            </c:spPr>
            <c:extLst>
              <c:ext xmlns:c16="http://schemas.microsoft.com/office/drawing/2014/chart" uri="{C3380CC4-5D6E-409C-BE32-E72D297353CC}">
                <c16:uniqueId val="{0000000B-9EB0-482A-A1A2-6FC4B24C5203}"/>
              </c:ext>
            </c:extLst>
          </c:dPt>
          <c:dPt>
            <c:idx val="6"/>
            <c:bubble3D val="0"/>
            <c:spPr>
              <a:solidFill>
                <a:schemeClr val="accent4">
                  <a:tint val="72000"/>
                </a:schemeClr>
              </a:solidFill>
              <a:ln w="19050">
                <a:solidFill>
                  <a:schemeClr val="lt1"/>
                </a:solidFill>
              </a:ln>
              <a:effectLst/>
            </c:spPr>
            <c:extLst>
              <c:ext xmlns:c16="http://schemas.microsoft.com/office/drawing/2014/chart" uri="{C3380CC4-5D6E-409C-BE32-E72D297353CC}">
                <c16:uniqueId val="{0000000D-9EB0-482A-A1A2-6FC4B24C5203}"/>
              </c:ext>
            </c:extLst>
          </c:dPt>
          <c:dPt>
            <c:idx val="7"/>
            <c:bubble3D val="0"/>
            <c:spPr>
              <a:solidFill>
                <a:schemeClr val="accent4">
                  <a:tint val="58000"/>
                </a:schemeClr>
              </a:solidFill>
              <a:ln w="19050">
                <a:solidFill>
                  <a:schemeClr val="lt1"/>
                </a:solidFill>
              </a:ln>
              <a:effectLst/>
            </c:spPr>
            <c:extLst>
              <c:ext xmlns:c16="http://schemas.microsoft.com/office/drawing/2014/chart" uri="{C3380CC4-5D6E-409C-BE32-E72D297353CC}">
                <c16:uniqueId val="{0000000F-9EB0-482A-A1A2-6FC4B24C5203}"/>
              </c:ext>
            </c:extLst>
          </c:dPt>
          <c:dPt>
            <c:idx val="8"/>
            <c:bubble3D val="0"/>
            <c:spPr>
              <a:solidFill>
                <a:schemeClr val="accent4">
                  <a:tint val="44000"/>
                </a:schemeClr>
              </a:solidFill>
              <a:ln w="19050">
                <a:solidFill>
                  <a:schemeClr val="lt1"/>
                </a:solidFill>
              </a:ln>
              <a:effectLst/>
            </c:spPr>
            <c:extLst>
              <c:ext xmlns:c16="http://schemas.microsoft.com/office/drawing/2014/chart" uri="{C3380CC4-5D6E-409C-BE32-E72D297353CC}">
                <c16:uniqueId val="{00000011-9EB0-482A-A1A2-6FC4B24C5203}"/>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Sheet1!$C$3:$C$11</c:f>
              <c:numCache>
                <c:formatCode>General</c:formatCode>
                <c:ptCount val="9"/>
                <c:pt idx="0">
                  <c:v>20</c:v>
                </c:pt>
                <c:pt idx="1">
                  <c:v>52</c:v>
                </c:pt>
                <c:pt idx="2">
                  <c:v>110</c:v>
                </c:pt>
                <c:pt idx="3">
                  <c:v>114</c:v>
                </c:pt>
                <c:pt idx="4">
                  <c:v>32</c:v>
                </c:pt>
                <c:pt idx="5">
                  <c:v>48</c:v>
                </c:pt>
                <c:pt idx="6">
                  <c:v>25</c:v>
                </c:pt>
                <c:pt idx="7">
                  <c:v>44</c:v>
                </c:pt>
                <c:pt idx="8">
                  <c:v>55</c:v>
                </c:pt>
              </c:numCache>
            </c:numRef>
          </c:val>
          <c:extLst>
            <c:ext xmlns:c16="http://schemas.microsoft.com/office/drawing/2014/chart" uri="{C3380CC4-5D6E-409C-BE32-E72D297353CC}">
              <c16:uniqueId val="{00000012-9EB0-482A-A1A2-6FC4B24C5203}"/>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pieChart>
        <c:varyColors val="1"/>
        <c:ser>
          <c:idx val="0"/>
          <c:order val="0"/>
          <c:dPt>
            <c:idx val="0"/>
            <c:bubble3D val="0"/>
            <c:spPr>
              <a:solidFill>
                <a:schemeClr val="accent4">
                  <a:shade val="44000"/>
                </a:schemeClr>
              </a:solidFill>
              <a:ln w="19050">
                <a:solidFill>
                  <a:schemeClr val="lt1"/>
                </a:solidFill>
              </a:ln>
              <a:effectLst/>
            </c:spPr>
            <c:extLst>
              <c:ext xmlns:c16="http://schemas.microsoft.com/office/drawing/2014/chart" uri="{C3380CC4-5D6E-409C-BE32-E72D297353CC}">
                <c16:uniqueId val="{00000001-9EB0-482A-A1A2-6FC4B24C5203}"/>
              </c:ext>
            </c:extLst>
          </c:dPt>
          <c:dPt>
            <c:idx val="1"/>
            <c:bubble3D val="0"/>
            <c:spPr>
              <a:solidFill>
                <a:schemeClr val="accent4">
                  <a:shade val="58000"/>
                </a:schemeClr>
              </a:solidFill>
              <a:ln w="19050">
                <a:solidFill>
                  <a:schemeClr val="lt1"/>
                </a:solidFill>
              </a:ln>
              <a:effectLst/>
            </c:spPr>
            <c:extLst>
              <c:ext xmlns:c16="http://schemas.microsoft.com/office/drawing/2014/chart" uri="{C3380CC4-5D6E-409C-BE32-E72D297353CC}">
                <c16:uniqueId val="{00000003-9EB0-482A-A1A2-6FC4B24C5203}"/>
              </c:ext>
            </c:extLst>
          </c:dPt>
          <c:dPt>
            <c:idx val="2"/>
            <c:bubble3D val="0"/>
            <c:spPr>
              <a:solidFill>
                <a:schemeClr val="accent4">
                  <a:shade val="72000"/>
                </a:schemeClr>
              </a:solidFill>
              <a:ln w="19050">
                <a:solidFill>
                  <a:schemeClr val="lt1"/>
                </a:solidFill>
              </a:ln>
              <a:effectLst/>
            </c:spPr>
            <c:extLst>
              <c:ext xmlns:c16="http://schemas.microsoft.com/office/drawing/2014/chart" uri="{C3380CC4-5D6E-409C-BE32-E72D297353CC}">
                <c16:uniqueId val="{00000005-9EB0-482A-A1A2-6FC4B24C5203}"/>
              </c:ext>
            </c:extLst>
          </c:dPt>
          <c:dPt>
            <c:idx val="3"/>
            <c:bubble3D val="0"/>
            <c:spPr>
              <a:solidFill>
                <a:schemeClr val="accent4">
                  <a:shade val="86000"/>
                </a:schemeClr>
              </a:solidFill>
              <a:ln w="19050">
                <a:solidFill>
                  <a:schemeClr val="lt1"/>
                </a:solidFill>
              </a:ln>
              <a:effectLst/>
            </c:spPr>
            <c:extLst>
              <c:ext xmlns:c16="http://schemas.microsoft.com/office/drawing/2014/chart" uri="{C3380CC4-5D6E-409C-BE32-E72D297353CC}">
                <c16:uniqueId val="{00000007-9EB0-482A-A1A2-6FC4B24C5203}"/>
              </c:ext>
            </c:extLst>
          </c:dPt>
          <c:dPt>
            <c:idx val="4"/>
            <c:bubble3D val="0"/>
            <c:spPr>
              <a:solidFill>
                <a:schemeClr val="accent4"/>
              </a:solidFill>
              <a:ln w="19050">
                <a:solidFill>
                  <a:schemeClr val="lt1"/>
                </a:solidFill>
              </a:ln>
              <a:effectLst/>
            </c:spPr>
            <c:extLst>
              <c:ext xmlns:c16="http://schemas.microsoft.com/office/drawing/2014/chart" uri="{C3380CC4-5D6E-409C-BE32-E72D297353CC}">
                <c16:uniqueId val="{00000009-9EB0-482A-A1A2-6FC4B24C5203}"/>
              </c:ext>
            </c:extLst>
          </c:dPt>
          <c:dPt>
            <c:idx val="5"/>
            <c:bubble3D val="0"/>
            <c:spPr>
              <a:solidFill>
                <a:schemeClr val="accent4">
                  <a:tint val="86000"/>
                </a:schemeClr>
              </a:solidFill>
              <a:ln w="19050">
                <a:solidFill>
                  <a:schemeClr val="lt1"/>
                </a:solidFill>
              </a:ln>
              <a:effectLst/>
            </c:spPr>
            <c:extLst>
              <c:ext xmlns:c16="http://schemas.microsoft.com/office/drawing/2014/chart" uri="{C3380CC4-5D6E-409C-BE32-E72D297353CC}">
                <c16:uniqueId val="{0000000B-9EB0-482A-A1A2-6FC4B24C5203}"/>
              </c:ext>
            </c:extLst>
          </c:dPt>
          <c:dPt>
            <c:idx val="6"/>
            <c:bubble3D val="0"/>
            <c:spPr>
              <a:solidFill>
                <a:schemeClr val="accent4">
                  <a:tint val="72000"/>
                </a:schemeClr>
              </a:solidFill>
              <a:ln w="19050">
                <a:solidFill>
                  <a:schemeClr val="lt1"/>
                </a:solidFill>
              </a:ln>
              <a:effectLst/>
            </c:spPr>
            <c:extLst>
              <c:ext xmlns:c16="http://schemas.microsoft.com/office/drawing/2014/chart" uri="{C3380CC4-5D6E-409C-BE32-E72D297353CC}">
                <c16:uniqueId val="{0000000D-9EB0-482A-A1A2-6FC4B24C5203}"/>
              </c:ext>
            </c:extLst>
          </c:dPt>
          <c:dPt>
            <c:idx val="7"/>
            <c:bubble3D val="0"/>
            <c:spPr>
              <a:solidFill>
                <a:schemeClr val="accent4">
                  <a:tint val="58000"/>
                </a:schemeClr>
              </a:solidFill>
              <a:ln w="19050">
                <a:solidFill>
                  <a:schemeClr val="lt1"/>
                </a:solidFill>
              </a:ln>
              <a:effectLst/>
            </c:spPr>
            <c:extLst>
              <c:ext xmlns:c16="http://schemas.microsoft.com/office/drawing/2014/chart" uri="{C3380CC4-5D6E-409C-BE32-E72D297353CC}">
                <c16:uniqueId val="{0000000F-9EB0-482A-A1A2-6FC4B24C5203}"/>
              </c:ext>
            </c:extLst>
          </c:dPt>
          <c:dPt>
            <c:idx val="8"/>
            <c:bubble3D val="0"/>
            <c:spPr>
              <a:solidFill>
                <a:schemeClr val="accent4">
                  <a:tint val="44000"/>
                </a:schemeClr>
              </a:solidFill>
              <a:ln w="19050">
                <a:solidFill>
                  <a:schemeClr val="lt1"/>
                </a:solidFill>
              </a:ln>
              <a:effectLst/>
            </c:spPr>
            <c:extLst>
              <c:ext xmlns:c16="http://schemas.microsoft.com/office/drawing/2014/chart" uri="{C3380CC4-5D6E-409C-BE32-E72D297353CC}">
                <c16:uniqueId val="{00000011-9EB0-482A-A1A2-6FC4B24C5203}"/>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Sheet1!$C$3:$C$11</c:f>
              <c:numCache>
                <c:formatCode>General</c:formatCode>
                <c:ptCount val="9"/>
                <c:pt idx="0">
                  <c:v>20</c:v>
                </c:pt>
                <c:pt idx="1">
                  <c:v>52</c:v>
                </c:pt>
                <c:pt idx="2">
                  <c:v>110</c:v>
                </c:pt>
                <c:pt idx="3">
                  <c:v>114</c:v>
                </c:pt>
                <c:pt idx="4">
                  <c:v>32</c:v>
                </c:pt>
                <c:pt idx="5">
                  <c:v>48</c:v>
                </c:pt>
                <c:pt idx="6">
                  <c:v>25</c:v>
                </c:pt>
                <c:pt idx="7">
                  <c:v>44</c:v>
                </c:pt>
                <c:pt idx="8">
                  <c:v>55</c:v>
                </c:pt>
              </c:numCache>
            </c:numRef>
          </c:val>
          <c:extLst>
            <c:ext xmlns:c16="http://schemas.microsoft.com/office/drawing/2014/chart" uri="{C3380CC4-5D6E-409C-BE32-E72D297353CC}">
              <c16:uniqueId val="{00000012-9EB0-482A-A1A2-6FC4B24C5203}"/>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741566190841226"/>
          <c:y val="1.4906496062992125E-2"/>
          <c:w val="0.49262146328632267"/>
          <c:h val="0.88095816929133863"/>
        </c:manualLayout>
      </c:layout>
      <c:barChart>
        <c:barDir val="bar"/>
        <c:grouping val="clustered"/>
        <c:varyColors val="0"/>
        <c:ser>
          <c:idx val="0"/>
          <c:order val="0"/>
          <c:tx>
            <c:strRef>
              <c:f>List1!$B$1</c:f>
              <c:strCache>
                <c:ptCount val="1"/>
                <c:pt idx="0">
                  <c:v>Sloupec3</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10800000" scaled="1"/>
              <a:tileRect/>
            </a:gradFill>
            <a:ln>
              <a:noFill/>
            </a:ln>
            <a:effectLst/>
          </c:spPr>
          <c:invertIfNegative val="0"/>
          <c:dPt>
            <c:idx val="12"/>
            <c:invertIfNegative val="0"/>
            <c:bubble3D val="0"/>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10800000" scaled="1"/>
                <a:tileRect/>
              </a:gradFill>
              <a:ln>
                <a:noFill/>
              </a:ln>
              <a:effectLst/>
            </c:spPr>
            <c:extLst>
              <c:ext xmlns:c16="http://schemas.microsoft.com/office/drawing/2014/chart" uri="{C3380CC4-5D6E-409C-BE32-E72D297353CC}">
                <c16:uniqueId val="{00000001-45CE-46D5-8F55-9520020FCB31}"/>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List1!$A$2:$A$14</c:f>
              <c:strCache>
                <c:ptCount val="13"/>
                <c:pt idx="0">
                  <c:v>other study materials / self-study</c:v>
                </c:pt>
                <c:pt idx="1">
                  <c:v>have tools available</c:v>
                </c:pt>
                <c:pt idx="2">
                  <c:v>cooperation with other entities</c:v>
                </c:pt>
                <c:pt idx="3">
                  <c:v>repetition </c:v>
                </c:pt>
                <c:pt idx="4">
                  <c:v>continuous supervision</c:v>
                </c:pt>
                <c:pt idx="5">
                  <c:v>sharing experiences</c:v>
                </c:pt>
                <c:pt idx="6">
                  <c:v>additional / deepening courses</c:v>
                </c:pt>
                <c:pt idx="7">
                  <c:v>more graduates</c:v>
                </c:pt>
                <c:pt idx="8">
                  <c:v>practice</c:v>
                </c:pt>
                <c:pt idx="9">
                  <c:v>training / practising techniques</c:v>
                </c:pt>
                <c:pt idx="10">
                  <c:v>more time for individual approach</c:v>
                </c:pt>
                <c:pt idx="11">
                  <c:v>more specific, practical examples</c:v>
                </c:pt>
                <c:pt idx="12">
                  <c:v>unspecified / nothing</c:v>
                </c:pt>
              </c:strCache>
            </c:strRef>
          </c:cat>
          <c:val>
            <c:numRef>
              <c:f>List1!$B$2:$B$14</c:f>
              <c:numCache>
                <c:formatCode>0%</c:formatCode>
                <c:ptCount val="13"/>
                <c:pt idx="0">
                  <c:v>2.6194144838212634E-2</c:v>
                </c:pt>
                <c:pt idx="1">
                  <c:v>3.0816640986132512E-2</c:v>
                </c:pt>
                <c:pt idx="2">
                  <c:v>3.0816640986132512E-2</c:v>
                </c:pt>
                <c:pt idx="3">
                  <c:v>3.543913713405239E-2</c:v>
                </c:pt>
                <c:pt idx="4">
                  <c:v>3.6979969183359017E-2</c:v>
                </c:pt>
                <c:pt idx="5">
                  <c:v>3.8520801232665637E-2</c:v>
                </c:pt>
                <c:pt idx="6">
                  <c:v>4.7765793528505393E-2</c:v>
                </c:pt>
                <c:pt idx="7">
                  <c:v>5.2388289676425268E-2</c:v>
                </c:pt>
                <c:pt idx="8">
                  <c:v>5.8551617873651769E-2</c:v>
                </c:pt>
                <c:pt idx="9">
                  <c:v>6.0092449922958396E-2</c:v>
                </c:pt>
                <c:pt idx="10">
                  <c:v>9.3990755007704166E-2</c:v>
                </c:pt>
                <c:pt idx="11">
                  <c:v>0.11710323574730354</c:v>
                </c:pt>
                <c:pt idx="12">
                  <c:v>0.24961479198767333</c:v>
                </c:pt>
              </c:numCache>
            </c:numRef>
          </c:val>
          <c:extLst>
            <c:ext xmlns:c16="http://schemas.microsoft.com/office/drawing/2014/chart" uri="{C3380CC4-5D6E-409C-BE32-E72D297353CC}">
              <c16:uniqueId val="{00000002-45CE-46D5-8F55-9520020FCB31}"/>
            </c:ext>
          </c:extLst>
        </c:ser>
        <c:dLbls>
          <c:dLblPos val="outEnd"/>
          <c:showLegendKey val="0"/>
          <c:showVal val="1"/>
          <c:showCatName val="0"/>
          <c:showSerName val="0"/>
          <c:showPercent val="0"/>
          <c:showBubbleSize val="0"/>
        </c:dLbls>
        <c:gapWidth val="326"/>
        <c:overlap val="-58"/>
        <c:axId val="297034080"/>
        <c:axId val="238992240"/>
      </c:barChart>
      <c:catAx>
        <c:axId val="297034080"/>
        <c:scaling>
          <c:orientation val="minMax"/>
        </c:scaling>
        <c:delete val="0"/>
        <c:axPos val="l"/>
        <c:numFmt formatCode="General" sourceLinked="1"/>
        <c:majorTickMark val="none"/>
        <c:minorTickMark val="none"/>
        <c:tickLblPos val="nextTo"/>
        <c:spPr>
          <a:noFill/>
          <a:ln w="19050" cap="flat" cmpd="sng" algn="ctr">
            <a:solidFill>
              <a:schemeClr val="tx1">
                <a:lumMod val="15000"/>
                <a:lumOff val="85000"/>
              </a:schemeClr>
            </a:solidFill>
            <a:round/>
            <a:headEnd type="none" w="sm" len="sm"/>
            <a:tailEnd type="none" w="sm" len="sm"/>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crossAx val="238992240"/>
        <c:crosses val="autoZero"/>
        <c:auto val="1"/>
        <c:lblAlgn val="ctr"/>
        <c:lblOffset val="100"/>
        <c:noMultiLvlLbl val="0"/>
      </c:catAx>
      <c:valAx>
        <c:axId val="238992240"/>
        <c:scaling>
          <c:orientation val="minMax"/>
        </c:scaling>
        <c:delete val="0"/>
        <c:axPos val="b"/>
        <c:majorGridlines>
          <c:spPr>
            <a:ln w="9525" cap="flat" cmpd="sng" algn="ctr">
              <a:gradFill>
                <a:gsLst>
                  <a:gs pos="99000">
                    <a:schemeClr val="tx1">
                      <a:lumMod val="25000"/>
                      <a:lumOff val="75000"/>
                    </a:schemeClr>
                  </a:gs>
                  <a:gs pos="0">
                    <a:schemeClr val="tx1">
                      <a:lumMod val="15000"/>
                      <a:lumOff val="85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2970340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799863578860023"/>
          <c:y val="3.125E-2"/>
          <c:w val="0.47805214946452407"/>
          <c:h val="0.88615624999999998"/>
        </c:manualLayout>
      </c:layout>
      <c:barChart>
        <c:barDir val="bar"/>
        <c:grouping val="clustered"/>
        <c:varyColors val="0"/>
        <c:ser>
          <c:idx val="0"/>
          <c:order val="0"/>
          <c:tx>
            <c:strRef>
              <c:f>List1!$B$1</c:f>
              <c:strCache>
                <c:ptCount val="1"/>
                <c:pt idx="0">
                  <c:v>Sloupec3</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10800000" scaled="1"/>
              <a:tileRect/>
            </a:gradFill>
            <a:ln>
              <a:noFill/>
            </a:ln>
            <a:effectLst/>
          </c:spPr>
          <c:invertIfNegative val="0"/>
          <c:dPt>
            <c:idx val="13"/>
            <c:invertIfNegative val="0"/>
            <c:bubble3D val="0"/>
            <c:extLst>
              <c:ext xmlns:c16="http://schemas.microsoft.com/office/drawing/2014/chart" uri="{C3380CC4-5D6E-409C-BE32-E72D297353CC}">
                <c16:uniqueId val="{00000000-66D6-41BF-8A80-A1EC50CBE9BA}"/>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List1!$A$2:$A$15</c:f>
              <c:strCache>
                <c:ptCount val="14"/>
                <c:pt idx="0">
                  <c:v>reluctance / disinterest of others</c:v>
                </c:pt>
                <c:pt idx="1">
                  <c:v>stress / fatigue / exhaustion</c:v>
                </c:pt>
                <c:pt idx="2">
                  <c:v>ignorance of others</c:v>
                </c:pt>
                <c:pt idx="3">
                  <c:v>stereotype / expected outputs</c:v>
                </c:pt>
                <c:pt idx="4">
                  <c:v>leadership</c:v>
                </c:pt>
                <c:pt idx="5">
                  <c:v>children's family</c:v>
                </c:pt>
                <c:pt idx="6">
                  <c:v>clients themselves</c:v>
                </c:pt>
                <c:pt idx="7">
                  <c:v>inner fears / fear / uncertainty</c:v>
                </c:pt>
                <c:pt idx="8">
                  <c:v>bureaucracy</c:v>
                </c:pt>
                <c:pt idx="9">
                  <c:v>poor interdisciplinary cooperation</c:v>
                </c:pt>
                <c:pt idx="10">
                  <c:v>higher number of pupils in class</c:v>
                </c:pt>
                <c:pt idx="11">
                  <c:v>I do not have competencies</c:v>
                </c:pt>
                <c:pt idx="12">
                  <c:v>time</c:v>
                </c:pt>
                <c:pt idx="13">
                  <c:v>I do not perceive any barriers</c:v>
                </c:pt>
              </c:strCache>
            </c:strRef>
          </c:cat>
          <c:val>
            <c:numRef>
              <c:f>List1!$B$2:$B$15</c:f>
              <c:numCache>
                <c:formatCode>0.0%</c:formatCode>
                <c:ptCount val="14"/>
                <c:pt idx="0">
                  <c:v>7.7041602465331279E-3</c:v>
                </c:pt>
                <c:pt idx="1">
                  <c:v>7.7041602465331279E-3</c:v>
                </c:pt>
                <c:pt idx="2">
                  <c:v>9.2449922958397542E-3</c:v>
                </c:pt>
                <c:pt idx="3">
                  <c:v>1.078582434514638E-2</c:v>
                </c:pt>
                <c:pt idx="4">
                  <c:v>1.078582434514638E-2</c:v>
                </c:pt>
                <c:pt idx="5">
                  <c:v>1.2326656394453005E-2</c:v>
                </c:pt>
                <c:pt idx="6">
                  <c:v>1.386748844375963E-2</c:v>
                </c:pt>
                <c:pt idx="7">
                  <c:v>1.386748844375963E-2</c:v>
                </c:pt>
                <c:pt idx="8">
                  <c:v>1.386748844375963E-2</c:v>
                </c:pt>
                <c:pt idx="9">
                  <c:v>2.0030816640986132E-2</c:v>
                </c:pt>
                <c:pt idx="10">
                  <c:v>2.3112480739599383E-2</c:v>
                </c:pt>
                <c:pt idx="11" formatCode="0%">
                  <c:v>2.6194144838212634E-2</c:v>
                </c:pt>
                <c:pt idx="12" formatCode="0%">
                  <c:v>6.6255778120184905E-2</c:v>
                </c:pt>
                <c:pt idx="13" formatCode="0%">
                  <c:v>0.7673343605546995</c:v>
                </c:pt>
              </c:numCache>
            </c:numRef>
          </c:val>
          <c:extLst>
            <c:ext xmlns:c16="http://schemas.microsoft.com/office/drawing/2014/chart" uri="{C3380CC4-5D6E-409C-BE32-E72D297353CC}">
              <c16:uniqueId val="{00000001-66D6-41BF-8A80-A1EC50CBE9BA}"/>
            </c:ext>
          </c:extLst>
        </c:ser>
        <c:dLbls>
          <c:dLblPos val="outEnd"/>
          <c:showLegendKey val="0"/>
          <c:showVal val="1"/>
          <c:showCatName val="0"/>
          <c:showSerName val="0"/>
          <c:showPercent val="0"/>
          <c:showBubbleSize val="0"/>
        </c:dLbls>
        <c:gapWidth val="326"/>
        <c:overlap val="-58"/>
        <c:axId val="297034080"/>
        <c:axId val="238992240"/>
      </c:barChart>
      <c:catAx>
        <c:axId val="297034080"/>
        <c:scaling>
          <c:orientation val="minMax"/>
        </c:scaling>
        <c:delete val="0"/>
        <c:axPos val="l"/>
        <c:numFmt formatCode="General" sourceLinked="1"/>
        <c:majorTickMark val="none"/>
        <c:minorTickMark val="none"/>
        <c:tickLblPos val="nextTo"/>
        <c:spPr>
          <a:noFill/>
          <a:ln w="19050" cap="flat" cmpd="sng" algn="ctr">
            <a:solidFill>
              <a:schemeClr val="tx1">
                <a:lumMod val="15000"/>
                <a:lumOff val="85000"/>
              </a:schemeClr>
            </a:solidFill>
            <a:round/>
            <a:headEnd type="none" w="sm" len="sm"/>
            <a:tailEnd type="none" w="sm" len="sm"/>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crossAx val="238992240"/>
        <c:crosses val="autoZero"/>
        <c:auto val="1"/>
        <c:lblAlgn val="ctr"/>
        <c:lblOffset val="100"/>
        <c:noMultiLvlLbl val="0"/>
      </c:catAx>
      <c:valAx>
        <c:axId val="238992240"/>
        <c:scaling>
          <c:orientation val="minMax"/>
        </c:scaling>
        <c:delete val="0"/>
        <c:axPos val="b"/>
        <c:majorGridlines>
          <c:spPr>
            <a:ln w="9525" cap="flat" cmpd="sng" algn="ctr">
              <a:gradFill>
                <a:gsLst>
                  <a:gs pos="99000">
                    <a:schemeClr val="tx1">
                      <a:lumMod val="25000"/>
                      <a:lumOff val="75000"/>
                    </a:schemeClr>
                  </a:gs>
                  <a:gs pos="0">
                    <a:schemeClr val="tx1">
                      <a:lumMod val="15000"/>
                      <a:lumOff val="85000"/>
                    </a:schemeClr>
                  </a:gs>
                </a:gsLst>
                <a:lin ang="5400000" scaled="0"/>
              </a:gra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crossAx val="2970340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aseline="0"/>
      </a:pPr>
      <a:endParaRPr lang="cs-CZ"/>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překážky!$A$3</c:f>
              <c:strCache>
                <c:ptCount val="1"/>
                <c:pt idx="0">
                  <c:v>no perceived barriers</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překážky!$B$2:$G$2</c:f>
              <c:strCache>
                <c:ptCount val="6"/>
                <c:pt idx="0">
                  <c:v>Teaching assistant </c:v>
                </c:pt>
                <c:pt idx="1">
                  <c:v>Assistant social worker</c:v>
                </c:pt>
                <c:pt idx="2">
                  <c:v>Social worker</c:v>
                </c:pt>
                <c:pt idx="3">
                  <c:v>Specific education needs teacher</c:v>
                </c:pt>
                <c:pt idx="4">
                  <c:v>Elementary school teacher</c:v>
                </c:pt>
                <c:pt idx="5">
                  <c:v>Secondary school teacher</c:v>
                </c:pt>
              </c:strCache>
            </c:strRef>
          </c:cat>
          <c:val>
            <c:numRef>
              <c:f>překážky!$B$3:$G$3</c:f>
              <c:numCache>
                <c:formatCode>0%</c:formatCode>
                <c:ptCount val="6"/>
                <c:pt idx="0">
                  <c:v>0.80952380952380953</c:v>
                </c:pt>
                <c:pt idx="1">
                  <c:v>0.84090909090909094</c:v>
                </c:pt>
                <c:pt idx="2">
                  <c:v>0.82828282828282829</c:v>
                </c:pt>
                <c:pt idx="3">
                  <c:v>0.63636363636363635</c:v>
                </c:pt>
                <c:pt idx="4">
                  <c:v>0.68627450980392157</c:v>
                </c:pt>
                <c:pt idx="5">
                  <c:v>0.76515151515151514</c:v>
                </c:pt>
              </c:numCache>
            </c:numRef>
          </c:val>
          <c:extLst>
            <c:ext xmlns:c16="http://schemas.microsoft.com/office/drawing/2014/chart" uri="{C3380CC4-5D6E-409C-BE32-E72D297353CC}">
              <c16:uniqueId val="{00000000-EA49-45A3-932D-9995ADBC472F}"/>
            </c:ext>
          </c:extLst>
        </c:ser>
        <c:ser>
          <c:idx val="1"/>
          <c:order val="1"/>
          <c:tx>
            <c:strRef>
              <c:f>překážky!$A$4</c:f>
              <c:strCache>
                <c:ptCount val="1"/>
                <c:pt idx="0">
                  <c:v>time</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překážky!$B$2:$G$2</c:f>
              <c:strCache>
                <c:ptCount val="6"/>
                <c:pt idx="0">
                  <c:v>Teaching assistant </c:v>
                </c:pt>
                <c:pt idx="1">
                  <c:v>Assistant social worker</c:v>
                </c:pt>
                <c:pt idx="2">
                  <c:v>Social worker</c:v>
                </c:pt>
                <c:pt idx="3">
                  <c:v>Specific education needs teacher</c:v>
                </c:pt>
                <c:pt idx="4">
                  <c:v>Elementary school teacher</c:v>
                </c:pt>
                <c:pt idx="5">
                  <c:v>Secondary school teacher</c:v>
                </c:pt>
              </c:strCache>
            </c:strRef>
          </c:cat>
          <c:val>
            <c:numRef>
              <c:f>překážky!$B$4:$G$4</c:f>
              <c:numCache>
                <c:formatCode>0%</c:formatCode>
                <c:ptCount val="6"/>
                <c:pt idx="0">
                  <c:v>0</c:v>
                </c:pt>
                <c:pt idx="1">
                  <c:v>2.2727272727272728E-2</c:v>
                </c:pt>
                <c:pt idx="2">
                  <c:v>4.0404040404040407E-2</c:v>
                </c:pt>
                <c:pt idx="3">
                  <c:v>4.5454545454545456E-2</c:v>
                </c:pt>
                <c:pt idx="4">
                  <c:v>0.11764705882352941</c:v>
                </c:pt>
                <c:pt idx="5">
                  <c:v>0.11363636363636363</c:v>
                </c:pt>
              </c:numCache>
            </c:numRef>
          </c:val>
          <c:extLst>
            <c:ext xmlns:c16="http://schemas.microsoft.com/office/drawing/2014/chart" uri="{C3380CC4-5D6E-409C-BE32-E72D297353CC}">
              <c16:uniqueId val="{00000001-EA49-45A3-932D-9995ADBC472F}"/>
            </c:ext>
          </c:extLst>
        </c:ser>
        <c:dLbls>
          <c:dLblPos val="outEnd"/>
          <c:showLegendKey val="0"/>
          <c:showVal val="1"/>
          <c:showCatName val="0"/>
          <c:showSerName val="0"/>
          <c:showPercent val="0"/>
          <c:showBubbleSize val="0"/>
        </c:dLbls>
        <c:gapWidth val="355"/>
        <c:overlap val="-70"/>
        <c:axId val="561222376"/>
        <c:axId val="561217696"/>
      </c:barChart>
      <c:catAx>
        <c:axId val="561222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561217696"/>
        <c:crosses val="autoZero"/>
        <c:auto val="1"/>
        <c:lblAlgn val="ctr"/>
        <c:lblOffset val="100"/>
        <c:noMultiLvlLbl val="0"/>
      </c:catAx>
      <c:valAx>
        <c:axId val="561217696"/>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56122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799863578860023"/>
          <c:y val="3.125E-2"/>
          <c:w val="0.47805214946452407"/>
          <c:h val="0.88615624999999998"/>
        </c:manualLayout>
      </c:layout>
      <c:barChart>
        <c:barDir val="bar"/>
        <c:grouping val="clustered"/>
        <c:varyColors val="0"/>
        <c:ser>
          <c:idx val="0"/>
          <c:order val="0"/>
          <c:tx>
            <c:strRef>
              <c:f>List1!$B$1</c:f>
              <c:strCache>
                <c:ptCount val="1"/>
                <c:pt idx="0">
                  <c:v>Sloupec3</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10800000" scaled="1"/>
              <a:tileRect/>
            </a:gradFill>
            <a:ln>
              <a:noFill/>
            </a:ln>
            <a:effectLst/>
          </c:spPr>
          <c:invertIfNegative val="0"/>
          <c:dPt>
            <c:idx val="13"/>
            <c:invertIfNegative val="0"/>
            <c:bubble3D val="0"/>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10800000" scaled="1"/>
                <a:tileRect/>
              </a:gradFill>
              <a:ln>
                <a:noFill/>
              </a:ln>
              <a:effectLst/>
            </c:spPr>
            <c:extLst>
              <c:ext xmlns:c16="http://schemas.microsoft.com/office/drawing/2014/chart" uri="{C3380CC4-5D6E-409C-BE32-E72D297353CC}">
                <c16:uniqueId val="{00000001-7DBC-4668-A29C-9D81D35F7D3F}"/>
              </c:ext>
            </c:extLst>
          </c:dPt>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List1!$A$2:$A$18</c:f>
              <c:strCache>
                <c:ptCount val="17"/>
                <c:pt idx="0">
                  <c:v>educating parents, families</c:v>
                </c:pt>
                <c:pt idx="1">
                  <c:v>unification of procedures and competencies</c:v>
                </c:pt>
                <c:pt idx="2">
                  <c:v>environment of trust and safety for children</c:v>
                </c:pt>
                <c:pt idx="3">
                  <c:v>school psychologists</c:v>
                </c:pt>
                <c:pt idx="4">
                  <c:v>legislation</c:v>
                </c:pt>
                <c:pt idx="5">
                  <c:v>ability to identify children at risk</c:v>
                </c:pt>
                <c:pt idx="6">
                  <c:v>observance, empathy, no indifference</c:v>
                </c:pt>
                <c:pt idx="7">
                  <c:v>prevention / information for children</c:v>
                </c:pt>
                <c:pt idx="8">
                  <c:v>improving the work of social services</c:v>
                </c:pt>
                <c:pt idx="9">
                  <c:v>field work in families</c:v>
                </c:pt>
                <c:pt idx="10">
                  <c:v>increase the numbers of psychologists</c:v>
                </c:pt>
                <c:pt idx="11">
                  <c:v>speeding up work (intervention)</c:v>
                </c:pt>
                <c:pt idx="12">
                  <c:v>number of qualified professionals</c:v>
                </c:pt>
                <c:pt idx="13">
                  <c:v>n/a</c:v>
                </c:pt>
                <c:pt idx="14">
                  <c:v>promotion / public education</c:v>
                </c:pt>
                <c:pt idx="15">
                  <c:v>education of educators and other workers</c:v>
                </c:pt>
                <c:pt idx="16">
                  <c:v>cooperation of entities, interdisciplinarity</c:v>
                </c:pt>
              </c:strCache>
            </c:strRef>
          </c:cat>
          <c:val>
            <c:numRef>
              <c:f>List1!$B$2:$B$18</c:f>
              <c:numCache>
                <c:formatCode>0%</c:formatCode>
                <c:ptCount val="17"/>
                <c:pt idx="0">
                  <c:v>2.7734976887519261E-2</c:v>
                </c:pt>
                <c:pt idx="1">
                  <c:v>2.7734976887519261E-2</c:v>
                </c:pt>
                <c:pt idx="2">
                  <c:v>2.9275808936825885E-2</c:v>
                </c:pt>
                <c:pt idx="3">
                  <c:v>3.0816640986132512E-2</c:v>
                </c:pt>
                <c:pt idx="4">
                  <c:v>3.2357473035439135E-2</c:v>
                </c:pt>
                <c:pt idx="5">
                  <c:v>3.543913713405239E-2</c:v>
                </c:pt>
                <c:pt idx="6">
                  <c:v>4.0061633281972264E-2</c:v>
                </c:pt>
                <c:pt idx="7">
                  <c:v>4.6224961479198766E-2</c:v>
                </c:pt>
                <c:pt idx="8">
                  <c:v>4.7765793528505393E-2</c:v>
                </c:pt>
                <c:pt idx="9">
                  <c:v>5.5469953775038522E-2</c:v>
                </c:pt>
                <c:pt idx="10">
                  <c:v>6.4714946070878271E-2</c:v>
                </c:pt>
                <c:pt idx="11">
                  <c:v>6.9337442218798145E-2</c:v>
                </c:pt>
                <c:pt idx="12">
                  <c:v>8.3204930662557783E-2</c:v>
                </c:pt>
                <c:pt idx="13">
                  <c:v>9.3990755007704166E-2</c:v>
                </c:pt>
                <c:pt idx="14">
                  <c:v>0.1448382126348228</c:v>
                </c:pt>
                <c:pt idx="15">
                  <c:v>0.1679506933744222</c:v>
                </c:pt>
                <c:pt idx="16">
                  <c:v>0.2295839753466872</c:v>
                </c:pt>
              </c:numCache>
            </c:numRef>
          </c:val>
          <c:extLst>
            <c:ext xmlns:c16="http://schemas.microsoft.com/office/drawing/2014/chart" uri="{C3380CC4-5D6E-409C-BE32-E72D297353CC}">
              <c16:uniqueId val="{00000002-7DBC-4668-A29C-9D81D35F7D3F}"/>
            </c:ext>
          </c:extLst>
        </c:ser>
        <c:dLbls>
          <c:dLblPos val="outEnd"/>
          <c:showLegendKey val="0"/>
          <c:showVal val="1"/>
          <c:showCatName val="0"/>
          <c:showSerName val="0"/>
          <c:showPercent val="0"/>
          <c:showBubbleSize val="0"/>
        </c:dLbls>
        <c:gapWidth val="326"/>
        <c:overlap val="-58"/>
        <c:axId val="297034080"/>
        <c:axId val="238992240"/>
      </c:barChart>
      <c:catAx>
        <c:axId val="297034080"/>
        <c:scaling>
          <c:orientation val="minMax"/>
        </c:scaling>
        <c:delete val="0"/>
        <c:axPos val="l"/>
        <c:numFmt formatCode="General" sourceLinked="1"/>
        <c:majorTickMark val="none"/>
        <c:minorTickMark val="none"/>
        <c:tickLblPos val="nextTo"/>
        <c:spPr>
          <a:noFill/>
          <a:ln w="19050" cap="flat" cmpd="sng" algn="ctr">
            <a:solidFill>
              <a:schemeClr val="tx1">
                <a:lumMod val="15000"/>
                <a:lumOff val="85000"/>
              </a:schemeClr>
            </a:solidFill>
            <a:round/>
            <a:headEnd type="none" w="sm" len="sm"/>
            <a:tailEnd type="none" w="sm" len="sm"/>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cs-CZ"/>
          </a:p>
        </c:txPr>
        <c:crossAx val="238992240"/>
        <c:crosses val="autoZero"/>
        <c:auto val="1"/>
        <c:lblAlgn val="ctr"/>
        <c:lblOffset val="100"/>
        <c:noMultiLvlLbl val="0"/>
      </c:catAx>
      <c:valAx>
        <c:axId val="238992240"/>
        <c:scaling>
          <c:orientation val="minMax"/>
        </c:scaling>
        <c:delete val="0"/>
        <c:axPos val="b"/>
        <c:majorGridlines>
          <c:spPr>
            <a:ln w="9525" cap="flat" cmpd="sng" algn="ctr">
              <a:gradFill>
                <a:gsLst>
                  <a:gs pos="99000">
                    <a:schemeClr val="tx1">
                      <a:lumMod val="25000"/>
                      <a:lumOff val="75000"/>
                    </a:schemeClr>
                  </a:gs>
                  <a:gs pos="0">
                    <a:schemeClr val="tx1">
                      <a:lumMod val="15000"/>
                      <a:lumOff val="85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cs-CZ"/>
          </a:p>
        </c:txPr>
        <c:crossAx val="2970340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baseline="0"/>
      </a:pPr>
      <a:endParaRPr lang="cs-CZ"/>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List1!$B$1</c:f>
              <c:strCache>
                <c:ptCount val="1"/>
                <c:pt idx="0">
                  <c:v>Social services</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10800000" scaled="1"/>
              <a:tileRect/>
            </a:gradFill>
            <a:ln>
              <a:noFill/>
            </a:ln>
            <a:effectLst/>
          </c:spPr>
          <c:invertIfNegative val="0"/>
          <c:dPt>
            <c:idx val="3"/>
            <c:invertIfNegative val="0"/>
            <c:bubble3D val="0"/>
            <c:extLst>
              <c:ext xmlns:c16="http://schemas.microsoft.com/office/drawing/2014/chart" uri="{C3380CC4-5D6E-409C-BE32-E72D297353CC}">
                <c16:uniqueId val="{00000000-FB2A-4E13-973E-4FE8AA8E9459}"/>
              </c:ext>
            </c:extLst>
          </c:dPt>
          <c:dLbls>
            <c:delete val="1"/>
          </c:dLbls>
          <c:cat>
            <c:strRef>
              <c:f>List1!$A$2:$A$15</c:f>
              <c:strCache>
                <c:ptCount val="14"/>
                <c:pt idx="0">
                  <c:v>cooperation</c:v>
                </c:pt>
                <c:pt idx="1">
                  <c:v>education of educators and other workers</c:v>
                </c:pt>
                <c:pt idx="2">
                  <c:v>promotion / public education</c:v>
                </c:pt>
                <c:pt idx="3">
                  <c:v>n/a</c:v>
                </c:pt>
                <c:pt idx="4">
                  <c:v>number of qualified professionals</c:v>
                </c:pt>
                <c:pt idx="5">
                  <c:v>speeding up work (intervention)</c:v>
                </c:pt>
                <c:pt idx="6">
                  <c:v>increase the numbers of psychologists and therapists</c:v>
                </c:pt>
                <c:pt idx="7">
                  <c:v>terénní práce v rodinách</c:v>
                </c:pt>
                <c:pt idx="8">
                  <c:v>improving the work of social services</c:v>
                </c:pt>
                <c:pt idx="9">
                  <c:v>ability to identify children at risk</c:v>
                </c:pt>
                <c:pt idx="10">
                  <c:v>prevention / information for children</c:v>
                </c:pt>
                <c:pt idx="11">
                  <c:v>school psychologists</c:v>
                </c:pt>
                <c:pt idx="12">
                  <c:v>legislation</c:v>
                </c:pt>
                <c:pt idx="13">
                  <c:v>observance, empathy, no indifference</c:v>
                </c:pt>
              </c:strCache>
            </c:strRef>
          </c:cat>
          <c:val>
            <c:numRef>
              <c:f>List1!$B$2:$B$15</c:f>
              <c:numCache>
                <c:formatCode>0%</c:formatCode>
                <c:ptCount val="14"/>
                <c:pt idx="0">
                  <c:v>0.24223602484472051</c:v>
                </c:pt>
                <c:pt idx="1">
                  <c:v>0.16149068322981366</c:v>
                </c:pt>
                <c:pt idx="2">
                  <c:v>8.6956521739130432E-2</c:v>
                </c:pt>
                <c:pt idx="3">
                  <c:v>2.4844720496894408E-2</c:v>
                </c:pt>
                <c:pt idx="4">
                  <c:v>3.1055900621118012E-2</c:v>
                </c:pt>
                <c:pt idx="5">
                  <c:v>1.2422360248447204E-2</c:v>
                </c:pt>
                <c:pt idx="6">
                  <c:v>7.4534161490683232E-2</c:v>
                </c:pt>
                <c:pt idx="7">
                  <c:v>1.8633540372670808E-2</c:v>
                </c:pt>
                <c:pt idx="8">
                  <c:v>6.2111801242236021E-3</c:v>
                </c:pt>
                <c:pt idx="9">
                  <c:v>2.4844720496894408E-2</c:v>
                </c:pt>
                <c:pt idx="10">
                  <c:v>3.1055900621118012E-2</c:v>
                </c:pt>
                <c:pt idx="11">
                  <c:v>6.2111801242236021E-3</c:v>
                </c:pt>
                <c:pt idx="12">
                  <c:v>1.2422360248447204E-2</c:v>
                </c:pt>
                <c:pt idx="13">
                  <c:v>3.7267080745341616E-2</c:v>
                </c:pt>
              </c:numCache>
            </c:numRef>
          </c:val>
          <c:extLst>
            <c:ext xmlns:c16="http://schemas.microsoft.com/office/drawing/2014/chart" uri="{C3380CC4-5D6E-409C-BE32-E72D297353CC}">
              <c16:uniqueId val="{00000001-FB2A-4E13-973E-4FE8AA8E9459}"/>
            </c:ext>
          </c:extLst>
        </c:ser>
        <c:ser>
          <c:idx val="1"/>
          <c:order val="1"/>
          <c:tx>
            <c:strRef>
              <c:f>List1!$C$1</c:f>
              <c:strCache>
                <c:ptCount val="1"/>
                <c:pt idx="0">
                  <c:v>Education</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10800000" scaled="1"/>
              <a:tileRect/>
            </a:gradFill>
            <a:ln>
              <a:noFill/>
            </a:ln>
            <a:effectLst/>
          </c:spPr>
          <c:invertIfNegative val="0"/>
          <c:dPt>
            <c:idx val="3"/>
            <c:invertIfNegative val="0"/>
            <c:bubble3D val="0"/>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10800000" scaled="1"/>
                <a:tileRect/>
              </a:gradFill>
              <a:ln>
                <a:noFill/>
              </a:ln>
              <a:effectLst/>
            </c:spPr>
            <c:extLst>
              <c:ext xmlns:c16="http://schemas.microsoft.com/office/drawing/2014/chart" uri="{C3380CC4-5D6E-409C-BE32-E72D297353CC}">
                <c16:uniqueId val="{00000003-FB2A-4E13-973E-4FE8AA8E9459}"/>
              </c:ext>
            </c:extLst>
          </c:dPt>
          <c:dLbls>
            <c:delete val="1"/>
          </c:dLbls>
          <c:cat>
            <c:strRef>
              <c:f>List1!$A$2:$A$15</c:f>
              <c:strCache>
                <c:ptCount val="14"/>
                <c:pt idx="0">
                  <c:v>cooperation</c:v>
                </c:pt>
                <c:pt idx="1">
                  <c:v>education of educators and other workers</c:v>
                </c:pt>
                <c:pt idx="2">
                  <c:v>promotion / public education</c:v>
                </c:pt>
                <c:pt idx="3">
                  <c:v>n/a</c:v>
                </c:pt>
                <c:pt idx="4">
                  <c:v>number of qualified professionals</c:v>
                </c:pt>
                <c:pt idx="5">
                  <c:v>speeding up work (intervention)</c:v>
                </c:pt>
                <c:pt idx="6">
                  <c:v>increase the numbers of psychologists and therapists</c:v>
                </c:pt>
                <c:pt idx="7">
                  <c:v>terénní práce v rodinách</c:v>
                </c:pt>
                <c:pt idx="8">
                  <c:v>improving the work of social services</c:v>
                </c:pt>
                <c:pt idx="9">
                  <c:v>ability to identify children at risk</c:v>
                </c:pt>
                <c:pt idx="10">
                  <c:v>prevention / information for children</c:v>
                </c:pt>
                <c:pt idx="11">
                  <c:v>school psychologists</c:v>
                </c:pt>
                <c:pt idx="12">
                  <c:v>legislation</c:v>
                </c:pt>
                <c:pt idx="13">
                  <c:v>observance, empathy, no indifference</c:v>
                </c:pt>
              </c:strCache>
            </c:strRef>
          </c:cat>
          <c:val>
            <c:numRef>
              <c:f>List1!$C$2:$C$15</c:f>
              <c:numCache>
                <c:formatCode>0%</c:formatCode>
                <c:ptCount val="14"/>
                <c:pt idx="0">
                  <c:v>0.15596330275229359</c:v>
                </c:pt>
                <c:pt idx="1">
                  <c:v>8.4862385321100922E-2</c:v>
                </c:pt>
                <c:pt idx="2">
                  <c:v>0.11009174311926606</c:v>
                </c:pt>
                <c:pt idx="3">
                  <c:v>0.12385321100917432</c:v>
                </c:pt>
                <c:pt idx="4">
                  <c:v>5.2752293577981654E-2</c:v>
                </c:pt>
                <c:pt idx="5">
                  <c:v>5.2752293577981654E-2</c:v>
                </c:pt>
                <c:pt idx="6">
                  <c:v>2.0642201834862386E-2</c:v>
                </c:pt>
                <c:pt idx="7">
                  <c:v>4.1284403669724773E-2</c:v>
                </c:pt>
                <c:pt idx="8">
                  <c:v>4.3577981651376149E-2</c:v>
                </c:pt>
                <c:pt idx="9">
                  <c:v>2.7522935779816515E-2</c:v>
                </c:pt>
                <c:pt idx="10">
                  <c:v>2.2935779816513763E-2</c:v>
                </c:pt>
                <c:pt idx="11">
                  <c:v>2.7522935779816515E-2</c:v>
                </c:pt>
                <c:pt idx="12">
                  <c:v>2.5229357798165139E-2</c:v>
                </c:pt>
                <c:pt idx="13">
                  <c:v>1.3761467889908258E-2</c:v>
                </c:pt>
              </c:numCache>
            </c:numRef>
          </c:val>
          <c:extLst>
            <c:ext xmlns:c16="http://schemas.microsoft.com/office/drawing/2014/chart" uri="{C3380CC4-5D6E-409C-BE32-E72D297353CC}">
              <c16:uniqueId val="{00000004-FB2A-4E13-973E-4FE8AA8E9459}"/>
            </c:ext>
          </c:extLst>
        </c:ser>
        <c:dLbls>
          <c:dLblPos val="outEnd"/>
          <c:showLegendKey val="0"/>
          <c:showVal val="1"/>
          <c:showCatName val="0"/>
          <c:showSerName val="0"/>
          <c:showPercent val="0"/>
          <c:showBubbleSize val="0"/>
        </c:dLbls>
        <c:gapWidth val="326"/>
        <c:overlap val="-58"/>
        <c:axId val="1697132927"/>
        <c:axId val="1704053615"/>
      </c:barChart>
      <c:catAx>
        <c:axId val="1697132927"/>
        <c:scaling>
          <c:orientation val="minMax"/>
        </c:scaling>
        <c:delete val="0"/>
        <c:axPos val="l"/>
        <c:numFmt formatCode="General" sourceLinked="1"/>
        <c:majorTickMark val="none"/>
        <c:minorTickMark val="none"/>
        <c:tickLblPos val="nextTo"/>
        <c:spPr>
          <a:noFill/>
          <a:ln w="19050" cap="flat" cmpd="sng" algn="ctr">
            <a:solidFill>
              <a:schemeClr val="tx1">
                <a:lumMod val="15000"/>
                <a:lumOff val="85000"/>
              </a:schemeClr>
            </a:solidFill>
            <a:round/>
            <a:headEnd type="none" w="sm" len="sm"/>
            <a:tailEnd type="none" w="sm" len="sm"/>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crossAx val="1704053615"/>
        <c:crosses val="autoZero"/>
        <c:auto val="1"/>
        <c:lblAlgn val="ctr"/>
        <c:lblOffset val="100"/>
        <c:noMultiLvlLbl val="0"/>
      </c:catAx>
      <c:valAx>
        <c:axId val="1704053615"/>
        <c:scaling>
          <c:orientation val="minMax"/>
        </c:scaling>
        <c:delete val="0"/>
        <c:axPos val="b"/>
        <c:majorGridlines>
          <c:spPr>
            <a:ln w="9525" cap="flat" cmpd="sng" algn="ctr">
              <a:gradFill>
                <a:gsLst>
                  <a:gs pos="99000">
                    <a:schemeClr val="tx1">
                      <a:lumMod val="25000"/>
                      <a:lumOff val="75000"/>
                    </a:schemeClr>
                  </a:gs>
                  <a:gs pos="0">
                    <a:schemeClr val="tx1">
                      <a:lumMod val="15000"/>
                      <a:lumOff val="85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16971329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248463005030128"/>
          <c:y val="2.3565744123760959E-2"/>
          <c:w val="0.75918961440877597"/>
          <c:h val="0.67121475690354537"/>
        </c:manualLayout>
      </c:layout>
      <c:barChart>
        <c:barDir val="col"/>
        <c:grouping val="clustered"/>
        <c:varyColors val="0"/>
        <c:ser>
          <c:idx val="0"/>
          <c:order val="0"/>
          <c:tx>
            <c:strRef>
              <c:f>List1!$B$1</c:f>
              <c:strCache>
                <c:ptCount val="1"/>
                <c:pt idx="0">
                  <c:v>Sloupec1</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5400000" scaled="0"/>
            </a:gradFill>
            <a:ln>
              <a:noFill/>
            </a:ln>
            <a:effectLst/>
          </c:spPr>
          <c:invertIfNegative val="0"/>
          <c:cat>
            <c:strRef>
              <c:f>List1!$A$2:$A$12</c:f>
              <c:strCache>
                <c:ptCount val="11"/>
                <c:pt idx="0">
                  <c:v>0: definitely will not recommend</c:v>
                </c:pt>
                <c:pt idx="1">
                  <c:v>1</c:v>
                </c:pt>
                <c:pt idx="2">
                  <c:v>2</c:v>
                </c:pt>
                <c:pt idx="3">
                  <c:v>3</c:v>
                </c:pt>
                <c:pt idx="4">
                  <c:v>4</c:v>
                </c:pt>
                <c:pt idx="5">
                  <c:v>5</c:v>
                </c:pt>
                <c:pt idx="6">
                  <c:v>6</c:v>
                </c:pt>
                <c:pt idx="7">
                  <c:v>7</c:v>
                </c:pt>
                <c:pt idx="8">
                  <c:v>8</c:v>
                </c:pt>
                <c:pt idx="9">
                  <c:v>9</c:v>
                </c:pt>
                <c:pt idx="10">
                  <c:v>10: definitely will recommend</c:v>
                </c:pt>
              </c:strCache>
            </c:strRef>
          </c:cat>
          <c:val>
            <c:numRef>
              <c:f>List1!$B$2:$B$12</c:f>
              <c:numCache>
                <c:formatCode>0.0%</c:formatCode>
                <c:ptCount val="11"/>
                <c:pt idx="0">
                  <c:v>1.5432098765432098E-3</c:v>
                </c:pt>
                <c:pt idx="1">
                  <c:v>7.716049382716049E-3</c:v>
                </c:pt>
                <c:pt idx="2">
                  <c:v>4.6296296296296294E-3</c:v>
                </c:pt>
                <c:pt idx="3">
                  <c:v>1.0802469135802469E-2</c:v>
                </c:pt>
                <c:pt idx="4">
                  <c:v>1.2345679012345678E-2</c:v>
                </c:pt>
                <c:pt idx="5" formatCode="0%">
                  <c:v>5.4012345679012343E-2</c:v>
                </c:pt>
                <c:pt idx="6" formatCode="0%">
                  <c:v>2.4691358024691357E-2</c:v>
                </c:pt>
                <c:pt idx="7" formatCode="0%">
                  <c:v>5.4012345679012343E-2</c:v>
                </c:pt>
                <c:pt idx="8" formatCode="0%">
                  <c:v>9.5679012345679007E-2</c:v>
                </c:pt>
                <c:pt idx="9" formatCode="0%">
                  <c:v>0.10802469135802469</c:v>
                </c:pt>
                <c:pt idx="10" formatCode="0%">
                  <c:v>0.62654320987654322</c:v>
                </c:pt>
              </c:numCache>
            </c:numRef>
          </c:val>
          <c:extLst>
            <c:ext xmlns:c16="http://schemas.microsoft.com/office/drawing/2014/chart" uri="{C3380CC4-5D6E-409C-BE32-E72D297353CC}">
              <c16:uniqueId val="{00000002-4E1B-4D08-9296-CF3F2171C38C}"/>
            </c:ext>
          </c:extLst>
        </c:ser>
        <c:dLbls>
          <c:showLegendKey val="0"/>
          <c:showVal val="0"/>
          <c:showCatName val="0"/>
          <c:showSerName val="0"/>
          <c:showPercent val="0"/>
          <c:showBubbleSize val="0"/>
        </c:dLbls>
        <c:gapWidth val="355"/>
        <c:overlap val="-70"/>
        <c:axId val="780990080"/>
        <c:axId val="376255536"/>
      </c:barChart>
      <c:catAx>
        <c:axId val="780990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376255536"/>
        <c:crosses val="autoZero"/>
        <c:auto val="1"/>
        <c:lblAlgn val="ctr"/>
        <c:lblOffset val="100"/>
        <c:noMultiLvlLbl val="0"/>
      </c:catAx>
      <c:valAx>
        <c:axId val="376255536"/>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7809900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withinLinear" id="17">
  <a:schemeClr val="accent4"/>
</cs:colorStyle>
</file>

<file path=ppt/charts/colors11.xml><?xml version="1.0" encoding="utf-8"?>
<cs:colorStyle xmlns:cs="http://schemas.microsoft.com/office/drawing/2012/chartStyle" xmlns:a="http://schemas.openxmlformats.org/drawingml/2006/main" meth="withinLinear" id="17">
  <a:schemeClr val="accent4"/>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gradFill>
    </cs:spPr>
  </cs:dataPoint>
  <cs:dataPoint3D>
    <cs:lnRef idx="0"/>
    <cs:fillRef idx="0">
      <cs:styleClr val="auto"/>
    </cs:fillRef>
    <cs:effectRef idx="0"/>
    <cs:fontRef idx="minor">
      <a:schemeClr val="tx1"/>
    </cs:fontRef>
    <cs:spPr>
      <a:gradFill flip="none" rotWithShape="1">
        <a:gsLst>
          <a:gs pos="100000">
            <a:schemeClr val="phClr">
              <a:alpha val="0"/>
            </a:schemeClr>
          </a:gs>
          <a:gs pos="50000">
            <a:schemeClr val="phClr"/>
          </a:gs>
        </a:gsLst>
        <a:lin ang="10800000" scaled="1"/>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9050" cap="flat" cmpd="sng" algn="ctr">
        <a:solidFill>
          <a:schemeClr val="tx1">
            <a:lumMod val="15000"/>
            <a:lumOff val="8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99000">
              <a:schemeClr val="tx1">
                <a:lumMod val="25000"/>
                <a:lumOff val="75000"/>
              </a:schemeClr>
            </a:gs>
            <a:gs pos="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15000"/>
                <a:lumOff val="85000"/>
              </a:schemeClr>
            </a:gs>
            <a:gs pos="0">
              <a:schemeClr val="tx1">
                <a:lumMod val="5000"/>
                <a:lumOff val="9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2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9050" cap="flat" cmpd="sng" algn="ctr">
        <a:solidFill>
          <a:schemeClr val="tx1">
            <a:lumMod val="15000"/>
            <a:lumOff val="8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99000">
              <a:schemeClr val="tx1">
                <a:lumMod val="25000"/>
                <a:lumOff val="75000"/>
              </a:schemeClr>
            </a:gs>
            <a:gs pos="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15000"/>
                <a:lumOff val="85000"/>
              </a:schemeClr>
            </a:gs>
            <a:gs pos="0">
              <a:schemeClr val="tx1">
                <a:lumMod val="5000"/>
                <a:lumOff val="9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9050" cap="flat" cmpd="sng" algn="ctr">
        <a:solidFill>
          <a:schemeClr val="tx1">
            <a:lumMod val="15000"/>
            <a:lumOff val="8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99000">
              <a:schemeClr val="tx1">
                <a:lumMod val="25000"/>
                <a:lumOff val="75000"/>
              </a:schemeClr>
            </a:gs>
            <a:gs pos="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15000"/>
                <a:lumOff val="85000"/>
              </a:schemeClr>
            </a:gs>
            <a:gs pos="0">
              <a:schemeClr val="tx1">
                <a:lumMod val="5000"/>
                <a:lumOff val="9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2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9050" cap="flat" cmpd="sng" algn="ctr">
        <a:solidFill>
          <a:schemeClr val="tx1">
            <a:lumMod val="15000"/>
            <a:lumOff val="8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99000">
              <a:schemeClr val="tx1">
                <a:lumMod val="25000"/>
                <a:lumOff val="75000"/>
              </a:schemeClr>
            </a:gs>
            <a:gs pos="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15000"/>
                <a:lumOff val="85000"/>
              </a:schemeClr>
            </a:gs>
            <a:gs pos="0">
              <a:schemeClr val="tx1">
                <a:lumMod val="5000"/>
                <a:lumOff val="9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2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9050" cap="flat" cmpd="sng" algn="ctr">
        <a:solidFill>
          <a:schemeClr val="tx1">
            <a:lumMod val="15000"/>
            <a:lumOff val="8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99000">
              <a:schemeClr val="tx1">
                <a:lumMod val="25000"/>
                <a:lumOff val="75000"/>
              </a:schemeClr>
            </a:gs>
            <a:gs pos="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15000"/>
                <a:lumOff val="85000"/>
              </a:schemeClr>
            </a:gs>
            <a:gs pos="0">
              <a:schemeClr val="tx1">
                <a:lumMod val="5000"/>
                <a:lumOff val="9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2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9050" cap="flat" cmpd="sng" algn="ctr">
        <a:solidFill>
          <a:schemeClr val="tx1">
            <a:lumMod val="15000"/>
            <a:lumOff val="8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99000">
              <a:schemeClr val="tx1">
                <a:lumMod val="25000"/>
                <a:lumOff val="75000"/>
              </a:schemeClr>
            </a:gs>
            <a:gs pos="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15000"/>
                <a:lumOff val="85000"/>
              </a:schemeClr>
            </a:gs>
            <a:gs pos="0">
              <a:schemeClr val="tx1">
                <a:lumMod val="5000"/>
                <a:lumOff val="9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30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fillRef idx="0">
      <cs:styleClr val="auto"/>
    </cs:fillRef>
    <cs:effectRef idx="0"/>
    <cs:fontRef idx="minor">
      <a:schemeClr val="tx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9050" cap="flat" cmpd="sng" algn="ctr">
        <a:solidFill>
          <a:schemeClr val="tx1">
            <a:lumMod val="15000"/>
            <a:lumOff val="8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99000">
              <a:schemeClr val="tx1">
                <a:lumMod val="25000"/>
                <a:lumOff val="75000"/>
              </a:schemeClr>
            </a:gs>
            <a:gs pos="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15000"/>
                <a:lumOff val="85000"/>
              </a:schemeClr>
            </a:gs>
            <a:gs pos="0">
              <a:schemeClr val="tx1">
                <a:lumMod val="5000"/>
                <a:lumOff val="9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2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9050" cap="flat" cmpd="sng" algn="ctr">
        <a:solidFill>
          <a:schemeClr val="tx1">
            <a:lumMod val="15000"/>
            <a:lumOff val="8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99000">
              <a:schemeClr val="tx1">
                <a:lumMod val="25000"/>
                <a:lumOff val="75000"/>
              </a:schemeClr>
            </a:gs>
            <a:gs pos="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15000"/>
                <a:lumOff val="85000"/>
              </a:schemeClr>
            </a:gs>
            <a:gs pos="0">
              <a:schemeClr val="tx1">
                <a:lumMod val="5000"/>
                <a:lumOff val="9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2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9050" cap="flat" cmpd="sng" algn="ctr">
        <a:solidFill>
          <a:schemeClr val="tx1">
            <a:lumMod val="15000"/>
            <a:lumOff val="8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99000">
              <a:schemeClr val="tx1">
                <a:lumMod val="25000"/>
                <a:lumOff val="75000"/>
              </a:schemeClr>
            </a:gs>
            <a:gs pos="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15000"/>
                <a:lumOff val="85000"/>
              </a:schemeClr>
            </a:gs>
            <a:gs pos="0">
              <a:schemeClr val="tx1">
                <a:lumMod val="5000"/>
                <a:lumOff val="9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2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9050" cap="flat" cmpd="sng" algn="ctr">
        <a:solidFill>
          <a:schemeClr val="tx1">
            <a:lumMod val="15000"/>
            <a:lumOff val="8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99000">
              <a:schemeClr val="tx1">
                <a:lumMod val="25000"/>
                <a:lumOff val="75000"/>
              </a:schemeClr>
            </a:gs>
            <a:gs pos="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15000"/>
                <a:lumOff val="85000"/>
              </a:schemeClr>
            </a:gs>
            <a:gs pos="0">
              <a:schemeClr val="tx1">
                <a:lumMod val="5000"/>
                <a:lumOff val="9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7.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omments/modernComment_215_DA50443.xml><?xml version="1.0" encoding="utf-8"?>
<p188:cmLst xmlns:a="http://schemas.openxmlformats.org/drawingml/2006/main" xmlns:r="http://schemas.openxmlformats.org/officeDocument/2006/relationships" xmlns:p188="http://schemas.microsoft.com/office/powerpoint/2018/8/main">
  <p188:cm id="{431AE886-F8BF-4AF6-989E-9F7D2FCCEF3A}" authorId="{0132126E-4FF4-59DE-8274-012719E1DBAE}" status="resolved" created="2024-04-30T13:55:36.335" complete="100000">
    <ac:txMkLst xmlns:ac="http://schemas.microsoft.com/office/drawing/2013/main/command">
      <pc:docMk xmlns:pc="http://schemas.microsoft.com/office/powerpoint/2013/main/command"/>
      <pc:sldMk xmlns:pc="http://schemas.microsoft.com/office/powerpoint/2013/main/command" cId="228918339" sldId="533"/>
      <ac:spMk id="3" creationId="{DEA6BA74-8828-5C0A-AAA0-1B5661532AC1}"/>
      <ac:txMk cp="0" len="17">
        <ac:context len="18" hash="858665888"/>
      </ac:txMk>
    </ac:txMkLst>
    <p188:pos x="1922318" y="271318"/>
    <p188:txBody>
      <a:bodyPr/>
      <a:lstStyle/>
      <a:p>
        <a:r>
          <a:rPr lang="en-GB"/>
          <a:t>Celkově mi to přijde dobrý - vzhledem k tomu, v jakých podmínkách to Leona psala, tak dobrá práce :)</a:t>
        </a:r>
      </a:p>
    </p188:txBody>
    <p188:extLst>
      <p:ext xmlns:p="http://schemas.openxmlformats.org/presentationml/2006/main" uri="{57CB4572-C831-44C2-8A1C-0ADB6CCDFE69}">
        <p223:reactions xmlns:p223="http://schemas.microsoft.com/office/powerpoint/2022/03/main">
          <p223:rxn type="👍">
            <p223:instance time="2024-04-30T15:40:42.988" authorId="{46023EAE-826C-EDE7-0443-EE752E971F10}"/>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a:extLst>
            <a:ext uri="{FF2B5EF4-FFF2-40B4-BE49-F238E27FC236}">
              <a16:creationId xmlns:a16="http://schemas.microsoft.com/office/drawing/2014/main" id="{F00C513E-F1E1-FF81-38C0-A13411F02057}"/>
            </a:ext>
          </a:extLst>
        </p:cNvPr>
        <p:cNvGrpSpPr/>
        <p:nvPr/>
      </p:nvGrpSpPr>
      <p:grpSpPr>
        <a:xfrm>
          <a:off x="0" y="0"/>
          <a:ext cx="0" cy="0"/>
          <a:chOff x="0" y="0"/>
          <a:chExt cx="0" cy="0"/>
        </a:xfrm>
      </p:grpSpPr>
      <p:sp>
        <p:nvSpPr>
          <p:cNvPr id="102" name="Google Shape;102;p4:notes">
            <a:extLst>
              <a:ext uri="{FF2B5EF4-FFF2-40B4-BE49-F238E27FC236}">
                <a16:creationId xmlns:a16="http://schemas.microsoft.com/office/drawing/2014/main" id="{FA0C2547-44BC-2EF1-33D2-44AD93D53AA6}"/>
              </a:ext>
            </a:extLst>
          </p:cNvPr>
          <p:cNvSpPr txBox="1">
            <a:spLocks noGrp="1"/>
          </p:cNvSpPr>
          <p:nvPr>
            <p:ph type="body" idx="1"/>
          </p:nvPr>
        </p:nvSpPr>
        <p:spPr>
          <a:xfrm>
            <a:off x="673577" y="4748163"/>
            <a:ext cx="5388610" cy="3885023"/>
          </a:xfrm>
          <a:prstGeom prst="rect">
            <a:avLst/>
          </a:prstGeom>
          <a:noFill/>
          <a:ln>
            <a:noFill/>
          </a:ln>
        </p:spPr>
        <p:txBody>
          <a:bodyPr spcFirstLastPara="1" wrap="square" lIns="91425" tIns="45700" rIns="91425" bIns="45700" anchor="t" anchorCtr="0">
            <a:noAutofit/>
          </a:bodyPr>
          <a:lstStyle/>
          <a:p>
            <a:r>
              <a:rPr lang="cs-CZ" b="1"/>
              <a:t>(pozn. původně bylo "</a:t>
            </a:r>
            <a:r>
              <a:rPr lang="cs-CZ" b="1" err="1"/>
              <a:t>what</a:t>
            </a:r>
            <a:r>
              <a:rPr lang="cs-CZ" b="1"/>
              <a:t> </a:t>
            </a:r>
            <a:r>
              <a:rPr lang="cs-CZ" b="1" err="1"/>
              <a:t>did</a:t>
            </a:r>
            <a:r>
              <a:rPr lang="cs-CZ" b="1"/>
              <a:t> </a:t>
            </a:r>
            <a:r>
              <a:rPr lang="cs-CZ" b="1" err="1"/>
              <a:t>we</a:t>
            </a:r>
            <a:r>
              <a:rPr lang="cs-CZ" b="1"/>
              <a:t> do" – je lepší použít předpřítomný čas, ještě na tom budeme pracovat)</a:t>
            </a:r>
            <a:endParaRPr lang="en-US"/>
          </a:p>
          <a:p>
            <a:pPr marL="0" lvl="0" indent="0" algn="l">
              <a:lnSpc>
                <a:spcPct val="100000"/>
              </a:lnSpc>
              <a:spcBef>
                <a:spcPts val="0"/>
              </a:spcBef>
              <a:spcAft>
                <a:spcPts val="0"/>
              </a:spcAft>
              <a:buSzPts val="1400"/>
              <a:buNone/>
            </a:pPr>
            <a:endParaRPr>
              <a:cs typeface="Calibri"/>
            </a:endParaRPr>
          </a:p>
        </p:txBody>
      </p:sp>
      <p:sp>
        <p:nvSpPr>
          <p:cNvPr id="103" name="Google Shape;103;p4:notes">
            <a:extLst>
              <a:ext uri="{FF2B5EF4-FFF2-40B4-BE49-F238E27FC236}">
                <a16:creationId xmlns:a16="http://schemas.microsoft.com/office/drawing/2014/main" id="{3C8AA5B6-60F1-C495-9BE8-C16AA3A82750}"/>
              </a:ext>
            </a:extLst>
          </p:cNvPr>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10869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11"/>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5200"/>
              <a:buFont typeface="Archivo Black"/>
              <a:buNone/>
              <a:defRPr sz="5200">
                <a:latin typeface="Archivo Black"/>
                <a:ea typeface="Archivo Black"/>
                <a:cs typeface="Archivo Black"/>
                <a:sym typeface="Archivo Black"/>
              </a:defRPr>
            </a:lvl1pPr>
            <a:lvl2pPr lvl="1" algn="l">
              <a:lnSpc>
                <a:spcPct val="100000"/>
              </a:lnSpc>
              <a:spcBef>
                <a:spcPts val="0"/>
              </a:spcBef>
              <a:spcAft>
                <a:spcPts val="0"/>
              </a:spcAft>
              <a:buSzPts val="5200"/>
              <a:buNone/>
              <a:defRPr sz="5200"/>
            </a:lvl2pPr>
            <a:lvl3pPr lvl="2" algn="l">
              <a:lnSpc>
                <a:spcPct val="100000"/>
              </a:lnSpc>
              <a:spcBef>
                <a:spcPts val="0"/>
              </a:spcBef>
              <a:spcAft>
                <a:spcPts val="0"/>
              </a:spcAft>
              <a:buSzPts val="5200"/>
              <a:buNone/>
              <a:defRPr sz="5200"/>
            </a:lvl3pPr>
            <a:lvl4pPr lvl="3" algn="l">
              <a:lnSpc>
                <a:spcPct val="100000"/>
              </a:lnSpc>
              <a:spcBef>
                <a:spcPts val="0"/>
              </a:spcBef>
              <a:spcAft>
                <a:spcPts val="0"/>
              </a:spcAft>
              <a:buSzPts val="5200"/>
              <a:buNone/>
              <a:defRPr sz="5200"/>
            </a:lvl4pPr>
            <a:lvl5pPr lvl="4" algn="l">
              <a:lnSpc>
                <a:spcPct val="100000"/>
              </a:lnSpc>
              <a:spcBef>
                <a:spcPts val="0"/>
              </a:spcBef>
              <a:spcAft>
                <a:spcPts val="0"/>
              </a:spcAft>
              <a:buSzPts val="5200"/>
              <a:buNone/>
              <a:defRPr sz="5200"/>
            </a:lvl5pPr>
            <a:lvl6pPr lvl="5" algn="l">
              <a:lnSpc>
                <a:spcPct val="100000"/>
              </a:lnSpc>
              <a:spcBef>
                <a:spcPts val="0"/>
              </a:spcBef>
              <a:spcAft>
                <a:spcPts val="0"/>
              </a:spcAft>
              <a:buSzPts val="5200"/>
              <a:buNone/>
              <a:defRPr sz="5200"/>
            </a:lvl6pPr>
            <a:lvl7pPr lvl="6" algn="l">
              <a:lnSpc>
                <a:spcPct val="100000"/>
              </a:lnSpc>
              <a:spcBef>
                <a:spcPts val="0"/>
              </a:spcBef>
              <a:spcAft>
                <a:spcPts val="0"/>
              </a:spcAft>
              <a:buSzPts val="5200"/>
              <a:buNone/>
              <a:defRPr sz="5200"/>
            </a:lvl7pPr>
            <a:lvl8pPr lvl="7" algn="l">
              <a:lnSpc>
                <a:spcPct val="100000"/>
              </a:lnSpc>
              <a:spcBef>
                <a:spcPts val="0"/>
              </a:spcBef>
              <a:spcAft>
                <a:spcPts val="0"/>
              </a:spcAft>
              <a:buSzPts val="5200"/>
              <a:buNone/>
              <a:defRPr sz="5200"/>
            </a:lvl8pPr>
            <a:lvl9pPr lvl="8" algn="l">
              <a:lnSpc>
                <a:spcPct val="100000"/>
              </a:lnSpc>
              <a:spcBef>
                <a:spcPts val="0"/>
              </a:spcBef>
              <a:spcAft>
                <a:spcPts val="0"/>
              </a:spcAft>
              <a:buSzPts val="5200"/>
              <a:buNone/>
              <a:defRPr sz="5200"/>
            </a:lvl9pPr>
          </a:lstStyle>
          <a:p>
            <a:endParaRPr/>
          </a:p>
        </p:txBody>
      </p:sp>
      <p:sp>
        <p:nvSpPr>
          <p:cNvPr id="12" name="Google Shape;12;p11"/>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dk1"/>
              </a:buClr>
              <a:buSzPts val="2400"/>
              <a:buNone/>
              <a:defRPr sz="2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4" name="Google Shape;14;p11"/>
          <p:cNvSpPr txBox="1">
            <a:spLocks noGrp="1"/>
          </p:cNvSpPr>
          <p:nvPr>
            <p:ph type="subTitle" idx="2"/>
          </p:nvPr>
        </p:nvSpPr>
        <p:spPr>
          <a:xfrm>
            <a:off x="311700" y="3748675"/>
            <a:ext cx="8520600" cy="792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dk1"/>
              </a:buClr>
              <a:buSzPts val="1300"/>
              <a:buNone/>
              <a:defRPr sz="13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4" name="Google Shape;24;p14"/>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Clr>
                <a:schemeClr val="dk1"/>
              </a:buClr>
              <a:buSzPts val="1400"/>
              <a:buChar char="●"/>
              <a:defRPr sz="1400">
                <a:solidFill>
                  <a:schemeClr val="dk1"/>
                </a:solidFill>
              </a:defRPr>
            </a:lvl1pPr>
            <a:lvl2pPr marL="914400" lvl="1" indent="-304800" algn="l">
              <a:lnSpc>
                <a:spcPct val="115000"/>
              </a:lnSpc>
              <a:spcBef>
                <a:spcPts val="0"/>
              </a:spcBef>
              <a:spcAft>
                <a:spcPts val="0"/>
              </a:spcAft>
              <a:buClr>
                <a:schemeClr val="dk1"/>
              </a:buClr>
              <a:buSzPts val="1200"/>
              <a:buChar char="○"/>
              <a:defRPr sz="1200">
                <a:solidFill>
                  <a:schemeClr val="dk1"/>
                </a:solidFill>
              </a:defRPr>
            </a:lvl2pPr>
            <a:lvl3pPr marL="1371600" lvl="2" indent="-304800" algn="l">
              <a:lnSpc>
                <a:spcPct val="115000"/>
              </a:lnSpc>
              <a:spcBef>
                <a:spcPts val="0"/>
              </a:spcBef>
              <a:spcAft>
                <a:spcPts val="0"/>
              </a:spcAft>
              <a:buClr>
                <a:schemeClr val="dk1"/>
              </a:buClr>
              <a:buSzPts val="1200"/>
              <a:buChar char="■"/>
              <a:defRPr sz="1200">
                <a:solidFill>
                  <a:schemeClr val="dk1"/>
                </a:solidFill>
              </a:defRPr>
            </a:lvl3pPr>
            <a:lvl4pPr marL="1828800" lvl="3" indent="-304800" algn="l">
              <a:lnSpc>
                <a:spcPct val="115000"/>
              </a:lnSpc>
              <a:spcBef>
                <a:spcPts val="0"/>
              </a:spcBef>
              <a:spcAft>
                <a:spcPts val="0"/>
              </a:spcAft>
              <a:buClr>
                <a:schemeClr val="dk1"/>
              </a:buClr>
              <a:buSzPts val="1200"/>
              <a:buChar char="●"/>
              <a:defRPr sz="1200">
                <a:solidFill>
                  <a:schemeClr val="dk1"/>
                </a:solidFill>
              </a:defRPr>
            </a:lvl4pPr>
            <a:lvl5pPr marL="2286000" lvl="4" indent="-304800" algn="l">
              <a:lnSpc>
                <a:spcPct val="115000"/>
              </a:lnSpc>
              <a:spcBef>
                <a:spcPts val="0"/>
              </a:spcBef>
              <a:spcAft>
                <a:spcPts val="0"/>
              </a:spcAft>
              <a:buClr>
                <a:schemeClr val="dk1"/>
              </a:buClr>
              <a:buSzPts val="1200"/>
              <a:buChar char="○"/>
              <a:defRPr sz="1200">
                <a:solidFill>
                  <a:schemeClr val="dk1"/>
                </a:solidFill>
              </a:defRPr>
            </a:lvl5pPr>
            <a:lvl6pPr marL="2743200" lvl="5" indent="-304800" algn="l">
              <a:lnSpc>
                <a:spcPct val="115000"/>
              </a:lnSpc>
              <a:spcBef>
                <a:spcPts val="0"/>
              </a:spcBef>
              <a:spcAft>
                <a:spcPts val="0"/>
              </a:spcAft>
              <a:buClr>
                <a:schemeClr val="dk1"/>
              </a:buClr>
              <a:buSzPts val="1200"/>
              <a:buChar char="■"/>
              <a:defRPr sz="1200">
                <a:solidFill>
                  <a:schemeClr val="dk1"/>
                </a:solidFill>
              </a:defRPr>
            </a:lvl6pPr>
            <a:lvl7pPr marL="3200400" lvl="6" indent="-304800" algn="l">
              <a:lnSpc>
                <a:spcPct val="115000"/>
              </a:lnSpc>
              <a:spcBef>
                <a:spcPts val="0"/>
              </a:spcBef>
              <a:spcAft>
                <a:spcPts val="0"/>
              </a:spcAft>
              <a:buClr>
                <a:schemeClr val="dk1"/>
              </a:buClr>
              <a:buSzPts val="1200"/>
              <a:buChar char="●"/>
              <a:defRPr sz="1200">
                <a:solidFill>
                  <a:schemeClr val="dk1"/>
                </a:solidFill>
              </a:defRPr>
            </a:lvl7pPr>
            <a:lvl8pPr marL="3657600" lvl="7" indent="-304800" algn="l">
              <a:lnSpc>
                <a:spcPct val="115000"/>
              </a:lnSpc>
              <a:spcBef>
                <a:spcPts val="0"/>
              </a:spcBef>
              <a:spcAft>
                <a:spcPts val="0"/>
              </a:spcAft>
              <a:buClr>
                <a:schemeClr val="dk1"/>
              </a:buClr>
              <a:buSzPts val="1200"/>
              <a:buChar char="○"/>
              <a:defRPr sz="1200">
                <a:solidFill>
                  <a:schemeClr val="dk1"/>
                </a:solidFill>
              </a:defRPr>
            </a:lvl8pPr>
            <a:lvl9pPr marL="4114800" lvl="8" indent="-304800" algn="l">
              <a:lnSpc>
                <a:spcPct val="115000"/>
              </a:lnSpc>
              <a:spcBef>
                <a:spcPts val="0"/>
              </a:spcBef>
              <a:spcAft>
                <a:spcPts val="0"/>
              </a:spcAft>
              <a:buClr>
                <a:schemeClr val="dk1"/>
              </a:buClr>
              <a:buSzPts val="1200"/>
              <a:buChar char="■"/>
              <a:defRPr sz="1200">
                <a:solidFill>
                  <a:schemeClr val="dk1"/>
                </a:solidFill>
              </a:defRPr>
            </a:lvl9pPr>
          </a:lstStyle>
          <a:p>
            <a:endParaRPr/>
          </a:p>
        </p:txBody>
      </p:sp>
      <p:sp>
        <p:nvSpPr>
          <p:cNvPr id="25" name="Google Shape;25;p14"/>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Clr>
                <a:schemeClr val="dk1"/>
              </a:buClr>
              <a:buSzPts val="1400"/>
              <a:buChar char="●"/>
              <a:defRPr sz="1400">
                <a:solidFill>
                  <a:schemeClr val="dk1"/>
                </a:solidFill>
              </a:defRPr>
            </a:lvl1pPr>
            <a:lvl2pPr marL="914400" lvl="1" indent="-304800" algn="l">
              <a:lnSpc>
                <a:spcPct val="115000"/>
              </a:lnSpc>
              <a:spcBef>
                <a:spcPts val="0"/>
              </a:spcBef>
              <a:spcAft>
                <a:spcPts val="0"/>
              </a:spcAft>
              <a:buClr>
                <a:schemeClr val="dk1"/>
              </a:buClr>
              <a:buSzPts val="1200"/>
              <a:buChar char="○"/>
              <a:defRPr sz="1200">
                <a:solidFill>
                  <a:schemeClr val="dk1"/>
                </a:solidFill>
              </a:defRPr>
            </a:lvl2pPr>
            <a:lvl3pPr marL="1371600" lvl="2" indent="-304800" algn="l">
              <a:lnSpc>
                <a:spcPct val="115000"/>
              </a:lnSpc>
              <a:spcBef>
                <a:spcPts val="0"/>
              </a:spcBef>
              <a:spcAft>
                <a:spcPts val="0"/>
              </a:spcAft>
              <a:buClr>
                <a:schemeClr val="dk1"/>
              </a:buClr>
              <a:buSzPts val="1200"/>
              <a:buChar char="■"/>
              <a:defRPr sz="1200">
                <a:solidFill>
                  <a:schemeClr val="dk1"/>
                </a:solidFill>
              </a:defRPr>
            </a:lvl3pPr>
            <a:lvl4pPr marL="1828800" lvl="3" indent="-304800" algn="l">
              <a:lnSpc>
                <a:spcPct val="115000"/>
              </a:lnSpc>
              <a:spcBef>
                <a:spcPts val="0"/>
              </a:spcBef>
              <a:spcAft>
                <a:spcPts val="0"/>
              </a:spcAft>
              <a:buClr>
                <a:schemeClr val="dk1"/>
              </a:buClr>
              <a:buSzPts val="1200"/>
              <a:buChar char="●"/>
              <a:defRPr sz="1200">
                <a:solidFill>
                  <a:schemeClr val="dk1"/>
                </a:solidFill>
              </a:defRPr>
            </a:lvl4pPr>
            <a:lvl5pPr marL="2286000" lvl="4" indent="-304800" algn="l">
              <a:lnSpc>
                <a:spcPct val="115000"/>
              </a:lnSpc>
              <a:spcBef>
                <a:spcPts val="0"/>
              </a:spcBef>
              <a:spcAft>
                <a:spcPts val="0"/>
              </a:spcAft>
              <a:buClr>
                <a:schemeClr val="dk1"/>
              </a:buClr>
              <a:buSzPts val="1200"/>
              <a:buChar char="○"/>
              <a:defRPr sz="1200">
                <a:solidFill>
                  <a:schemeClr val="dk1"/>
                </a:solidFill>
              </a:defRPr>
            </a:lvl5pPr>
            <a:lvl6pPr marL="2743200" lvl="5" indent="-304800" algn="l">
              <a:lnSpc>
                <a:spcPct val="115000"/>
              </a:lnSpc>
              <a:spcBef>
                <a:spcPts val="0"/>
              </a:spcBef>
              <a:spcAft>
                <a:spcPts val="0"/>
              </a:spcAft>
              <a:buClr>
                <a:schemeClr val="dk1"/>
              </a:buClr>
              <a:buSzPts val="1200"/>
              <a:buChar char="■"/>
              <a:defRPr sz="1200">
                <a:solidFill>
                  <a:schemeClr val="dk1"/>
                </a:solidFill>
              </a:defRPr>
            </a:lvl6pPr>
            <a:lvl7pPr marL="3200400" lvl="6" indent="-304800" algn="l">
              <a:lnSpc>
                <a:spcPct val="115000"/>
              </a:lnSpc>
              <a:spcBef>
                <a:spcPts val="0"/>
              </a:spcBef>
              <a:spcAft>
                <a:spcPts val="0"/>
              </a:spcAft>
              <a:buClr>
                <a:schemeClr val="dk1"/>
              </a:buClr>
              <a:buSzPts val="1200"/>
              <a:buChar char="●"/>
              <a:defRPr sz="1200">
                <a:solidFill>
                  <a:schemeClr val="dk1"/>
                </a:solidFill>
              </a:defRPr>
            </a:lvl7pPr>
            <a:lvl8pPr marL="3657600" lvl="7" indent="-304800" algn="l">
              <a:lnSpc>
                <a:spcPct val="115000"/>
              </a:lnSpc>
              <a:spcBef>
                <a:spcPts val="0"/>
              </a:spcBef>
              <a:spcAft>
                <a:spcPts val="0"/>
              </a:spcAft>
              <a:buClr>
                <a:schemeClr val="dk1"/>
              </a:buClr>
              <a:buSzPts val="1200"/>
              <a:buChar char="○"/>
              <a:defRPr sz="1200">
                <a:solidFill>
                  <a:schemeClr val="dk1"/>
                </a:solidFill>
              </a:defRPr>
            </a:lvl8pPr>
            <a:lvl9pPr marL="4114800" lvl="8" indent="-304800" algn="l">
              <a:lnSpc>
                <a:spcPct val="115000"/>
              </a:lnSpc>
              <a:spcBef>
                <a:spcPts val="0"/>
              </a:spcBef>
              <a:spcAft>
                <a:spcPts val="0"/>
              </a:spcAft>
              <a:buClr>
                <a:schemeClr val="dk1"/>
              </a:buClr>
              <a:buSzPts val="1200"/>
              <a:buChar char="■"/>
              <a:defRPr sz="1200">
                <a:solidFill>
                  <a:schemeClr val="dk1"/>
                </a:solidFill>
              </a:defRPr>
            </a:lvl9pPr>
          </a:lstStyle>
          <a:p>
            <a:endParaRPr/>
          </a:p>
        </p:txBody>
      </p:sp>
      <p:sp>
        <p:nvSpPr>
          <p:cNvPr id="26" name="Google Shape;26;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3" name="Google Shape;33;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lastní rozvržení 1">
  <p:cSld name="CUSTOM">
    <p:spTree>
      <p:nvGrpSpPr>
        <p:cNvPr id="1" name="Shape 34"/>
        <p:cNvGrpSpPr/>
        <p:nvPr/>
      </p:nvGrpSpPr>
      <p:grpSpPr>
        <a:xfrm>
          <a:off x="0" y="0"/>
          <a:ext cx="0" cy="0"/>
          <a:chOff x="0" y="0"/>
          <a:chExt cx="0" cy="0"/>
        </a:xfrm>
      </p:grpSpPr>
      <p:sp>
        <p:nvSpPr>
          <p:cNvPr id="35" name="Google Shape;35;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atin typeface="Roboto"/>
                <a:ea typeface="Roboto"/>
                <a:cs typeface="Roboto"/>
                <a:sym typeface="Roboto"/>
              </a:defRPr>
            </a:lvl1pPr>
            <a:lvl2pPr lvl="1" algn="l">
              <a:lnSpc>
                <a:spcPct val="100000"/>
              </a:lnSpc>
              <a:spcBef>
                <a:spcPts val="0"/>
              </a:spcBef>
              <a:spcAft>
                <a:spcPts val="0"/>
              </a:spcAft>
              <a:buSzPts val="2800"/>
              <a:buNone/>
              <a:defRPr>
                <a:latin typeface="Roboto"/>
                <a:ea typeface="Roboto"/>
                <a:cs typeface="Roboto"/>
                <a:sym typeface="Roboto"/>
              </a:defRPr>
            </a:lvl2pPr>
            <a:lvl3pPr lvl="2" algn="l">
              <a:lnSpc>
                <a:spcPct val="100000"/>
              </a:lnSpc>
              <a:spcBef>
                <a:spcPts val="0"/>
              </a:spcBef>
              <a:spcAft>
                <a:spcPts val="0"/>
              </a:spcAft>
              <a:buSzPts val="2800"/>
              <a:buNone/>
              <a:defRPr>
                <a:latin typeface="Roboto"/>
                <a:ea typeface="Roboto"/>
                <a:cs typeface="Roboto"/>
                <a:sym typeface="Roboto"/>
              </a:defRPr>
            </a:lvl3pPr>
            <a:lvl4pPr lvl="3" algn="l">
              <a:lnSpc>
                <a:spcPct val="100000"/>
              </a:lnSpc>
              <a:spcBef>
                <a:spcPts val="0"/>
              </a:spcBef>
              <a:spcAft>
                <a:spcPts val="0"/>
              </a:spcAft>
              <a:buSzPts val="2800"/>
              <a:buNone/>
              <a:defRPr>
                <a:latin typeface="Roboto"/>
                <a:ea typeface="Roboto"/>
                <a:cs typeface="Roboto"/>
                <a:sym typeface="Roboto"/>
              </a:defRPr>
            </a:lvl4pPr>
            <a:lvl5pPr lvl="4" algn="l">
              <a:lnSpc>
                <a:spcPct val="100000"/>
              </a:lnSpc>
              <a:spcBef>
                <a:spcPts val="0"/>
              </a:spcBef>
              <a:spcAft>
                <a:spcPts val="0"/>
              </a:spcAft>
              <a:buSzPts val="2800"/>
              <a:buNone/>
              <a:defRPr>
                <a:latin typeface="Roboto"/>
                <a:ea typeface="Roboto"/>
                <a:cs typeface="Roboto"/>
                <a:sym typeface="Roboto"/>
              </a:defRPr>
            </a:lvl5pPr>
            <a:lvl6pPr lvl="5" algn="l">
              <a:lnSpc>
                <a:spcPct val="100000"/>
              </a:lnSpc>
              <a:spcBef>
                <a:spcPts val="0"/>
              </a:spcBef>
              <a:spcAft>
                <a:spcPts val="0"/>
              </a:spcAft>
              <a:buSzPts val="2800"/>
              <a:buNone/>
              <a:defRPr>
                <a:latin typeface="Roboto"/>
                <a:ea typeface="Roboto"/>
                <a:cs typeface="Roboto"/>
                <a:sym typeface="Roboto"/>
              </a:defRPr>
            </a:lvl6pPr>
            <a:lvl7pPr lvl="6" algn="l">
              <a:lnSpc>
                <a:spcPct val="100000"/>
              </a:lnSpc>
              <a:spcBef>
                <a:spcPts val="0"/>
              </a:spcBef>
              <a:spcAft>
                <a:spcPts val="0"/>
              </a:spcAft>
              <a:buSzPts val="2800"/>
              <a:buNone/>
              <a:defRPr>
                <a:latin typeface="Roboto"/>
                <a:ea typeface="Roboto"/>
                <a:cs typeface="Roboto"/>
                <a:sym typeface="Roboto"/>
              </a:defRPr>
            </a:lvl7pPr>
            <a:lvl8pPr lvl="7" algn="l">
              <a:lnSpc>
                <a:spcPct val="100000"/>
              </a:lnSpc>
              <a:spcBef>
                <a:spcPts val="0"/>
              </a:spcBef>
              <a:spcAft>
                <a:spcPts val="0"/>
              </a:spcAft>
              <a:buSzPts val="2800"/>
              <a:buNone/>
              <a:defRPr>
                <a:latin typeface="Roboto"/>
                <a:ea typeface="Roboto"/>
                <a:cs typeface="Roboto"/>
                <a:sym typeface="Roboto"/>
              </a:defRPr>
            </a:lvl8pPr>
            <a:lvl9pPr lvl="8" algn="l">
              <a:lnSpc>
                <a:spcPct val="100000"/>
              </a:lnSpc>
              <a:spcBef>
                <a:spcPts val="0"/>
              </a:spcBef>
              <a:spcAft>
                <a:spcPts val="0"/>
              </a:spcAft>
              <a:buSzPts val="2800"/>
              <a:buNone/>
              <a:defRPr>
                <a:latin typeface="Roboto"/>
                <a:ea typeface="Roboto"/>
                <a:cs typeface="Roboto"/>
                <a:sym typeface="Roboto"/>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1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8" name="Google Shape;38;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1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p1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2" name="Google Shape;42;p1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1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Clr>
                <a:schemeClr val="dk1"/>
              </a:buClr>
              <a:buSzPts val="1800"/>
              <a:buChar char="●"/>
              <a:defRPr>
                <a:solidFill>
                  <a:schemeClr val="dk1"/>
                </a:solidFill>
              </a:defRPr>
            </a:lvl1pPr>
            <a:lvl2pPr marL="914400" lvl="1" indent="-317500" algn="l">
              <a:lnSpc>
                <a:spcPct val="115000"/>
              </a:lnSpc>
              <a:spcBef>
                <a:spcPts val="0"/>
              </a:spcBef>
              <a:spcAft>
                <a:spcPts val="0"/>
              </a:spcAft>
              <a:buClr>
                <a:schemeClr val="dk1"/>
              </a:buClr>
              <a:buSzPts val="1400"/>
              <a:buChar char="○"/>
              <a:defRPr>
                <a:solidFill>
                  <a:schemeClr val="dk1"/>
                </a:solidFill>
              </a:defRPr>
            </a:lvl2pPr>
            <a:lvl3pPr marL="1371600" lvl="2" indent="-317500" algn="l">
              <a:lnSpc>
                <a:spcPct val="115000"/>
              </a:lnSpc>
              <a:spcBef>
                <a:spcPts val="0"/>
              </a:spcBef>
              <a:spcAft>
                <a:spcPts val="0"/>
              </a:spcAft>
              <a:buClr>
                <a:schemeClr val="dk1"/>
              </a:buClr>
              <a:buSzPts val="1400"/>
              <a:buChar char="■"/>
              <a:defRPr>
                <a:solidFill>
                  <a:schemeClr val="dk1"/>
                </a:solidFill>
              </a:defRPr>
            </a:lvl3pPr>
            <a:lvl4pPr marL="1828800" lvl="3" indent="-317500" algn="l">
              <a:lnSpc>
                <a:spcPct val="115000"/>
              </a:lnSpc>
              <a:spcBef>
                <a:spcPts val="0"/>
              </a:spcBef>
              <a:spcAft>
                <a:spcPts val="0"/>
              </a:spcAft>
              <a:buClr>
                <a:schemeClr val="dk1"/>
              </a:buClr>
              <a:buSzPts val="1400"/>
              <a:buChar char="●"/>
              <a:defRPr>
                <a:solidFill>
                  <a:schemeClr val="dk1"/>
                </a:solidFill>
              </a:defRPr>
            </a:lvl4pPr>
            <a:lvl5pPr marL="2286000" lvl="4" indent="-317500" algn="l">
              <a:lnSpc>
                <a:spcPct val="115000"/>
              </a:lnSpc>
              <a:spcBef>
                <a:spcPts val="0"/>
              </a:spcBef>
              <a:spcAft>
                <a:spcPts val="0"/>
              </a:spcAft>
              <a:buClr>
                <a:schemeClr val="dk1"/>
              </a:buClr>
              <a:buSzPts val="1400"/>
              <a:buChar char="○"/>
              <a:defRPr>
                <a:solidFill>
                  <a:schemeClr val="dk1"/>
                </a:solidFill>
              </a:defRPr>
            </a:lvl5pPr>
            <a:lvl6pPr marL="2743200" lvl="5" indent="-317500" algn="l">
              <a:lnSpc>
                <a:spcPct val="115000"/>
              </a:lnSpc>
              <a:spcBef>
                <a:spcPts val="0"/>
              </a:spcBef>
              <a:spcAft>
                <a:spcPts val="0"/>
              </a:spcAft>
              <a:buClr>
                <a:schemeClr val="dk1"/>
              </a:buClr>
              <a:buSzPts val="1400"/>
              <a:buChar char="■"/>
              <a:defRPr>
                <a:solidFill>
                  <a:schemeClr val="dk1"/>
                </a:solidFill>
              </a:defRPr>
            </a:lvl6pPr>
            <a:lvl7pPr marL="3200400" lvl="6" indent="-317500" algn="l">
              <a:lnSpc>
                <a:spcPct val="115000"/>
              </a:lnSpc>
              <a:spcBef>
                <a:spcPts val="0"/>
              </a:spcBef>
              <a:spcAft>
                <a:spcPts val="0"/>
              </a:spcAft>
              <a:buClr>
                <a:schemeClr val="dk1"/>
              </a:buClr>
              <a:buSzPts val="1400"/>
              <a:buChar char="●"/>
              <a:defRPr>
                <a:solidFill>
                  <a:schemeClr val="dk1"/>
                </a:solidFill>
              </a:defRPr>
            </a:lvl7pPr>
            <a:lvl8pPr marL="3657600" lvl="7" indent="-317500" algn="l">
              <a:lnSpc>
                <a:spcPct val="115000"/>
              </a:lnSpc>
              <a:spcBef>
                <a:spcPts val="0"/>
              </a:spcBef>
              <a:spcAft>
                <a:spcPts val="0"/>
              </a:spcAft>
              <a:buClr>
                <a:schemeClr val="dk1"/>
              </a:buClr>
              <a:buSzPts val="1400"/>
              <a:buChar char="○"/>
              <a:defRPr>
                <a:solidFill>
                  <a:schemeClr val="dk1"/>
                </a:solidFill>
              </a:defRPr>
            </a:lvl8pPr>
            <a:lvl9pPr marL="4114800" lvl="8" indent="-317500" algn="l">
              <a:lnSpc>
                <a:spcPct val="115000"/>
              </a:lnSpc>
              <a:spcBef>
                <a:spcPts val="0"/>
              </a:spcBef>
              <a:spcAft>
                <a:spcPts val="0"/>
              </a:spcAft>
              <a:buClr>
                <a:schemeClr val="dk1"/>
              </a:buClr>
              <a:buSzPts val="1400"/>
              <a:buChar char="■"/>
              <a:defRPr>
                <a:solidFill>
                  <a:schemeClr val="dk1"/>
                </a:solidFill>
              </a:defRPr>
            </a:lvl9pPr>
          </a:lstStyle>
          <a:p>
            <a:endParaRPr/>
          </a:p>
        </p:txBody>
      </p:sp>
      <p:sp>
        <p:nvSpPr>
          <p:cNvPr id="44" name="Google Shape;44;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20"/>
          <p:cNvSpPr txBox="1">
            <a:spLocks noGrp="1"/>
          </p:cNvSpPr>
          <p:nvPr>
            <p:ph type="body" idx="1"/>
          </p:nvPr>
        </p:nvSpPr>
        <p:spPr>
          <a:xfrm>
            <a:off x="311700" y="3613876"/>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Clr>
                <a:srgbClr val="000000"/>
              </a:buClr>
              <a:buSzPts val="1800"/>
              <a:buNone/>
              <a:defRPr>
                <a:solidFill>
                  <a:srgbClr val="000000"/>
                </a:solidFill>
              </a:defRPr>
            </a:lvl1pPr>
          </a:lstStyle>
          <a:p>
            <a:endParaRPr/>
          </a:p>
        </p:txBody>
      </p:sp>
      <p:sp>
        <p:nvSpPr>
          <p:cNvPr id="47" name="Google Shape;47;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2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0" name="Google Shape;50;p2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Clr>
                <a:schemeClr val="dk1"/>
              </a:buClr>
              <a:buSzPts val="1800"/>
              <a:buChar char="●"/>
              <a:defRPr>
                <a:solidFill>
                  <a:schemeClr val="dk1"/>
                </a:solidFill>
              </a:defRPr>
            </a:lvl1pPr>
            <a:lvl2pPr marL="914400" lvl="1" indent="-317500" algn="ctr">
              <a:lnSpc>
                <a:spcPct val="115000"/>
              </a:lnSpc>
              <a:spcBef>
                <a:spcPts val="0"/>
              </a:spcBef>
              <a:spcAft>
                <a:spcPts val="0"/>
              </a:spcAft>
              <a:buClr>
                <a:schemeClr val="dk1"/>
              </a:buClr>
              <a:buSzPts val="1400"/>
              <a:buChar char="○"/>
              <a:defRPr>
                <a:solidFill>
                  <a:schemeClr val="dk1"/>
                </a:solidFill>
              </a:defRPr>
            </a:lvl2pPr>
            <a:lvl3pPr marL="1371600" lvl="2" indent="-317500" algn="ctr">
              <a:lnSpc>
                <a:spcPct val="115000"/>
              </a:lnSpc>
              <a:spcBef>
                <a:spcPts val="0"/>
              </a:spcBef>
              <a:spcAft>
                <a:spcPts val="0"/>
              </a:spcAft>
              <a:buClr>
                <a:schemeClr val="dk1"/>
              </a:buClr>
              <a:buSzPts val="1400"/>
              <a:buChar char="■"/>
              <a:defRPr>
                <a:solidFill>
                  <a:schemeClr val="dk1"/>
                </a:solidFill>
              </a:defRPr>
            </a:lvl3pPr>
            <a:lvl4pPr marL="1828800" lvl="3" indent="-317500" algn="ctr">
              <a:lnSpc>
                <a:spcPct val="115000"/>
              </a:lnSpc>
              <a:spcBef>
                <a:spcPts val="0"/>
              </a:spcBef>
              <a:spcAft>
                <a:spcPts val="0"/>
              </a:spcAft>
              <a:buClr>
                <a:schemeClr val="dk1"/>
              </a:buClr>
              <a:buSzPts val="1400"/>
              <a:buChar char="●"/>
              <a:defRPr>
                <a:solidFill>
                  <a:schemeClr val="dk1"/>
                </a:solidFill>
              </a:defRPr>
            </a:lvl4pPr>
            <a:lvl5pPr marL="2286000" lvl="4" indent="-317500" algn="ctr">
              <a:lnSpc>
                <a:spcPct val="115000"/>
              </a:lnSpc>
              <a:spcBef>
                <a:spcPts val="0"/>
              </a:spcBef>
              <a:spcAft>
                <a:spcPts val="0"/>
              </a:spcAft>
              <a:buClr>
                <a:schemeClr val="dk1"/>
              </a:buClr>
              <a:buSzPts val="1400"/>
              <a:buChar char="○"/>
              <a:defRPr>
                <a:solidFill>
                  <a:schemeClr val="dk1"/>
                </a:solidFill>
              </a:defRPr>
            </a:lvl5pPr>
            <a:lvl6pPr marL="2743200" lvl="5" indent="-317500" algn="ctr">
              <a:lnSpc>
                <a:spcPct val="115000"/>
              </a:lnSpc>
              <a:spcBef>
                <a:spcPts val="0"/>
              </a:spcBef>
              <a:spcAft>
                <a:spcPts val="0"/>
              </a:spcAft>
              <a:buClr>
                <a:schemeClr val="dk1"/>
              </a:buClr>
              <a:buSzPts val="1400"/>
              <a:buChar char="■"/>
              <a:defRPr>
                <a:solidFill>
                  <a:schemeClr val="dk1"/>
                </a:solidFill>
              </a:defRPr>
            </a:lvl6pPr>
            <a:lvl7pPr marL="3200400" lvl="6" indent="-317500" algn="ctr">
              <a:lnSpc>
                <a:spcPct val="115000"/>
              </a:lnSpc>
              <a:spcBef>
                <a:spcPts val="0"/>
              </a:spcBef>
              <a:spcAft>
                <a:spcPts val="0"/>
              </a:spcAft>
              <a:buClr>
                <a:schemeClr val="dk1"/>
              </a:buClr>
              <a:buSzPts val="1400"/>
              <a:buChar char="●"/>
              <a:defRPr>
                <a:solidFill>
                  <a:schemeClr val="dk1"/>
                </a:solidFill>
              </a:defRPr>
            </a:lvl7pPr>
            <a:lvl8pPr marL="3657600" lvl="7" indent="-317500" algn="ctr">
              <a:lnSpc>
                <a:spcPct val="115000"/>
              </a:lnSpc>
              <a:spcBef>
                <a:spcPts val="0"/>
              </a:spcBef>
              <a:spcAft>
                <a:spcPts val="0"/>
              </a:spcAft>
              <a:buClr>
                <a:schemeClr val="dk1"/>
              </a:buClr>
              <a:buSzPts val="1400"/>
              <a:buChar char="○"/>
              <a:defRPr>
                <a:solidFill>
                  <a:schemeClr val="dk1"/>
                </a:solidFill>
              </a:defRPr>
            </a:lvl8pPr>
            <a:lvl9pPr marL="4114800" lvl="8" indent="-317500" algn="ctr">
              <a:lnSpc>
                <a:spcPct val="115000"/>
              </a:lnSpc>
              <a:spcBef>
                <a:spcPts val="0"/>
              </a:spcBef>
              <a:spcAft>
                <a:spcPts val="0"/>
              </a:spcAft>
              <a:buClr>
                <a:schemeClr val="dk1"/>
              </a:buClr>
              <a:buSzPts val="1400"/>
              <a:buChar char="■"/>
              <a:defRPr>
                <a:solidFill>
                  <a:schemeClr val="dk1"/>
                </a:solidFill>
              </a:defRPr>
            </a:lvl9pPr>
          </a:lstStyle>
          <a:p>
            <a:endParaRPr/>
          </a:p>
        </p:txBody>
      </p:sp>
      <p:sp>
        <p:nvSpPr>
          <p:cNvPr id="51" name="Google Shape;51;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Nadpis a obsah" type="obj">
  <p:cSld name="Nadpis a obsah">
    <p:spTree>
      <p:nvGrpSpPr>
        <p:cNvPr id="1" name="Shape 20"/>
        <p:cNvGrpSpPr/>
        <p:nvPr/>
      </p:nvGrpSpPr>
      <p:grpSpPr>
        <a:xfrm>
          <a:off x="0" y="0"/>
          <a:ext cx="0" cy="0"/>
          <a:chOff x="0" y="0"/>
          <a:chExt cx="0" cy="0"/>
        </a:xfrm>
      </p:grpSpPr>
      <p:sp>
        <p:nvSpPr>
          <p:cNvPr id="21" name="Google Shape;21;p42"/>
          <p:cNvSpPr txBox="1">
            <a:spLocks noGrp="1"/>
          </p:cNvSpPr>
          <p:nvPr>
            <p:ph type="title"/>
          </p:nvPr>
        </p:nvSpPr>
        <p:spPr>
          <a:xfrm>
            <a:off x="628650" y="273844"/>
            <a:ext cx="7886700" cy="9942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2" name="Google Shape;22;p42"/>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3" name="Google Shape;23;p42"/>
          <p:cNvSpPr txBox="1">
            <a:spLocks noGrp="1"/>
          </p:cNvSpPr>
          <p:nvPr>
            <p:ph type="dt" idx="10"/>
          </p:nvPr>
        </p:nvSpPr>
        <p:spPr>
          <a:xfrm>
            <a:off x="628650" y="4767263"/>
            <a:ext cx="2057400" cy="2738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9pPr>
          </a:lstStyle>
          <a:p>
            <a:endParaRPr/>
          </a:p>
        </p:txBody>
      </p:sp>
      <p:sp>
        <p:nvSpPr>
          <p:cNvPr id="24" name="Google Shape;24;p42"/>
          <p:cNvSpPr txBox="1">
            <a:spLocks noGrp="1"/>
          </p:cNvSpPr>
          <p:nvPr>
            <p:ph type="ftr" idx="11"/>
          </p:nvPr>
        </p:nvSpPr>
        <p:spPr>
          <a:xfrm>
            <a:off x="3028950" y="4767263"/>
            <a:ext cx="3086100" cy="2738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9pPr>
          </a:lstStyle>
          <a:p>
            <a:endParaRPr/>
          </a:p>
        </p:txBody>
      </p:sp>
      <p:sp>
        <p:nvSpPr>
          <p:cNvPr id="25" name="Google Shape;25;p42"/>
          <p:cNvSpPr txBox="1">
            <a:spLocks noGrp="1"/>
          </p:cNvSpPr>
          <p:nvPr>
            <p:ph type="sldNum" idx="12"/>
          </p:nvPr>
        </p:nvSpPr>
        <p:spPr>
          <a:xfrm>
            <a:off x="6457950" y="4767263"/>
            <a:ext cx="2057400" cy="273825"/>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9pPr>
          </a:lstStyle>
          <a:p>
            <a:fld id="{00000000-1234-1234-1234-123412341234}" type="slidenum">
              <a:rPr lang="cs-CZ" smtClean="0"/>
              <a:pPr/>
              <a:t>‹#›</a:t>
            </a:fld>
            <a:endParaRPr lang="cs-CZ"/>
          </a:p>
        </p:txBody>
      </p:sp>
    </p:spTree>
    <p:extLst>
      <p:ext uri="{BB962C8B-B14F-4D97-AF65-F5344CB8AC3E}">
        <p14:creationId xmlns:p14="http://schemas.microsoft.com/office/powerpoint/2010/main" val="694086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chivo Black"/>
              <a:buNone/>
              <a:defRPr sz="2800" b="0" i="0" u="none" strike="noStrike" cap="none">
                <a:solidFill>
                  <a:schemeClr val="dk1"/>
                </a:solidFill>
                <a:latin typeface="Archivo Black"/>
                <a:ea typeface="Archivo Black"/>
                <a:cs typeface="Archivo Black"/>
                <a:sym typeface="Archivo Black"/>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1pPr>
            <a:lvl2pPr marL="914400" marR="0" lvl="1" indent="-317500" algn="l" rtl="0">
              <a:lnSpc>
                <a:spcPct val="115000"/>
              </a:lnSpc>
              <a:spcBef>
                <a:spcPts val="0"/>
              </a:spcBef>
              <a:spcAft>
                <a:spcPts val="0"/>
              </a:spcAft>
              <a:buClr>
                <a:schemeClr val="dk2"/>
              </a:buClr>
              <a:buSzPts val="1400"/>
              <a:buFont typeface="Roboto"/>
              <a:buChar char="○"/>
              <a:defRPr sz="1400" b="0" i="0" u="none" strike="noStrike" cap="none">
                <a:solidFill>
                  <a:schemeClr val="dk2"/>
                </a:solidFill>
                <a:latin typeface="Roboto"/>
                <a:ea typeface="Roboto"/>
                <a:cs typeface="Roboto"/>
                <a:sym typeface="Roboto"/>
              </a:defRPr>
            </a:lvl2pPr>
            <a:lvl3pPr marL="1371600" marR="0" lvl="2" indent="-317500" algn="l" rtl="0">
              <a:lnSpc>
                <a:spcPct val="115000"/>
              </a:lnSpc>
              <a:spcBef>
                <a:spcPts val="0"/>
              </a:spcBef>
              <a:spcAft>
                <a:spcPts val="0"/>
              </a:spcAft>
              <a:buClr>
                <a:schemeClr val="dk2"/>
              </a:buClr>
              <a:buSzPts val="1400"/>
              <a:buFont typeface="Roboto"/>
              <a:buChar char="■"/>
              <a:defRPr sz="1400" b="0" i="0" u="none" strike="noStrike" cap="none">
                <a:solidFill>
                  <a:schemeClr val="dk2"/>
                </a:solidFill>
                <a:latin typeface="Roboto"/>
                <a:ea typeface="Roboto"/>
                <a:cs typeface="Roboto"/>
                <a:sym typeface="Roboto"/>
              </a:defRPr>
            </a:lvl3pPr>
            <a:lvl4pPr marL="1828800" marR="0" lvl="3" indent="-317500" algn="l" rtl="0">
              <a:lnSpc>
                <a:spcPct val="115000"/>
              </a:lnSpc>
              <a:spcBef>
                <a:spcPts val="0"/>
              </a:spcBef>
              <a:spcAft>
                <a:spcPts val="0"/>
              </a:spcAft>
              <a:buClr>
                <a:schemeClr val="dk2"/>
              </a:buClr>
              <a:buSzPts val="1400"/>
              <a:buFont typeface="Roboto"/>
              <a:buChar char="●"/>
              <a:defRPr sz="1400" b="0" i="0" u="none" strike="noStrike" cap="none">
                <a:solidFill>
                  <a:schemeClr val="dk2"/>
                </a:solidFill>
                <a:latin typeface="Roboto"/>
                <a:ea typeface="Roboto"/>
                <a:cs typeface="Roboto"/>
                <a:sym typeface="Roboto"/>
              </a:defRPr>
            </a:lvl4pPr>
            <a:lvl5pPr marL="2286000" marR="0" lvl="4" indent="-317500" algn="l" rtl="0">
              <a:lnSpc>
                <a:spcPct val="115000"/>
              </a:lnSpc>
              <a:spcBef>
                <a:spcPts val="0"/>
              </a:spcBef>
              <a:spcAft>
                <a:spcPts val="0"/>
              </a:spcAft>
              <a:buClr>
                <a:schemeClr val="dk2"/>
              </a:buClr>
              <a:buSzPts val="1400"/>
              <a:buFont typeface="Roboto"/>
              <a:buChar char="○"/>
              <a:defRPr sz="1400" b="0" i="0" u="none" strike="noStrike" cap="none">
                <a:solidFill>
                  <a:schemeClr val="dk2"/>
                </a:solidFill>
                <a:latin typeface="Roboto"/>
                <a:ea typeface="Roboto"/>
                <a:cs typeface="Roboto"/>
                <a:sym typeface="Roboto"/>
              </a:defRPr>
            </a:lvl5pPr>
            <a:lvl6pPr marL="2743200" marR="0" lvl="5" indent="-317500" algn="l" rtl="0">
              <a:lnSpc>
                <a:spcPct val="115000"/>
              </a:lnSpc>
              <a:spcBef>
                <a:spcPts val="0"/>
              </a:spcBef>
              <a:spcAft>
                <a:spcPts val="0"/>
              </a:spcAft>
              <a:buClr>
                <a:schemeClr val="dk2"/>
              </a:buClr>
              <a:buSzPts val="1400"/>
              <a:buFont typeface="Roboto"/>
              <a:buChar char="■"/>
              <a:defRPr sz="1400" b="0" i="0" u="none" strike="noStrike" cap="none">
                <a:solidFill>
                  <a:schemeClr val="dk2"/>
                </a:solidFill>
                <a:latin typeface="Roboto"/>
                <a:ea typeface="Roboto"/>
                <a:cs typeface="Roboto"/>
                <a:sym typeface="Roboto"/>
              </a:defRPr>
            </a:lvl6pPr>
            <a:lvl7pPr marL="3200400" marR="0" lvl="6" indent="-317500" algn="l" rtl="0">
              <a:lnSpc>
                <a:spcPct val="115000"/>
              </a:lnSpc>
              <a:spcBef>
                <a:spcPts val="0"/>
              </a:spcBef>
              <a:spcAft>
                <a:spcPts val="0"/>
              </a:spcAft>
              <a:buClr>
                <a:schemeClr val="dk2"/>
              </a:buClr>
              <a:buSzPts val="1400"/>
              <a:buFont typeface="Roboto"/>
              <a:buChar char="●"/>
              <a:defRPr sz="1400" b="0" i="0" u="none" strike="noStrike" cap="none">
                <a:solidFill>
                  <a:schemeClr val="dk2"/>
                </a:solidFill>
                <a:latin typeface="Roboto"/>
                <a:ea typeface="Roboto"/>
                <a:cs typeface="Roboto"/>
                <a:sym typeface="Roboto"/>
              </a:defRPr>
            </a:lvl7pPr>
            <a:lvl8pPr marL="3657600" marR="0" lvl="7" indent="-317500" algn="l" rtl="0">
              <a:lnSpc>
                <a:spcPct val="115000"/>
              </a:lnSpc>
              <a:spcBef>
                <a:spcPts val="0"/>
              </a:spcBef>
              <a:spcAft>
                <a:spcPts val="0"/>
              </a:spcAft>
              <a:buClr>
                <a:schemeClr val="dk2"/>
              </a:buClr>
              <a:buSzPts val="1400"/>
              <a:buFont typeface="Roboto"/>
              <a:buChar char="○"/>
              <a:defRPr sz="1400" b="0" i="0" u="none" strike="noStrike" cap="none">
                <a:solidFill>
                  <a:schemeClr val="dk2"/>
                </a:solidFill>
                <a:latin typeface="Roboto"/>
                <a:ea typeface="Roboto"/>
                <a:cs typeface="Roboto"/>
                <a:sym typeface="Roboto"/>
              </a:defRPr>
            </a:lvl8pPr>
            <a:lvl9pPr marL="4114800" marR="0" lvl="8" indent="-317500" algn="l" rtl="0">
              <a:lnSpc>
                <a:spcPct val="115000"/>
              </a:lnSpc>
              <a:spcBef>
                <a:spcPts val="0"/>
              </a:spcBef>
              <a:spcAft>
                <a:spcPts val="0"/>
              </a:spcAft>
              <a:buClr>
                <a:schemeClr val="dk2"/>
              </a:buClr>
              <a:buSzPts val="1400"/>
              <a:buFont typeface="Roboto"/>
              <a:buChar char="■"/>
              <a:defRPr sz="1400" b="0" i="0" u="none" strike="noStrike" cap="none">
                <a:solidFill>
                  <a:schemeClr val="dk2"/>
                </a:solidFill>
                <a:latin typeface="Roboto"/>
                <a:ea typeface="Roboto"/>
                <a:cs typeface="Roboto"/>
                <a:sym typeface="Roboto"/>
              </a:defRPr>
            </a:lvl9pPr>
          </a:lstStyle>
          <a:p>
            <a:endParaRPr/>
          </a:p>
        </p:txBody>
      </p:sp>
      <p:sp>
        <p:nvSpPr>
          <p:cNvPr id="8" name="Google Shape;8;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9" name="Google Shape;9;p10"/>
          <p:cNvPicPr preferRelativeResize="0"/>
          <p:nvPr/>
        </p:nvPicPr>
        <p:blipFill rotWithShape="1">
          <a:blip r:embed="rId12">
            <a:alphaModFix/>
          </a:blip>
          <a:srcRect/>
          <a:stretch/>
        </p:blipFill>
        <p:spPr>
          <a:xfrm>
            <a:off x="400525" y="4457050"/>
            <a:ext cx="448301" cy="39359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2" r:id="rId2"/>
    <p:sldLayoutId id="2147483654" r:id="rId3"/>
    <p:sldLayoutId id="2147483655" r:id="rId4"/>
    <p:sldLayoutId id="2147483656" r:id="rId5"/>
    <p:sldLayoutId id="2147483657" r:id="rId6"/>
    <p:sldLayoutId id="2147483658" r:id="rId7"/>
    <p:sldLayoutId id="2147483659" r:id="rId8"/>
    <p:sldLayoutId id="2147483660" r:id="rId9"/>
    <p:sldLayoutId id="2147483674"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3.png"/><Relationship Id="rId7" Type="http://schemas.openxmlformats.org/officeDocument/2006/relationships/image" Target="../media/image41.png"/><Relationship Id="rId2" Type="http://schemas.microsoft.com/office/2018/10/relationships/comments" Target="../comments/modernComment_215_DA50443.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5.png"/><Relationship Id="rId4" Type="http://schemas.openxmlformats.org/officeDocument/2006/relationships/image" Target="../media/image34.png"/></Relationships>
</file>

<file path=ppt/slides/_rels/slide6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5.png"/></Relationships>
</file>

<file path=ppt/slides/_rels/slide6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5.png"/></Relationships>
</file>

<file path=ppt/slides/_rels/slide6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5.png"/></Relationships>
</file>

<file path=ppt/slides/_rels/slide6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5.png"/></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5.png"/></Relationships>
</file>

<file path=ppt/slides/_rels/slide6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5.png"/></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5.png"/></Relationships>
</file>

<file path=ppt/slides/_rels/slide6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5.png"/></Relationships>
</file>

<file path=ppt/slides/_rels/slide6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5.png"/></Relationships>
</file>

<file path=ppt/slides/_rels/slide6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5.png"/></Relationships>
</file>

<file path=ppt/slides/_rels/slide7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5.png"/></Relationships>
</file>

<file path=ppt/slides/_rels/slide7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5.png"/></Relationships>
</file>

<file path=ppt/slides/_rels/slide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descr="Obsah obrázku kresba, Dětské kresby, nábytek, Lidská tvář&#10;&#10;Popis se vygeneroval automaticky.">
            <a:extLst>
              <a:ext uri="{FF2B5EF4-FFF2-40B4-BE49-F238E27FC236}">
                <a16:creationId xmlns:a16="http://schemas.microsoft.com/office/drawing/2014/main" id="{2CE56D10-4874-FB1B-CA35-321AA50C37EA}"/>
              </a:ext>
            </a:extLst>
          </p:cNvPr>
          <p:cNvPicPr>
            <a:picLocks noChangeAspect="1"/>
          </p:cNvPicPr>
          <p:nvPr/>
        </p:nvPicPr>
        <p:blipFill rotWithShape="1">
          <a:blip r:embed="rId2"/>
          <a:srcRect l="11881" t="20645" r="12405" b="-272"/>
          <a:stretch/>
        </p:blipFill>
        <p:spPr>
          <a:xfrm>
            <a:off x="6333464" y="2373067"/>
            <a:ext cx="2526547" cy="2655998"/>
          </a:xfrm>
          <a:prstGeom prst="rect">
            <a:avLst/>
          </a:prstGeom>
        </p:spPr>
      </p:pic>
      <p:sp>
        <p:nvSpPr>
          <p:cNvPr id="5" name="Nadpis 4">
            <a:extLst>
              <a:ext uri="{FF2B5EF4-FFF2-40B4-BE49-F238E27FC236}">
                <a16:creationId xmlns:a16="http://schemas.microsoft.com/office/drawing/2014/main" id="{74F856B0-A4CF-2919-69BB-B476BC490A2A}"/>
              </a:ext>
            </a:extLst>
          </p:cNvPr>
          <p:cNvSpPr>
            <a:spLocks noGrp="1"/>
          </p:cNvSpPr>
          <p:nvPr>
            <p:ph type="ctrTitle"/>
          </p:nvPr>
        </p:nvSpPr>
        <p:spPr>
          <a:xfrm>
            <a:off x="321233" y="610763"/>
            <a:ext cx="8968275" cy="2109750"/>
          </a:xfrm>
        </p:spPr>
        <p:txBody>
          <a:bodyPr>
            <a:normAutofit fontScale="90000"/>
          </a:bodyPr>
          <a:lstStyle/>
          <a:p>
            <a:r>
              <a:rPr lang="en-US"/>
              <a:t>Trauma Informed Approach in education </a:t>
            </a:r>
            <a:br>
              <a:rPr lang="cs-CZ"/>
            </a:br>
            <a:r>
              <a:rPr lang="en-US"/>
              <a:t>and social services</a:t>
            </a:r>
          </a:p>
        </p:txBody>
      </p:sp>
      <p:pic>
        <p:nvPicPr>
          <p:cNvPr id="11" name="Obrázek 10" descr="Obsah obrázku černá, tma&#10;&#10;Popis byl vytvořen automaticky">
            <a:extLst>
              <a:ext uri="{FF2B5EF4-FFF2-40B4-BE49-F238E27FC236}">
                <a16:creationId xmlns:a16="http://schemas.microsoft.com/office/drawing/2014/main" id="{0B5CB262-220C-5561-9C73-F8229B10F390}"/>
              </a:ext>
            </a:extLst>
          </p:cNvPr>
          <p:cNvPicPr>
            <a:picLocks noChangeAspect="1"/>
          </p:cNvPicPr>
          <p:nvPr/>
        </p:nvPicPr>
        <p:blipFill>
          <a:blip r:embed="rId3"/>
          <a:stretch>
            <a:fillRect/>
          </a:stretch>
        </p:blipFill>
        <p:spPr>
          <a:xfrm>
            <a:off x="4331867" y="3947218"/>
            <a:ext cx="881304" cy="864508"/>
          </a:xfrm>
          <a:prstGeom prst="rect">
            <a:avLst/>
          </a:prstGeom>
        </p:spPr>
      </p:pic>
      <p:pic>
        <p:nvPicPr>
          <p:cNvPr id="13" name="Obrázek 12" descr="Obsah obrázku umění, Grafika, vzor, design&#10;&#10;Popis byl vytvořen automaticky">
            <a:extLst>
              <a:ext uri="{FF2B5EF4-FFF2-40B4-BE49-F238E27FC236}">
                <a16:creationId xmlns:a16="http://schemas.microsoft.com/office/drawing/2014/main" id="{77815B75-CD05-ECB4-1259-AD8A21F178CC}"/>
              </a:ext>
            </a:extLst>
          </p:cNvPr>
          <p:cNvPicPr>
            <a:picLocks noChangeAspect="1"/>
          </p:cNvPicPr>
          <p:nvPr/>
        </p:nvPicPr>
        <p:blipFill>
          <a:blip r:embed="rId4"/>
          <a:stretch>
            <a:fillRect/>
          </a:stretch>
        </p:blipFill>
        <p:spPr>
          <a:xfrm>
            <a:off x="5642668" y="3947218"/>
            <a:ext cx="862382" cy="869494"/>
          </a:xfrm>
          <a:prstGeom prst="rect">
            <a:avLst/>
          </a:prstGeom>
        </p:spPr>
      </p:pic>
      <p:pic>
        <p:nvPicPr>
          <p:cNvPr id="7" name="Obrázek 6" descr="Obsah obrázku text, Písmo, symbol, logo&#10;&#10;Popis byl vytvořen automaticky">
            <a:extLst>
              <a:ext uri="{FF2B5EF4-FFF2-40B4-BE49-F238E27FC236}">
                <a16:creationId xmlns:a16="http://schemas.microsoft.com/office/drawing/2014/main" id="{AEDC759C-2C88-A322-7F1D-F36CFF6BD916}"/>
              </a:ext>
            </a:extLst>
          </p:cNvPr>
          <p:cNvPicPr>
            <a:picLocks noChangeAspect="1"/>
          </p:cNvPicPr>
          <p:nvPr/>
        </p:nvPicPr>
        <p:blipFill>
          <a:blip r:embed="rId5"/>
          <a:stretch>
            <a:fillRect/>
          </a:stretch>
        </p:blipFill>
        <p:spPr>
          <a:xfrm>
            <a:off x="339149" y="4075422"/>
            <a:ext cx="3777970" cy="792600"/>
          </a:xfrm>
          <a:prstGeom prst="rect">
            <a:avLst/>
          </a:prstGeom>
        </p:spPr>
      </p:pic>
      <p:sp>
        <p:nvSpPr>
          <p:cNvPr id="12" name="Podnadpis 5">
            <a:extLst>
              <a:ext uri="{FF2B5EF4-FFF2-40B4-BE49-F238E27FC236}">
                <a16:creationId xmlns:a16="http://schemas.microsoft.com/office/drawing/2014/main" id="{0F6EEB70-E454-2547-5482-0CE19C6FF961}"/>
              </a:ext>
            </a:extLst>
          </p:cNvPr>
          <p:cNvSpPr>
            <a:spLocks noGrp="1"/>
          </p:cNvSpPr>
          <p:nvPr/>
        </p:nvSpPr>
        <p:spPr>
          <a:xfrm>
            <a:off x="311700" y="2720513"/>
            <a:ext cx="6193350" cy="1301361"/>
          </a:xfrm>
          <a:prstGeom prst="rect">
            <a:avLst/>
          </a:prstGeom>
          <a:noFill/>
          <a:ln>
            <a:noFill/>
          </a:ln>
        </p:spPr>
        <p:txBody>
          <a:bodyPr spcFirstLastPara="1" wrap="square" lIns="91425" tIns="91425" rIns="91425" bIns="91425" anchor="t" anchorCtr="0">
            <a:normAutofit fontScale="47500" lnSpcReduction="20000"/>
          </a:bodyPr>
          <a:lstStyle>
            <a:defPPr marR="0" lvl="0" algn="l" rtl="0">
              <a:lnSpc>
                <a:spcPct val="100000"/>
              </a:lnSpc>
              <a:spcBef>
                <a:spcPts val="0"/>
              </a:spcBef>
              <a:spcAft>
                <a:spcPts val="0"/>
              </a:spcAft>
            </a:defPPr>
            <a:lvl1pPr marL="457200" marR="0" lvl="0" indent="-342900" algn="l" rtl="0" eaLnBrk="1" hangingPunct="1">
              <a:lnSpc>
                <a:spcPct val="100000"/>
              </a:lnSpc>
              <a:spcBef>
                <a:spcPts val="0"/>
              </a:spcBef>
              <a:spcAft>
                <a:spcPts val="0"/>
              </a:spcAft>
              <a:buClr>
                <a:schemeClr val="dk1"/>
              </a:buClr>
              <a:buSzPts val="2400"/>
              <a:buFont typeface="Roboto"/>
              <a:buNone/>
              <a:defRPr sz="2400" b="0" i="0" u="none" strike="noStrike" cap="none">
                <a:solidFill>
                  <a:schemeClr val="dk1"/>
                </a:solidFill>
                <a:latin typeface="Roboto"/>
                <a:ea typeface="Roboto"/>
                <a:cs typeface="Roboto"/>
                <a:sym typeface="Roboto"/>
              </a:defRPr>
            </a:lvl1pPr>
            <a:lvl2pPr marL="914400" marR="0" lvl="1" indent="-317500" algn="ctr" rtl="0" eaLnBrk="1" hangingPunct="1">
              <a:lnSpc>
                <a:spcPct val="100000"/>
              </a:lnSpc>
              <a:spcBef>
                <a:spcPts val="0"/>
              </a:spcBef>
              <a:spcAft>
                <a:spcPts val="0"/>
              </a:spcAft>
              <a:buClr>
                <a:schemeClr val="dk2"/>
              </a:buClr>
              <a:buSzPts val="2800"/>
              <a:buFont typeface="Roboto"/>
              <a:buNone/>
              <a:defRPr sz="2800" b="0" i="0" u="none" strike="noStrike" cap="none">
                <a:solidFill>
                  <a:schemeClr val="dk2"/>
                </a:solidFill>
                <a:latin typeface="Roboto"/>
                <a:ea typeface="Roboto"/>
                <a:cs typeface="Roboto"/>
                <a:sym typeface="Roboto"/>
              </a:defRPr>
            </a:lvl2pPr>
            <a:lvl3pPr marL="1371600" marR="0" lvl="2" indent="-317500" algn="ctr" rtl="0" eaLnBrk="1" hangingPunct="1">
              <a:lnSpc>
                <a:spcPct val="100000"/>
              </a:lnSpc>
              <a:spcBef>
                <a:spcPts val="0"/>
              </a:spcBef>
              <a:spcAft>
                <a:spcPts val="0"/>
              </a:spcAft>
              <a:buClr>
                <a:schemeClr val="dk2"/>
              </a:buClr>
              <a:buSzPts val="2800"/>
              <a:buFont typeface="Roboto"/>
              <a:buNone/>
              <a:defRPr sz="2800" b="0" i="0" u="none" strike="noStrike" cap="none">
                <a:solidFill>
                  <a:schemeClr val="dk2"/>
                </a:solidFill>
                <a:latin typeface="Roboto"/>
                <a:ea typeface="Roboto"/>
                <a:cs typeface="Roboto"/>
                <a:sym typeface="Roboto"/>
              </a:defRPr>
            </a:lvl3pPr>
            <a:lvl4pPr marL="1828800" marR="0" lvl="3" indent="-317500" algn="ctr" rtl="0" eaLnBrk="1" hangingPunct="1">
              <a:lnSpc>
                <a:spcPct val="100000"/>
              </a:lnSpc>
              <a:spcBef>
                <a:spcPts val="0"/>
              </a:spcBef>
              <a:spcAft>
                <a:spcPts val="0"/>
              </a:spcAft>
              <a:buClr>
                <a:schemeClr val="dk2"/>
              </a:buClr>
              <a:buSzPts val="2800"/>
              <a:buFont typeface="Roboto"/>
              <a:buNone/>
              <a:defRPr sz="2800" b="0" i="0" u="none" strike="noStrike" cap="none">
                <a:solidFill>
                  <a:schemeClr val="dk2"/>
                </a:solidFill>
                <a:latin typeface="Roboto"/>
                <a:ea typeface="Roboto"/>
                <a:cs typeface="Roboto"/>
                <a:sym typeface="Roboto"/>
              </a:defRPr>
            </a:lvl4pPr>
            <a:lvl5pPr marL="2286000" marR="0" lvl="4" indent="-317500" algn="ctr" rtl="0" eaLnBrk="1" hangingPunct="1">
              <a:lnSpc>
                <a:spcPct val="100000"/>
              </a:lnSpc>
              <a:spcBef>
                <a:spcPts val="0"/>
              </a:spcBef>
              <a:spcAft>
                <a:spcPts val="0"/>
              </a:spcAft>
              <a:buClr>
                <a:schemeClr val="dk2"/>
              </a:buClr>
              <a:buSzPts val="2800"/>
              <a:buFont typeface="Roboto"/>
              <a:buNone/>
              <a:defRPr sz="2800" b="0" i="0" u="none" strike="noStrike" cap="none">
                <a:solidFill>
                  <a:schemeClr val="dk2"/>
                </a:solidFill>
                <a:latin typeface="Roboto"/>
                <a:ea typeface="Roboto"/>
                <a:cs typeface="Roboto"/>
                <a:sym typeface="Roboto"/>
              </a:defRPr>
            </a:lvl5pPr>
            <a:lvl6pPr marL="2743200" marR="0" lvl="5" indent="-317500" algn="ctr" rtl="0" eaLnBrk="1" hangingPunct="1">
              <a:lnSpc>
                <a:spcPct val="100000"/>
              </a:lnSpc>
              <a:spcBef>
                <a:spcPts val="0"/>
              </a:spcBef>
              <a:spcAft>
                <a:spcPts val="0"/>
              </a:spcAft>
              <a:buClr>
                <a:schemeClr val="dk2"/>
              </a:buClr>
              <a:buSzPts val="2800"/>
              <a:buFont typeface="Roboto"/>
              <a:buNone/>
              <a:defRPr sz="2800" b="0" i="0" u="none" strike="noStrike" cap="none">
                <a:solidFill>
                  <a:schemeClr val="dk2"/>
                </a:solidFill>
                <a:latin typeface="Roboto"/>
                <a:ea typeface="Roboto"/>
                <a:cs typeface="Roboto"/>
                <a:sym typeface="Roboto"/>
              </a:defRPr>
            </a:lvl6pPr>
            <a:lvl7pPr marL="3200400" marR="0" lvl="6" indent="-317500" algn="ctr" rtl="0" eaLnBrk="1" hangingPunct="1">
              <a:lnSpc>
                <a:spcPct val="100000"/>
              </a:lnSpc>
              <a:spcBef>
                <a:spcPts val="0"/>
              </a:spcBef>
              <a:spcAft>
                <a:spcPts val="0"/>
              </a:spcAft>
              <a:buClr>
                <a:schemeClr val="dk2"/>
              </a:buClr>
              <a:buSzPts val="2800"/>
              <a:buFont typeface="Roboto"/>
              <a:buNone/>
              <a:defRPr sz="2800" b="0" i="0" u="none" strike="noStrike" cap="none">
                <a:solidFill>
                  <a:schemeClr val="dk2"/>
                </a:solidFill>
                <a:latin typeface="Roboto"/>
                <a:ea typeface="Roboto"/>
                <a:cs typeface="Roboto"/>
                <a:sym typeface="Roboto"/>
              </a:defRPr>
            </a:lvl7pPr>
            <a:lvl8pPr marL="3657600" marR="0" lvl="7" indent="-317500" algn="ctr" rtl="0" eaLnBrk="1" hangingPunct="1">
              <a:lnSpc>
                <a:spcPct val="100000"/>
              </a:lnSpc>
              <a:spcBef>
                <a:spcPts val="0"/>
              </a:spcBef>
              <a:spcAft>
                <a:spcPts val="0"/>
              </a:spcAft>
              <a:buClr>
                <a:schemeClr val="dk2"/>
              </a:buClr>
              <a:buSzPts val="2800"/>
              <a:buFont typeface="Roboto"/>
              <a:buNone/>
              <a:defRPr sz="2800" b="0" i="0" u="none" strike="noStrike" cap="none">
                <a:solidFill>
                  <a:schemeClr val="dk2"/>
                </a:solidFill>
                <a:latin typeface="Roboto"/>
                <a:ea typeface="Roboto"/>
                <a:cs typeface="Roboto"/>
                <a:sym typeface="Roboto"/>
              </a:defRPr>
            </a:lvl8pPr>
            <a:lvl9pPr marL="4114800" marR="0" lvl="8" indent="-317500" algn="ctr" rtl="0" eaLnBrk="1" hangingPunct="1">
              <a:lnSpc>
                <a:spcPct val="100000"/>
              </a:lnSpc>
              <a:spcBef>
                <a:spcPts val="0"/>
              </a:spcBef>
              <a:spcAft>
                <a:spcPts val="0"/>
              </a:spcAft>
              <a:buClr>
                <a:schemeClr val="dk2"/>
              </a:buClr>
              <a:buSzPts val="2800"/>
              <a:buFont typeface="Roboto"/>
              <a:buNone/>
              <a:defRPr sz="2800" b="0" i="0" u="none" strike="noStrike" cap="none">
                <a:solidFill>
                  <a:schemeClr val="dk2"/>
                </a:solidFill>
                <a:latin typeface="Roboto"/>
                <a:ea typeface="Roboto"/>
                <a:cs typeface="Roboto"/>
                <a:sym typeface="Roboto"/>
              </a:defRPr>
            </a:lvl9pPr>
          </a:lstStyle>
          <a:p>
            <a:pPr algn="l">
              <a:spcBef>
                <a:spcPts val="600"/>
              </a:spcBef>
            </a:pPr>
            <a:r>
              <a:rPr lang="cs-CZ" sz="4000" b="1" err="1"/>
              <a:t>Final</a:t>
            </a:r>
            <a:r>
              <a:rPr lang="cs-CZ" sz="4000" b="1"/>
              <a:t> </a:t>
            </a:r>
            <a:r>
              <a:rPr lang="cs-CZ" sz="4000" b="1" err="1"/>
              <a:t>Evaluation</a:t>
            </a:r>
            <a:r>
              <a:rPr lang="cs-CZ" sz="4000" b="1"/>
              <a:t> Report</a:t>
            </a:r>
          </a:p>
          <a:p>
            <a:pPr algn="l">
              <a:spcBef>
                <a:spcPts val="600"/>
              </a:spcBef>
            </a:pPr>
            <a:r>
              <a:rPr lang="cs-CZ"/>
              <a:t>Project </a:t>
            </a:r>
            <a:r>
              <a:rPr lang="cs-CZ" err="1"/>
              <a:t>number</a:t>
            </a:r>
            <a:r>
              <a:rPr lang="cs-CZ"/>
              <a:t>: 101049728</a:t>
            </a:r>
          </a:p>
          <a:p>
            <a:pPr algn="l">
              <a:spcBef>
                <a:spcPts val="600"/>
              </a:spcBef>
            </a:pPr>
            <a:r>
              <a:rPr lang="en-US"/>
              <a:t>Project name: Early detection, prevention and intervention of domestic violence</a:t>
            </a:r>
            <a:r>
              <a:rPr lang="cs-CZ"/>
              <a:t> </a:t>
            </a:r>
            <a:r>
              <a:rPr lang="en-US"/>
              <a:t>involving children and young people</a:t>
            </a:r>
            <a:r>
              <a:rPr lang="cs-CZ"/>
              <a:t> </a:t>
            </a:r>
            <a:r>
              <a:rPr lang="en-US"/>
              <a:t>through establishing the Institute for Trauma Informed Education and Care</a:t>
            </a:r>
            <a:endParaRPr lang="cs-CZ"/>
          </a:p>
        </p:txBody>
      </p:sp>
    </p:spTree>
    <p:extLst>
      <p:ext uri="{BB962C8B-B14F-4D97-AF65-F5344CB8AC3E}">
        <p14:creationId xmlns:p14="http://schemas.microsoft.com/office/powerpoint/2010/main" val="4140181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Obsah obrázku oblečení, osoba, interiér, žena&#10;&#10;Popis se vygeneroval automaticky.">
            <a:extLst>
              <a:ext uri="{FF2B5EF4-FFF2-40B4-BE49-F238E27FC236}">
                <a16:creationId xmlns:a16="http://schemas.microsoft.com/office/drawing/2014/main" id="{3F161A0A-154C-C053-33F7-7A9E628ED5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096" y="473714"/>
            <a:ext cx="4132953" cy="309828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13DBB54-1C82-ECB8-76DD-4B176D28D1E5}"/>
              </a:ext>
            </a:extLst>
          </p:cNvPr>
          <p:cNvSpPr txBox="1"/>
          <p:nvPr/>
        </p:nvSpPr>
        <p:spPr>
          <a:xfrm>
            <a:off x="4715133" y="1260110"/>
            <a:ext cx="3934918" cy="1815882"/>
          </a:xfrm>
          <a:prstGeom prst="rect">
            <a:avLst/>
          </a:prstGeom>
          <a:noFill/>
        </p:spPr>
        <p:txBody>
          <a:bodyPr wrap="square" rtlCol="0">
            <a:spAutoFit/>
          </a:bodyPr>
          <a:lstStyle/>
          <a:p>
            <a:pPr marL="285750" indent="-285750">
              <a:buFont typeface="Arial" panose="020B0604020202020204" pitchFamily="34" charset="0"/>
              <a:buChar char="•"/>
            </a:pPr>
            <a:r>
              <a:rPr lang="en-GB"/>
              <a:t>58 trainers and 11</a:t>
            </a:r>
            <a:r>
              <a:rPr lang="cs-CZ"/>
              <a:t>7</a:t>
            </a:r>
            <a:r>
              <a:rPr lang="en-GB"/>
              <a:t>1 trainees from all 14 regions of the Czech Republic</a:t>
            </a:r>
          </a:p>
          <a:p>
            <a:pPr marL="285750" indent="-285750">
              <a:buFont typeface="Arial" panose="020B0604020202020204" pitchFamily="34" charset="0"/>
              <a:buChar char="•"/>
            </a:pPr>
            <a:r>
              <a:rPr lang="en-GB"/>
              <a:t>60 trainees from V4 countries (Poland, Slovakia and Hungary) </a:t>
            </a:r>
          </a:p>
          <a:p>
            <a:pPr marL="285750" indent="-285750">
              <a:buFont typeface="Arial" panose="020B0604020202020204" pitchFamily="34" charset="0"/>
              <a:buChar char="•"/>
            </a:pPr>
            <a:r>
              <a:rPr lang="en-GB"/>
              <a:t>Training materials: publication, infographics, videos, curriculum of the training,</a:t>
            </a:r>
            <a:r>
              <a:rPr lang="cs-CZ"/>
              <a:t> PowerPoint presentations,</a:t>
            </a:r>
            <a:r>
              <a:rPr lang="en-GB"/>
              <a:t> worksheets, additional materials</a:t>
            </a:r>
          </a:p>
        </p:txBody>
      </p:sp>
      <p:pic>
        <p:nvPicPr>
          <p:cNvPr id="8" name="Obrázek 9" descr="Obsah obrázku mapa, snímek obrazovky&#10;&#10;Popis se vygeneroval automaticky.">
            <a:extLst>
              <a:ext uri="{FF2B5EF4-FFF2-40B4-BE49-F238E27FC236}">
                <a16:creationId xmlns:a16="http://schemas.microsoft.com/office/drawing/2014/main" id="{4F41AC2A-A945-4638-33F7-C2F0CD18679A}"/>
              </a:ext>
            </a:extLst>
          </p:cNvPr>
          <p:cNvPicPr>
            <a:picLocks noChangeAspect="1"/>
          </p:cNvPicPr>
          <p:nvPr/>
        </p:nvPicPr>
        <p:blipFill>
          <a:blip r:embed="rId3"/>
          <a:stretch>
            <a:fillRect/>
          </a:stretch>
        </p:blipFill>
        <p:spPr>
          <a:xfrm>
            <a:off x="5170719" y="2987566"/>
            <a:ext cx="3323547" cy="186363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12" name="TextBox 11">
            <a:extLst>
              <a:ext uri="{FF2B5EF4-FFF2-40B4-BE49-F238E27FC236}">
                <a16:creationId xmlns:a16="http://schemas.microsoft.com/office/drawing/2014/main" id="{A8B1FB78-BC29-0C41-A232-54C49AFA73E0}"/>
              </a:ext>
            </a:extLst>
          </p:cNvPr>
          <p:cNvSpPr txBox="1"/>
          <p:nvPr/>
        </p:nvSpPr>
        <p:spPr>
          <a:xfrm>
            <a:off x="4715133" y="394428"/>
            <a:ext cx="4234721" cy="738664"/>
          </a:xfrm>
          <a:prstGeom prst="rect">
            <a:avLst/>
          </a:prstGeom>
          <a:noFill/>
        </p:spPr>
        <p:txBody>
          <a:bodyPr wrap="square">
            <a:spAutoFit/>
          </a:bodyPr>
          <a:lstStyle/>
          <a:p>
            <a:r>
              <a:rPr lang="en-GB" b="1">
                <a:solidFill>
                  <a:schemeClr val="tx1"/>
                </a:solidFill>
                <a:latin typeface="Roboto" panose="02000000000000000000" pitchFamily="2" charset="0"/>
                <a:ea typeface="Roboto" panose="02000000000000000000" pitchFamily="2" charset="0"/>
                <a:cs typeface="Roboto" panose="02000000000000000000" pitchFamily="2" charset="0"/>
              </a:rPr>
              <a:t>1</a:t>
            </a:r>
            <a:r>
              <a:rPr lang="cs-CZ" b="1">
                <a:solidFill>
                  <a:schemeClr val="tx1"/>
                </a:solidFill>
                <a:latin typeface="Roboto" panose="02000000000000000000" pitchFamily="2" charset="0"/>
                <a:ea typeface="Roboto" panose="02000000000000000000" pitchFamily="2" charset="0"/>
                <a:cs typeface="Roboto" panose="02000000000000000000" pitchFamily="2" charset="0"/>
              </a:rPr>
              <a:t>6 hours interactive training for professionals working with children within the educational and social sector</a:t>
            </a:r>
            <a:endParaRPr lang="en-GB" b="1">
              <a:solidFill>
                <a:schemeClr val="tx1"/>
              </a:solidFill>
            </a:endParaRPr>
          </a:p>
        </p:txBody>
      </p:sp>
    </p:spTree>
    <p:extLst>
      <p:ext uri="{BB962C8B-B14F-4D97-AF65-F5344CB8AC3E}">
        <p14:creationId xmlns:p14="http://schemas.microsoft.com/office/powerpoint/2010/main" val="3368744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a:extLst>
            <a:ext uri="{FF2B5EF4-FFF2-40B4-BE49-F238E27FC236}">
              <a16:creationId xmlns:a16="http://schemas.microsoft.com/office/drawing/2014/main" id="{88E55F41-775D-2367-725B-F45E17B9EFE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D3C1CE4-02B7-4D4C-E9D1-D116B745282D}"/>
              </a:ext>
            </a:extLst>
          </p:cNvPr>
          <p:cNvPicPr>
            <a:picLocks noChangeAspect="1"/>
          </p:cNvPicPr>
          <p:nvPr/>
        </p:nvPicPr>
        <p:blipFill>
          <a:blip r:embed="rId3"/>
          <a:stretch>
            <a:fillRect/>
          </a:stretch>
        </p:blipFill>
        <p:spPr>
          <a:xfrm>
            <a:off x="5940156" y="438322"/>
            <a:ext cx="2825148" cy="40050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D134FC86-A86C-562F-BDB3-C58EC001CDE0}"/>
              </a:ext>
            </a:extLst>
          </p:cNvPr>
          <p:cNvPicPr>
            <a:picLocks noChangeAspect="1"/>
          </p:cNvPicPr>
          <p:nvPr/>
        </p:nvPicPr>
        <p:blipFill>
          <a:blip r:embed="rId4"/>
          <a:stretch>
            <a:fillRect/>
          </a:stretch>
        </p:blipFill>
        <p:spPr>
          <a:xfrm rot="1231162">
            <a:off x="3467543" y="582194"/>
            <a:ext cx="1775501" cy="25355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45E9799E-3D29-8C9A-7881-54BE5677B9EF}"/>
              </a:ext>
            </a:extLst>
          </p:cNvPr>
          <p:cNvPicPr>
            <a:picLocks noChangeAspect="1"/>
          </p:cNvPicPr>
          <p:nvPr/>
        </p:nvPicPr>
        <p:blipFill>
          <a:blip r:embed="rId5"/>
          <a:stretch>
            <a:fillRect/>
          </a:stretch>
        </p:blipFill>
        <p:spPr>
          <a:xfrm rot="20273485">
            <a:off x="578151" y="572910"/>
            <a:ext cx="1780601" cy="25355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1B4E93DE-57A3-6F39-7E5C-25A5062DF1B4}"/>
              </a:ext>
            </a:extLst>
          </p:cNvPr>
          <p:cNvPicPr>
            <a:picLocks noChangeAspect="1"/>
          </p:cNvPicPr>
          <p:nvPr/>
        </p:nvPicPr>
        <p:blipFill>
          <a:blip r:embed="rId6"/>
          <a:stretch>
            <a:fillRect/>
          </a:stretch>
        </p:blipFill>
        <p:spPr>
          <a:xfrm>
            <a:off x="1608825" y="3455232"/>
            <a:ext cx="2546584" cy="1460703"/>
          </a:xfrm>
          <a:prstGeom prst="rect">
            <a:avLst/>
          </a:prstGeom>
        </p:spPr>
      </p:pic>
      <p:pic>
        <p:nvPicPr>
          <p:cNvPr id="3" name="Picture 2">
            <a:extLst>
              <a:ext uri="{FF2B5EF4-FFF2-40B4-BE49-F238E27FC236}">
                <a16:creationId xmlns:a16="http://schemas.microsoft.com/office/drawing/2014/main" id="{387FA40F-C9BE-346B-E2FD-5E25EA7BCC1D}"/>
              </a:ext>
            </a:extLst>
          </p:cNvPr>
          <p:cNvPicPr>
            <a:picLocks noChangeAspect="1"/>
          </p:cNvPicPr>
          <p:nvPr/>
        </p:nvPicPr>
        <p:blipFill>
          <a:blip r:embed="rId7"/>
          <a:stretch>
            <a:fillRect/>
          </a:stretch>
        </p:blipFill>
        <p:spPr>
          <a:xfrm>
            <a:off x="1994924" y="331049"/>
            <a:ext cx="1774386" cy="25355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01748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B7EF2-FDCF-3D63-A720-AA3C5576D597}"/>
              </a:ext>
            </a:extLst>
          </p:cNvPr>
          <p:cNvSpPr>
            <a:spLocks noGrp="1"/>
          </p:cNvSpPr>
          <p:nvPr>
            <p:ph type="title"/>
          </p:nvPr>
        </p:nvSpPr>
        <p:spPr>
          <a:xfrm>
            <a:off x="644577" y="748099"/>
            <a:ext cx="6310859" cy="572700"/>
          </a:xfrm>
        </p:spPr>
        <p:txBody>
          <a:bodyPr>
            <a:normAutofit fontScale="90000"/>
          </a:bodyPr>
          <a:lstStyle/>
          <a:p>
            <a:r>
              <a:rPr lang="en-GB" b="1">
                <a:latin typeface="Roboto" panose="02000000000000000000" pitchFamily="2" charset="0"/>
                <a:ea typeface="Roboto" panose="02000000000000000000" pitchFamily="2" charset="0"/>
                <a:cs typeface="Roboto" panose="02000000000000000000" pitchFamily="2" charset="0"/>
              </a:rPr>
              <a:t>1 171 trainees and 58 trainers</a:t>
            </a:r>
          </a:p>
        </p:txBody>
      </p:sp>
      <p:sp>
        <p:nvSpPr>
          <p:cNvPr id="7" name="Rectangle 3">
            <a:extLst>
              <a:ext uri="{FF2B5EF4-FFF2-40B4-BE49-F238E27FC236}">
                <a16:creationId xmlns:a16="http://schemas.microsoft.com/office/drawing/2014/main" id="{7E061E72-1BEB-09A0-A212-F4445A5C576F}"/>
              </a:ext>
            </a:extLst>
          </p:cNvPr>
          <p:cNvSpPr>
            <a:spLocks noChangeArrowheads="1"/>
          </p:cNvSpPr>
          <p:nvPr/>
        </p:nvSpPr>
        <p:spPr bwMode="auto">
          <a:xfrm>
            <a:off x="3009900" y="1320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TextBox 3">
            <a:extLst>
              <a:ext uri="{FF2B5EF4-FFF2-40B4-BE49-F238E27FC236}">
                <a16:creationId xmlns:a16="http://schemas.microsoft.com/office/drawing/2014/main" id="{60CC8C34-DFAE-1C81-4108-4835C3ABAE0C}"/>
              </a:ext>
            </a:extLst>
          </p:cNvPr>
          <p:cNvSpPr txBox="1"/>
          <p:nvPr/>
        </p:nvSpPr>
        <p:spPr>
          <a:xfrm>
            <a:off x="644577" y="1448365"/>
            <a:ext cx="4332157" cy="2246769"/>
          </a:xfrm>
          <a:prstGeom prst="rect">
            <a:avLst/>
          </a:prstGeom>
          <a:noFill/>
        </p:spPr>
        <p:txBody>
          <a:bodyPr wrap="square" rtlCol="0">
            <a:spAutoFit/>
          </a:bodyPr>
          <a:lstStyle/>
          <a:p>
            <a:pPr marL="285750" indent="-285750">
              <a:buFont typeface="Arial" panose="020B0604020202020204" pitchFamily="34" charset="0"/>
              <a:buChar char="•"/>
            </a:pPr>
            <a:r>
              <a:rPr lang="en-GB"/>
              <a:t>Primary and secondary school teachers</a:t>
            </a:r>
          </a:p>
          <a:p>
            <a:pPr marL="285750" indent="-285750">
              <a:buFont typeface="Arial" panose="020B0604020202020204" pitchFamily="34" charset="0"/>
              <a:buChar char="•"/>
            </a:pPr>
            <a:r>
              <a:rPr lang="en-GB"/>
              <a:t>High school teachers </a:t>
            </a:r>
          </a:p>
          <a:p>
            <a:pPr marL="285750" indent="-285750">
              <a:buFont typeface="Arial" panose="020B0604020202020204" pitchFamily="34" charset="0"/>
              <a:buChar char="•"/>
            </a:pPr>
            <a:r>
              <a:rPr lang="en-GB"/>
              <a:t>Social workers</a:t>
            </a:r>
          </a:p>
          <a:p>
            <a:pPr marL="285750" indent="-285750">
              <a:buFont typeface="Arial" panose="020B0604020202020204" pitchFamily="34" charset="0"/>
              <a:buChar char="•"/>
            </a:pPr>
            <a:r>
              <a:rPr lang="en-GB"/>
              <a:t>Special education needs teachers </a:t>
            </a:r>
          </a:p>
          <a:p>
            <a:pPr marL="285750" indent="-285750">
              <a:buFont typeface="Arial" panose="020B0604020202020204" pitchFamily="34" charset="0"/>
              <a:buChar char="•"/>
            </a:pPr>
            <a:r>
              <a:rPr lang="en-GB"/>
              <a:t>Teaching assistants </a:t>
            </a:r>
          </a:p>
          <a:p>
            <a:pPr marL="285750" indent="-285750">
              <a:buFont typeface="Arial" panose="020B0604020202020204" pitchFamily="34" charset="0"/>
              <a:buChar char="•"/>
            </a:pPr>
            <a:r>
              <a:rPr lang="en-GB"/>
              <a:t>Carers in children’ homes</a:t>
            </a:r>
          </a:p>
          <a:p>
            <a:pPr marL="285750" indent="-285750">
              <a:buFont typeface="Arial" panose="020B0604020202020204" pitchFamily="34" charset="0"/>
              <a:buChar char="•"/>
            </a:pPr>
            <a:r>
              <a:rPr lang="en-GB"/>
              <a:t>Psychologists</a:t>
            </a:r>
          </a:p>
          <a:p>
            <a:pPr marL="285750" indent="-285750">
              <a:buFont typeface="Arial" panose="020B0604020202020204" pitchFamily="34" charset="0"/>
              <a:buChar char="•"/>
            </a:pPr>
            <a:r>
              <a:rPr lang="en-GB"/>
              <a:t>Headmasters </a:t>
            </a:r>
          </a:p>
          <a:p>
            <a:pPr marL="285750" indent="-285750">
              <a:buFont typeface="Arial" panose="020B0604020202020204" pitchFamily="34" charset="0"/>
              <a:buChar char="•"/>
            </a:pPr>
            <a:r>
              <a:rPr lang="en-GB"/>
              <a:t>School support services staff</a:t>
            </a:r>
          </a:p>
          <a:p>
            <a:pPr marL="285750" indent="-285750">
              <a:buFont typeface="Arial" panose="020B0604020202020204" pitchFamily="34" charset="0"/>
              <a:buChar char="•"/>
            </a:pPr>
            <a:endParaRPr lang="en-GB"/>
          </a:p>
        </p:txBody>
      </p:sp>
      <p:pic>
        <p:nvPicPr>
          <p:cNvPr id="8" name="Picture 7" descr="A group of people sitting in a circle&#10;&#10;Description automatically generated">
            <a:extLst>
              <a:ext uri="{FF2B5EF4-FFF2-40B4-BE49-F238E27FC236}">
                <a16:creationId xmlns:a16="http://schemas.microsoft.com/office/drawing/2014/main" id="{CE5C8640-8BC8-60DF-1489-BC08240F003E}"/>
              </a:ext>
            </a:extLst>
          </p:cNvPr>
          <p:cNvPicPr>
            <a:picLocks noChangeAspect="1"/>
          </p:cNvPicPr>
          <p:nvPr/>
        </p:nvPicPr>
        <p:blipFill>
          <a:blip r:embed="rId2"/>
          <a:stretch>
            <a:fillRect/>
          </a:stretch>
        </p:blipFill>
        <p:spPr>
          <a:xfrm>
            <a:off x="4572000" y="1448365"/>
            <a:ext cx="4277194" cy="3207895"/>
          </a:xfrm>
          <a:prstGeom prst="rect">
            <a:avLst/>
          </a:prstGeom>
          <a:effectLst/>
        </p:spPr>
      </p:pic>
    </p:spTree>
    <p:extLst>
      <p:ext uri="{BB962C8B-B14F-4D97-AF65-F5344CB8AC3E}">
        <p14:creationId xmlns:p14="http://schemas.microsoft.com/office/powerpoint/2010/main" val="913420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37BEF-1B54-4FCC-6D78-54DA0D735567}"/>
              </a:ext>
            </a:extLst>
          </p:cNvPr>
          <p:cNvSpPr>
            <a:spLocks noGrp="1"/>
          </p:cNvSpPr>
          <p:nvPr>
            <p:ph type="title"/>
          </p:nvPr>
        </p:nvSpPr>
        <p:spPr/>
        <p:txBody>
          <a:bodyPr>
            <a:normAutofit fontScale="90000"/>
          </a:bodyPr>
          <a:lstStyle/>
          <a:p>
            <a:r>
              <a:rPr lang="en-GB" b="1">
                <a:latin typeface="Roboto" panose="02000000000000000000" pitchFamily="2" charset="0"/>
                <a:ea typeface="Roboto" panose="02000000000000000000" pitchFamily="2" charset="0"/>
                <a:cs typeface="Roboto" panose="02000000000000000000" pitchFamily="2" charset="0"/>
              </a:rPr>
              <a:t>Data collection</a:t>
            </a:r>
          </a:p>
        </p:txBody>
      </p:sp>
      <p:sp>
        <p:nvSpPr>
          <p:cNvPr id="3" name="Text Placeholder 2">
            <a:extLst>
              <a:ext uri="{FF2B5EF4-FFF2-40B4-BE49-F238E27FC236}">
                <a16:creationId xmlns:a16="http://schemas.microsoft.com/office/drawing/2014/main" id="{8751B477-E5EE-1A82-5C26-95E9EF30D3CF}"/>
              </a:ext>
            </a:extLst>
          </p:cNvPr>
          <p:cNvSpPr>
            <a:spLocks noGrp="1"/>
          </p:cNvSpPr>
          <p:nvPr>
            <p:ph type="body" idx="1"/>
          </p:nvPr>
        </p:nvSpPr>
        <p:spPr>
          <a:xfrm>
            <a:off x="311700" y="1154820"/>
            <a:ext cx="4012962" cy="3132367"/>
          </a:xfrm>
        </p:spPr>
        <p:txBody>
          <a:bodyPr>
            <a:normAutofit fontScale="92500" lnSpcReduction="10000"/>
          </a:bodyPr>
          <a:lstStyle/>
          <a:p>
            <a:r>
              <a:rPr lang="en-GB"/>
              <a:t>April till December 2023</a:t>
            </a:r>
          </a:p>
          <a:p>
            <a:r>
              <a:rPr lang="en-GB"/>
              <a:t>Pre- and post- online questionnaires </a:t>
            </a:r>
          </a:p>
          <a:p>
            <a:r>
              <a:rPr lang="en-GB"/>
              <a:t>876 participants filled out questionnaires before the training </a:t>
            </a:r>
          </a:p>
          <a:p>
            <a:r>
              <a:rPr lang="en-GB"/>
              <a:t>649 participants filled out the questionnaires after the training</a:t>
            </a:r>
            <a:endParaRPr lang="cs-CZ"/>
          </a:p>
          <a:p>
            <a:r>
              <a:rPr lang="cs-CZ"/>
              <a:t>All trainees had professional experience working with children, it ranged from </a:t>
            </a:r>
            <a:r>
              <a:rPr lang="en-GB"/>
              <a:t>0-2 years </a:t>
            </a:r>
            <a:r>
              <a:rPr lang="cs-CZ"/>
              <a:t>(17</a:t>
            </a:r>
            <a:r>
              <a:rPr lang="en-US"/>
              <a:t>%</a:t>
            </a:r>
            <a:r>
              <a:rPr lang="cs-CZ"/>
              <a:t>) to more than 10 years of experience (</a:t>
            </a:r>
            <a:r>
              <a:rPr lang="en-GB"/>
              <a:t>44%</a:t>
            </a:r>
            <a:r>
              <a:rPr lang="cs-CZ"/>
              <a:t>)</a:t>
            </a:r>
          </a:p>
          <a:p>
            <a:r>
              <a:rPr lang="cs-CZ"/>
              <a:t>Two thirds of trainees (pre- and post-) belonged to the educational sector, mostly secondary school teachers, closely followed by elementary school teachers. </a:t>
            </a:r>
            <a:endParaRPr lang="en-GB"/>
          </a:p>
          <a:p>
            <a:endParaRPr lang="cs-CZ"/>
          </a:p>
          <a:p>
            <a:endParaRPr lang="en-GB"/>
          </a:p>
          <a:p>
            <a:endParaRPr lang="en-GB"/>
          </a:p>
          <a:p>
            <a:endParaRPr lang="en-GB"/>
          </a:p>
          <a:p>
            <a:endParaRPr lang="en-GB"/>
          </a:p>
        </p:txBody>
      </p:sp>
      <p:graphicFrame>
        <p:nvGraphicFramePr>
          <p:cNvPr id="5" name="Tabulka 1">
            <a:extLst>
              <a:ext uri="{FF2B5EF4-FFF2-40B4-BE49-F238E27FC236}">
                <a16:creationId xmlns:a16="http://schemas.microsoft.com/office/drawing/2014/main" id="{CCC1103D-9B7B-87F8-1EAD-F7DD44F81D4F}"/>
              </a:ext>
            </a:extLst>
          </p:cNvPr>
          <p:cNvGraphicFramePr>
            <a:graphicFrameLocks noGrp="1"/>
          </p:cNvGraphicFramePr>
          <p:nvPr>
            <p:extLst>
              <p:ext uri="{D42A27DB-BD31-4B8C-83A1-F6EECF244321}">
                <p14:modId xmlns:p14="http://schemas.microsoft.com/office/powerpoint/2010/main" val="3398893950"/>
              </p:ext>
            </p:extLst>
          </p:nvPr>
        </p:nvGraphicFramePr>
        <p:xfrm>
          <a:off x="4819340" y="1279605"/>
          <a:ext cx="3644255" cy="2882796"/>
        </p:xfrm>
        <a:graphic>
          <a:graphicData uri="http://schemas.openxmlformats.org/drawingml/2006/table">
            <a:tbl>
              <a:tblPr>
                <a:effectLst>
                  <a:outerShdw blurRad="50800" dist="38100" dir="2700000" algn="tl" rotWithShape="0">
                    <a:prstClr val="black">
                      <a:alpha val="40000"/>
                    </a:prstClr>
                  </a:outerShdw>
                  <a:reflection endPos="0" dist="50800" dir="5400000" sy="-100000" algn="bl" rotWithShape="0"/>
                </a:effectLst>
                <a:tableStyleId>{E3DCEEDB-2416-429D-801A-B33CDB0347B7}</a:tableStyleId>
              </a:tblPr>
              <a:tblGrid>
                <a:gridCol w="2308555">
                  <a:extLst>
                    <a:ext uri="{9D8B030D-6E8A-4147-A177-3AD203B41FA5}">
                      <a16:colId xmlns:a16="http://schemas.microsoft.com/office/drawing/2014/main" val="4046786775"/>
                    </a:ext>
                  </a:extLst>
                </a:gridCol>
                <a:gridCol w="561700">
                  <a:extLst>
                    <a:ext uri="{9D8B030D-6E8A-4147-A177-3AD203B41FA5}">
                      <a16:colId xmlns:a16="http://schemas.microsoft.com/office/drawing/2014/main" val="1493976812"/>
                    </a:ext>
                  </a:extLst>
                </a:gridCol>
                <a:gridCol w="774000">
                  <a:extLst>
                    <a:ext uri="{9D8B030D-6E8A-4147-A177-3AD203B41FA5}">
                      <a16:colId xmlns:a16="http://schemas.microsoft.com/office/drawing/2014/main" val="40321945"/>
                    </a:ext>
                  </a:extLst>
                </a:gridCol>
              </a:tblGrid>
              <a:tr h="240233">
                <a:tc>
                  <a:txBody>
                    <a:bodyPr/>
                    <a:lstStyle/>
                    <a:p>
                      <a:pPr algn="l" fontAlgn="b"/>
                      <a:r>
                        <a:rPr lang="cs-CZ" sz="1000" b="1" i="0" u="none" strike="noStrike">
                          <a:solidFill>
                            <a:srgbClr val="000000"/>
                          </a:solidFill>
                          <a:effectLst/>
                          <a:latin typeface="+mn-lt"/>
                        </a:rPr>
                        <a:t> Profession</a:t>
                      </a:r>
                    </a:p>
                  </a:txBody>
                  <a:tcPr marL="5931" marR="5931" marT="5931" marB="0" anchor="b">
                    <a:solidFill>
                      <a:srgbClr val="FFFAF3"/>
                    </a:solidFill>
                  </a:tcPr>
                </a:tc>
                <a:tc>
                  <a:txBody>
                    <a:bodyPr/>
                    <a:lstStyle/>
                    <a:p>
                      <a:pPr algn="ctr" fontAlgn="b"/>
                      <a:r>
                        <a:rPr lang="cs-CZ" sz="1000" b="1" u="none" strike="noStrike">
                          <a:effectLst/>
                          <a:latin typeface="+mn-lt"/>
                        </a:rPr>
                        <a:t>Pre-</a:t>
                      </a:r>
                      <a:endParaRPr lang="cs-CZ" sz="1000" b="1" i="0" u="none" strike="noStrike">
                        <a:solidFill>
                          <a:srgbClr val="000000"/>
                        </a:solidFill>
                        <a:effectLst/>
                        <a:latin typeface="+mn-lt"/>
                      </a:endParaRPr>
                    </a:p>
                  </a:txBody>
                  <a:tcPr marL="5931" marR="5931" marT="5931" marB="0" anchor="b">
                    <a:solidFill>
                      <a:srgbClr val="FFFAF3"/>
                    </a:solidFill>
                  </a:tcPr>
                </a:tc>
                <a:tc>
                  <a:txBody>
                    <a:bodyPr/>
                    <a:lstStyle/>
                    <a:p>
                      <a:pPr algn="ctr" fontAlgn="b"/>
                      <a:r>
                        <a:rPr lang="cs-CZ" sz="1000" b="1" i="0" u="none" strike="noStrike">
                          <a:solidFill>
                            <a:srgbClr val="000000"/>
                          </a:solidFill>
                          <a:effectLst/>
                          <a:latin typeface="+mn-lt"/>
                        </a:rPr>
                        <a:t>Post-</a:t>
                      </a:r>
                    </a:p>
                  </a:txBody>
                  <a:tcPr marL="5931" marR="5931" marT="5931" marB="0" anchor="b">
                    <a:solidFill>
                      <a:srgbClr val="FFFAF3"/>
                    </a:solidFill>
                  </a:tcPr>
                </a:tc>
                <a:extLst>
                  <a:ext uri="{0D108BD9-81ED-4DB2-BD59-A6C34878D82A}">
                    <a16:rowId xmlns:a16="http://schemas.microsoft.com/office/drawing/2014/main" val="1729411710"/>
                  </a:ext>
                </a:extLst>
              </a:tr>
              <a:tr h="240233">
                <a:tc>
                  <a:txBody>
                    <a:bodyPr/>
                    <a:lstStyle/>
                    <a:p>
                      <a:pPr algn="l" fontAlgn="b"/>
                      <a:r>
                        <a:rPr lang="cs-CZ" sz="1000" b="0" i="0" u="none" strike="noStrike">
                          <a:effectLst/>
                          <a:latin typeface="+mn-lt"/>
                        </a:rPr>
                        <a:t> Secondary school teacher</a:t>
                      </a:r>
                    </a:p>
                  </a:txBody>
                  <a:tcPr marL="5931" marR="5931" marT="5931" marB="0" anchor="b">
                    <a:solidFill>
                      <a:srgbClr val="FFFAF3"/>
                    </a:solidFill>
                  </a:tcPr>
                </a:tc>
                <a:tc>
                  <a:txBody>
                    <a:bodyPr/>
                    <a:lstStyle/>
                    <a:p>
                      <a:pPr algn="ctr" fontAlgn="b"/>
                      <a:r>
                        <a:rPr lang="cs-CZ" sz="1000" u="none" strike="noStrike">
                          <a:effectLst/>
                          <a:latin typeface="+mn-lt"/>
                        </a:rPr>
                        <a:t>168</a:t>
                      </a:r>
                      <a:endParaRPr lang="cs-CZ" sz="1000" b="0" i="0" u="none" strike="noStrike">
                        <a:effectLst/>
                        <a:latin typeface="+mn-lt"/>
                      </a:endParaRPr>
                    </a:p>
                  </a:txBody>
                  <a:tcPr marL="5931" marR="5931" marT="5931" marB="0" anchor="b">
                    <a:solidFill>
                      <a:srgbClr val="FFFAF3"/>
                    </a:solidFill>
                  </a:tcPr>
                </a:tc>
                <a:tc>
                  <a:txBody>
                    <a:bodyPr/>
                    <a:lstStyle/>
                    <a:p>
                      <a:pPr algn="ctr" fontAlgn="b"/>
                      <a:r>
                        <a:rPr lang="cs-CZ" sz="1000" u="none" strike="noStrike">
                          <a:effectLst/>
                          <a:latin typeface="+mn-lt"/>
                        </a:rPr>
                        <a:t>132</a:t>
                      </a:r>
                      <a:endParaRPr lang="cs-CZ" sz="1000" b="0" i="0" u="none" strike="noStrike">
                        <a:effectLst/>
                        <a:latin typeface="+mn-lt"/>
                      </a:endParaRPr>
                    </a:p>
                  </a:txBody>
                  <a:tcPr marL="5931" marR="5931" marT="5931" marB="0" anchor="b">
                    <a:solidFill>
                      <a:srgbClr val="FFFAF3"/>
                    </a:solidFill>
                  </a:tcPr>
                </a:tc>
                <a:extLst>
                  <a:ext uri="{0D108BD9-81ED-4DB2-BD59-A6C34878D82A}">
                    <a16:rowId xmlns:a16="http://schemas.microsoft.com/office/drawing/2014/main" val="1957589971"/>
                  </a:ext>
                </a:extLst>
              </a:tr>
              <a:tr h="240233">
                <a:tc>
                  <a:txBody>
                    <a:bodyPr/>
                    <a:lstStyle/>
                    <a:p>
                      <a:pPr algn="l" fontAlgn="b"/>
                      <a:r>
                        <a:rPr lang="cs-CZ" sz="1000" b="0" i="0" u="none" strike="noStrike">
                          <a:effectLst/>
                          <a:latin typeface="+mn-lt"/>
                        </a:rPr>
                        <a:t> Elementary school teacher</a:t>
                      </a:r>
                    </a:p>
                  </a:txBody>
                  <a:tcPr marL="5931" marR="5931" marT="5931" marB="0" anchor="b">
                    <a:solidFill>
                      <a:srgbClr val="FFFAF3"/>
                    </a:solidFill>
                  </a:tcPr>
                </a:tc>
                <a:tc>
                  <a:txBody>
                    <a:bodyPr/>
                    <a:lstStyle/>
                    <a:p>
                      <a:pPr algn="ctr" fontAlgn="b"/>
                      <a:r>
                        <a:rPr lang="cs-CZ" sz="1000" u="none" strike="noStrike">
                          <a:effectLst/>
                          <a:latin typeface="+mn-lt"/>
                        </a:rPr>
                        <a:t>130</a:t>
                      </a:r>
                      <a:endParaRPr lang="cs-CZ" sz="1000" b="0" i="0" u="none" strike="noStrike">
                        <a:effectLst/>
                        <a:latin typeface="+mn-lt"/>
                      </a:endParaRPr>
                    </a:p>
                  </a:txBody>
                  <a:tcPr marL="5931" marR="5931" marT="5931" marB="0" anchor="b">
                    <a:solidFill>
                      <a:srgbClr val="FFFAF3"/>
                    </a:solidFill>
                  </a:tcPr>
                </a:tc>
                <a:tc>
                  <a:txBody>
                    <a:bodyPr/>
                    <a:lstStyle/>
                    <a:p>
                      <a:pPr algn="ctr" fontAlgn="b"/>
                      <a:r>
                        <a:rPr lang="cs-CZ" sz="1000" u="none" strike="noStrike">
                          <a:effectLst/>
                          <a:latin typeface="+mn-lt"/>
                        </a:rPr>
                        <a:t>102</a:t>
                      </a:r>
                      <a:endParaRPr lang="cs-CZ" sz="1000" b="0" i="0" u="none" strike="noStrike">
                        <a:effectLst/>
                        <a:latin typeface="+mn-lt"/>
                      </a:endParaRPr>
                    </a:p>
                  </a:txBody>
                  <a:tcPr marL="5931" marR="5931" marT="5931" marB="0" anchor="b">
                    <a:solidFill>
                      <a:srgbClr val="FFFAF3"/>
                    </a:solidFill>
                  </a:tcPr>
                </a:tc>
                <a:extLst>
                  <a:ext uri="{0D108BD9-81ED-4DB2-BD59-A6C34878D82A}">
                    <a16:rowId xmlns:a16="http://schemas.microsoft.com/office/drawing/2014/main" val="3492961175"/>
                  </a:ext>
                </a:extLst>
              </a:tr>
              <a:tr h="240233">
                <a:tc>
                  <a:txBody>
                    <a:bodyPr/>
                    <a:lstStyle/>
                    <a:p>
                      <a:pPr algn="l" fontAlgn="b"/>
                      <a:r>
                        <a:rPr lang="cs-CZ" sz="1000" u="none" strike="noStrike">
                          <a:effectLst/>
                          <a:latin typeface="+mn-lt"/>
                        </a:rPr>
                        <a:t> Social worker</a:t>
                      </a:r>
                      <a:endParaRPr lang="cs-CZ" sz="1000" b="0" i="0" u="none" strike="noStrike">
                        <a:effectLst/>
                        <a:latin typeface="+mn-lt"/>
                      </a:endParaRPr>
                    </a:p>
                  </a:txBody>
                  <a:tcPr marL="5931" marR="5931" marT="5931" marB="0" anchor="b">
                    <a:solidFill>
                      <a:srgbClr val="FFFAF3"/>
                    </a:solidFill>
                  </a:tcPr>
                </a:tc>
                <a:tc>
                  <a:txBody>
                    <a:bodyPr/>
                    <a:lstStyle/>
                    <a:p>
                      <a:pPr algn="ctr" fontAlgn="b"/>
                      <a:r>
                        <a:rPr lang="cs-CZ" sz="1000" u="none" strike="noStrike">
                          <a:effectLst/>
                        </a:rPr>
                        <a:t>123</a:t>
                      </a:r>
                      <a:endParaRPr lang="cs-CZ" sz="1000" b="0" i="0" u="none" strike="noStrike">
                        <a:effectLst/>
                        <a:latin typeface="Calibri" panose="020F0502020204030204" pitchFamily="34" charset="0"/>
                      </a:endParaRPr>
                    </a:p>
                  </a:txBody>
                  <a:tcPr marL="5931" marR="5931" marT="5931" marB="0" anchor="b">
                    <a:solidFill>
                      <a:srgbClr val="FFFAF3"/>
                    </a:solidFill>
                  </a:tcPr>
                </a:tc>
                <a:tc>
                  <a:txBody>
                    <a:bodyPr/>
                    <a:lstStyle/>
                    <a:p>
                      <a:pPr algn="ctr" fontAlgn="b"/>
                      <a:r>
                        <a:rPr lang="cs-CZ" sz="1000" u="none" strike="noStrike">
                          <a:effectLst/>
                        </a:rPr>
                        <a:t>99</a:t>
                      </a:r>
                      <a:endParaRPr lang="cs-CZ" sz="1000" b="0" i="0" u="none" strike="noStrike">
                        <a:effectLst/>
                        <a:latin typeface="Calibri" panose="020F0502020204030204" pitchFamily="34" charset="0"/>
                      </a:endParaRPr>
                    </a:p>
                  </a:txBody>
                  <a:tcPr marL="5931" marR="5931" marT="5931" marB="0" anchor="b">
                    <a:solidFill>
                      <a:srgbClr val="FFFAF3"/>
                    </a:solidFill>
                  </a:tcPr>
                </a:tc>
                <a:extLst>
                  <a:ext uri="{0D108BD9-81ED-4DB2-BD59-A6C34878D82A}">
                    <a16:rowId xmlns:a16="http://schemas.microsoft.com/office/drawing/2014/main" val="3877444814"/>
                  </a:ext>
                </a:extLst>
              </a:tr>
              <a:tr h="240233">
                <a:tc>
                  <a:txBody>
                    <a:bodyPr/>
                    <a:lstStyle/>
                    <a:p>
                      <a:pPr algn="l" fontAlgn="b"/>
                      <a:r>
                        <a:rPr lang="cs-CZ" sz="1000" b="0" i="0" u="none" strike="noStrike">
                          <a:effectLst/>
                          <a:latin typeface="+mn-lt"/>
                        </a:rPr>
                        <a:t> Assistant social worker</a:t>
                      </a:r>
                    </a:p>
                  </a:txBody>
                  <a:tcPr marL="5931" marR="5931" marT="5931" marB="0" anchor="b">
                    <a:solidFill>
                      <a:srgbClr val="FFFAF3"/>
                    </a:solidFill>
                  </a:tcPr>
                </a:tc>
                <a:tc>
                  <a:txBody>
                    <a:bodyPr/>
                    <a:lstStyle/>
                    <a:p>
                      <a:pPr algn="ctr" fontAlgn="b"/>
                      <a:r>
                        <a:rPr lang="cs-CZ" sz="1000" u="none" strike="noStrike">
                          <a:effectLst/>
                        </a:rPr>
                        <a:t>60</a:t>
                      </a:r>
                      <a:endParaRPr lang="cs-CZ" sz="1000" b="0" i="0" u="none" strike="noStrike">
                        <a:effectLst/>
                        <a:latin typeface="Calibri" panose="020F0502020204030204" pitchFamily="34" charset="0"/>
                      </a:endParaRPr>
                    </a:p>
                  </a:txBody>
                  <a:tcPr marL="5931" marR="5931" marT="5931" marB="0" anchor="b">
                    <a:solidFill>
                      <a:srgbClr val="FFFAF3"/>
                    </a:solidFill>
                  </a:tcPr>
                </a:tc>
                <a:tc>
                  <a:txBody>
                    <a:bodyPr/>
                    <a:lstStyle/>
                    <a:p>
                      <a:pPr algn="ctr" fontAlgn="b"/>
                      <a:r>
                        <a:rPr lang="cs-CZ" sz="1000" u="none" strike="noStrike">
                          <a:effectLst/>
                        </a:rPr>
                        <a:t>44</a:t>
                      </a:r>
                      <a:endParaRPr lang="cs-CZ" sz="1000" b="0" i="0" u="none" strike="noStrike">
                        <a:effectLst/>
                        <a:latin typeface="Calibri" panose="020F0502020204030204" pitchFamily="34" charset="0"/>
                      </a:endParaRPr>
                    </a:p>
                  </a:txBody>
                  <a:tcPr marL="5931" marR="5931" marT="5931" marB="0" anchor="b">
                    <a:solidFill>
                      <a:srgbClr val="FFFAF3"/>
                    </a:solidFill>
                  </a:tcPr>
                </a:tc>
                <a:extLst>
                  <a:ext uri="{0D108BD9-81ED-4DB2-BD59-A6C34878D82A}">
                    <a16:rowId xmlns:a16="http://schemas.microsoft.com/office/drawing/2014/main" val="2987247093"/>
                  </a:ext>
                </a:extLst>
              </a:tr>
              <a:tr h="240233">
                <a:tc>
                  <a:txBody>
                    <a:bodyPr/>
                    <a:lstStyle/>
                    <a:p>
                      <a:pPr algn="l" fontAlgn="b"/>
                      <a:r>
                        <a:rPr lang="cs-CZ" sz="1000" b="0" i="0" u="none" strike="noStrike">
                          <a:effectLst/>
                          <a:latin typeface="+mn-lt"/>
                        </a:rPr>
                        <a:t> Special education needs teacher</a:t>
                      </a:r>
                    </a:p>
                  </a:txBody>
                  <a:tcPr marL="5931" marR="5931" marT="5931" marB="0" anchor="b">
                    <a:solidFill>
                      <a:srgbClr val="FFFAF3"/>
                    </a:solidFill>
                  </a:tcPr>
                </a:tc>
                <a:tc>
                  <a:txBody>
                    <a:bodyPr/>
                    <a:lstStyle/>
                    <a:p>
                      <a:pPr algn="ctr" fontAlgn="b"/>
                      <a:r>
                        <a:rPr lang="cs-CZ" sz="1000" u="none" strike="noStrike">
                          <a:effectLst/>
                        </a:rPr>
                        <a:t>45</a:t>
                      </a:r>
                      <a:endParaRPr lang="cs-CZ" sz="1000" b="0" i="0" u="none" strike="noStrike">
                        <a:effectLst/>
                        <a:latin typeface="Calibri" panose="020F0502020204030204" pitchFamily="34" charset="0"/>
                      </a:endParaRPr>
                    </a:p>
                  </a:txBody>
                  <a:tcPr marL="5931" marR="5931" marT="5931" marB="0" anchor="b">
                    <a:solidFill>
                      <a:srgbClr val="FFFAF3"/>
                    </a:solidFill>
                  </a:tcPr>
                </a:tc>
                <a:tc>
                  <a:txBody>
                    <a:bodyPr/>
                    <a:lstStyle/>
                    <a:p>
                      <a:pPr algn="ctr" fontAlgn="b"/>
                      <a:r>
                        <a:rPr lang="cs-CZ" sz="1000" u="none" strike="noStrike">
                          <a:effectLst/>
                        </a:rPr>
                        <a:t>44</a:t>
                      </a:r>
                      <a:endParaRPr lang="cs-CZ" sz="1000" b="0" i="0" u="none" strike="noStrike">
                        <a:effectLst/>
                        <a:latin typeface="Calibri" panose="020F0502020204030204" pitchFamily="34" charset="0"/>
                      </a:endParaRPr>
                    </a:p>
                  </a:txBody>
                  <a:tcPr marL="5931" marR="5931" marT="5931" marB="0" anchor="b">
                    <a:solidFill>
                      <a:srgbClr val="FFFAF3"/>
                    </a:solidFill>
                  </a:tcPr>
                </a:tc>
                <a:extLst>
                  <a:ext uri="{0D108BD9-81ED-4DB2-BD59-A6C34878D82A}">
                    <a16:rowId xmlns:a16="http://schemas.microsoft.com/office/drawing/2014/main" val="3378412960"/>
                  </a:ext>
                </a:extLst>
              </a:tr>
              <a:tr h="240233">
                <a:tc>
                  <a:txBody>
                    <a:bodyPr/>
                    <a:lstStyle/>
                    <a:p>
                      <a:pPr algn="l" fontAlgn="b"/>
                      <a:r>
                        <a:rPr lang="cs-CZ" sz="1000" b="0" i="0" u="none" strike="noStrike">
                          <a:effectLst/>
                          <a:latin typeface="+mn-lt"/>
                        </a:rPr>
                        <a:t> Teaching assistant </a:t>
                      </a:r>
                    </a:p>
                  </a:txBody>
                  <a:tcPr marL="5931" marR="5931" marT="5931" marB="0" anchor="b">
                    <a:solidFill>
                      <a:srgbClr val="FFFAF3"/>
                    </a:solidFill>
                  </a:tcPr>
                </a:tc>
                <a:tc>
                  <a:txBody>
                    <a:bodyPr/>
                    <a:lstStyle/>
                    <a:p>
                      <a:pPr algn="ctr" fontAlgn="b"/>
                      <a:r>
                        <a:rPr lang="cs-CZ" sz="1000" u="none" strike="noStrike">
                          <a:effectLst/>
                        </a:rPr>
                        <a:t>63</a:t>
                      </a:r>
                      <a:endParaRPr lang="cs-CZ" sz="1000" b="0" i="0" u="none" strike="noStrike">
                        <a:effectLst/>
                        <a:latin typeface="Calibri" panose="020F0502020204030204" pitchFamily="34" charset="0"/>
                      </a:endParaRPr>
                    </a:p>
                  </a:txBody>
                  <a:tcPr marL="5931" marR="5931" marT="5931" marB="0" anchor="b">
                    <a:solidFill>
                      <a:srgbClr val="FFFAF3"/>
                    </a:solidFill>
                  </a:tcPr>
                </a:tc>
                <a:tc>
                  <a:txBody>
                    <a:bodyPr/>
                    <a:lstStyle/>
                    <a:p>
                      <a:pPr algn="ctr" fontAlgn="b"/>
                      <a:r>
                        <a:rPr lang="cs-CZ" sz="1000" u="none" strike="noStrike">
                          <a:effectLst/>
                        </a:rPr>
                        <a:t>42</a:t>
                      </a:r>
                      <a:endParaRPr lang="cs-CZ" sz="1000" b="0" i="0" u="none" strike="noStrike">
                        <a:effectLst/>
                        <a:latin typeface="Calibri" panose="020F0502020204030204" pitchFamily="34" charset="0"/>
                      </a:endParaRPr>
                    </a:p>
                  </a:txBody>
                  <a:tcPr marL="5931" marR="5931" marT="5931" marB="0" anchor="b">
                    <a:solidFill>
                      <a:srgbClr val="FFFAF3"/>
                    </a:solidFill>
                  </a:tcPr>
                </a:tc>
                <a:extLst>
                  <a:ext uri="{0D108BD9-81ED-4DB2-BD59-A6C34878D82A}">
                    <a16:rowId xmlns:a16="http://schemas.microsoft.com/office/drawing/2014/main" val="1816770552"/>
                  </a:ext>
                </a:extLst>
              </a:tr>
              <a:tr h="240233">
                <a:tc>
                  <a:txBody>
                    <a:bodyPr/>
                    <a:lstStyle/>
                    <a:p>
                      <a:pPr algn="l" fontAlgn="b"/>
                      <a:r>
                        <a:rPr lang="cs-CZ" sz="1000" b="0" i="0" u="none" strike="noStrike">
                          <a:effectLst/>
                          <a:latin typeface="+mn-lt"/>
                        </a:rPr>
                        <a:t> Carer in children</a:t>
                      </a:r>
                      <a:r>
                        <a:rPr lang="en-US" sz="1000" b="0" i="0" u="none" strike="noStrike">
                          <a:effectLst/>
                          <a:latin typeface="+mn-lt"/>
                        </a:rPr>
                        <a:t>’</a:t>
                      </a:r>
                      <a:r>
                        <a:rPr lang="cs-CZ" sz="1000" b="0" i="0" u="none" strike="noStrike">
                          <a:effectLst/>
                          <a:latin typeface="+mn-lt"/>
                        </a:rPr>
                        <a:t>s homes</a:t>
                      </a:r>
                    </a:p>
                  </a:txBody>
                  <a:tcPr marL="5931" marR="5931" marT="5931" marB="0" anchor="b">
                    <a:solidFill>
                      <a:srgbClr val="FFFAF3"/>
                    </a:solidFill>
                  </a:tcPr>
                </a:tc>
                <a:tc>
                  <a:txBody>
                    <a:bodyPr/>
                    <a:lstStyle/>
                    <a:p>
                      <a:pPr algn="ctr" fontAlgn="b"/>
                      <a:r>
                        <a:rPr lang="cs-CZ" sz="1000" u="none" strike="noStrike">
                          <a:effectLst/>
                        </a:rPr>
                        <a:t>45</a:t>
                      </a:r>
                      <a:endParaRPr lang="cs-CZ" sz="1000" b="0" i="0" u="none" strike="noStrike">
                        <a:effectLst/>
                        <a:latin typeface="Calibri" panose="020F0502020204030204" pitchFamily="34" charset="0"/>
                      </a:endParaRPr>
                    </a:p>
                  </a:txBody>
                  <a:tcPr marL="5931" marR="5931" marT="5931" marB="0" anchor="b">
                    <a:solidFill>
                      <a:srgbClr val="FFFAF3"/>
                    </a:solidFill>
                  </a:tcPr>
                </a:tc>
                <a:tc>
                  <a:txBody>
                    <a:bodyPr/>
                    <a:lstStyle/>
                    <a:p>
                      <a:pPr algn="ctr" fontAlgn="b"/>
                      <a:r>
                        <a:rPr lang="cs-CZ" sz="1000" u="none" strike="noStrike">
                          <a:effectLst/>
                        </a:rPr>
                        <a:t>28</a:t>
                      </a:r>
                      <a:endParaRPr lang="cs-CZ" sz="1000" b="0" i="0" u="none" strike="noStrike">
                        <a:effectLst/>
                        <a:latin typeface="Calibri" panose="020F0502020204030204" pitchFamily="34" charset="0"/>
                      </a:endParaRPr>
                    </a:p>
                  </a:txBody>
                  <a:tcPr marL="5931" marR="5931" marT="5931" marB="0" anchor="b">
                    <a:solidFill>
                      <a:srgbClr val="FFFAF3"/>
                    </a:solidFill>
                  </a:tcPr>
                </a:tc>
                <a:extLst>
                  <a:ext uri="{0D108BD9-81ED-4DB2-BD59-A6C34878D82A}">
                    <a16:rowId xmlns:a16="http://schemas.microsoft.com/office/drawing/2014/main" val="2601852752"/>
                  </a:ext>
                </a:extLst>
              </a:tr>
              <a:tr h="240233">
                <a:tc>
                  <a:txBody>
                    <a:bodyPr/>
                    <a:lstStyle/>
                    <a:p>
                      <a:pPr algn="l" fontAlgn="b"/>
                      <a:r>
                        <a:rPr lang="cs-CZ" sz="1000" u="none" strike="noStrike">
                          <a:effectLst/>
                          <a:latin typeface="+mn-lt"/>
                        </a:rPr>
                        <a:t> Psychologist</a:t>
                      </a:r>
                      <a:endParaRPr lang="cs-CZ" sz="1000" b="0" i="0" u="none" strike="noStrike">
                        <a:effectLst/>
                        <a:latin typeface="+mn-lt"/>
                      </a:endParaRPr>
                    </a:p>
                  </a:txBody>
                  <a:tcPr marL="5931" marR="5931" marT="5931" marB="0" anchor="b">
                    <a:solidFill>
                      <a:srgbClr val="FFFAF3"/>
                    </a:solidFill>
                  </a:tcPr>
                </a:tc>
                <a:tc>
                  <a:txBody>
                    <a:bodyPr/>
                    <a:lstStyle/>
                    <a:p>
                      <a:pPr algn="ctr" fontAlgn="b"/>
                      <a:r>
                        <a:rPr lang="cs-CZ" sz="1000" u="none" strike="noStrike">
                          <a:effectLst/>
                        </a:rPr>
                        <a:t>29</a:t>
                      </a:r>
                      <a:endParaRPr lang="cs-CZ" sz="1000" b="0" i="0" u="none" strike="noStrike">
                        <a:effectLst/>
                        <a:latin typeface="Calibri" panose="020F0502020204030204" pitchFamily="34" charset="0"/>
                      </a:endParaRPr>
                    </a:p>
                  </a:txBody>
                  <a:tcPr marL="5931" marR="5931" marT="5931" marB="0" anchor="b">
                    <a:solidFill>
                      <a:srgbClr val="FFFAF3"/>
                    </a:solidFill>
                  </a:tcPr>
                </a:tc>
                <a:tc>
                  <a:txBody>
                    <a:bodyPr/>
                    <a:lstStyle/>
                    <a:p>
                      <a:pPr algn="ctr" fontAlgn="b"/>
                      <a:r>
                        <a:rPr lang="cs-CZ" sz="1000" u="none" strike="noStrike">
                          <a:effectLst/>
                        </a:rPr>
                        <a:t>18</a:t>
                      </a:r>
                      <a:endParaRPr lang="cs-CZ" sz="1000" b="0" i="0" u="none" strike="noStrike">
                        <a:effectLst/>
                        <a:latin typeface="Calibri" panose="020F0502020204030204" pitchFamily="34" charset="0"/>
                      </a:endParaRPr>
                    </a:p>
                  </a:txBody>
                  <a:tcPr marL="5931" marR="5931" marT="5931" marB="0" anchor="b">
                    <a:solidFill>
                      <a:srgbClr val="FFFAF3"/>
                    </a:solidFill>
                  </a:tcPr>
                </a:tc>
                <a:extLst>
                  <a:ext uri="{0D108BD9-81ED-4DB2-BD59-A6C34878D82A}">
                    <a16:rowId xmlns:a16="http://schemas.microsoft.com/office/drawing/2014/main" val="400386193"/>
                  </a:ext>
                </a:extLst>
              </a:tr>
              <a:tr h="240233">
                <a:tc>
                  <a:txBody>
                    <a:bodyPr/>
                    <a:lstStyle/>
                    <a:p>
                      <a:pPr algn="l" fontAlgn="b"/>
                      <a:r>
                        <a:rPr lang="cs-CZ" sz="1000" b="0" i="0" u="none" strike="noStrike">
                          <a:effectLst/>
                          <a:latin typeface="+mn-lt"/>
                        </a:rPr>
                        <a:t> Headmaster</a:t>
                      </a:r>
                    </a:p>
                  </a:txBody>
                  <a:tcPr marL="5931" marR="5931" marT="5931" marB="0" anchor="b">
                    <a:solidFill>
                      <a:srgbClr val="FFFAF3"/>
                    </a:solidFill>
                  </a:tcPr>
                </a:tc>
                <a:tc>
                  <a:txBody>
                    <a:bodyPr/>
                    <a:lstStyle/>
                    <a:p>
                      <a:pPr algn="ctr" fontAlgn="b"/>
                      <a:r>
                        <a:rPr lang="cs-CZ" sz="1000" u="none" strike="noStrike">
                          <a:effectLst/>
                        </a:rPr>
                        <a:t>20</a:t>
                      </a:r>
                      <a:endParaRPr lang="cs-CZ" sz="1000" b="0" i="0" u="none" strike="noStrike">
                        <a:effectLst/>
                        <a:latin typeface="Calibri" panose="020F0502020204030204" pitchFamily="34" charset="0"/>
                      </a:endParaRPr>
                    </a:p>
                  </a:txBody>
                  <a:tcPr marL="5931" marR="5931" marT="5931" marB="0" anchor="b">
                    <a:solidFill>
                      <a:srgbClr val="FFFAF3"/>
                    </a:solidFill>
                  </a:tcPr>
                </a:tc>
                <a:tc>
                  <a:txBody>
                    <a:bodyPr/>
                    <a:lstStyle/>
                    <a:p>
                      <a:pPr algn="ctr" fontAlgn="b"/>
                      <a:r>
                        <a:rPr lang="cs-CZ" sz="1000" u="none" strike="noStrike">
                          <a:effectLst/>
                        </a:rPr>
                        <a:t>16</a:t>
                      </a:r>
                      <a:endParaRPr lang="cs-CZ" sz="1000" b="0" i="0" u="none" strike="noStrike">
                        <a:effectLst/>
                        <a:latin typeface="Calibri" panose="020F0502020204030204" pitchFamily="34" charset="0"/>
                      </a:endParaRPr>
                    </a:p>
                  </a:txBody>
                  <a:tcPr marL="5931" marR="5931" marT="5931" marB="0" anchor="b">
                    <a:solidFill>
                      <a:srgbClr val="FFFAF3"/>
                    </a:solidFill>
                  </a:tcPr>
                </a:tc>
                <a:extLst>
                  <a:ext uri="{0D108BD9-81ED-4DB2-BD59-A6C34878D82A}">
                    <a16:rowId xmlns:a16="http://schemas.microsoft.com/office/drawing/2014/main" val="1967786219"/>
                  </a:ext>
                </a:extLst>
              </a:tr>
              <a:tr h="240233">
                <a:tc>
                  <a:txBody>
                    <a:bodyPr/>
                    <a:lstStyle/>
                    <a:p>
                      <a:pPr algn="l" fontAlgn="b"/>
                      <a:r>
                        <a:rPr lang="cs-CZ" sz="1000" u="none" strike="noStrike">
                          <a:effectLst/>
                          <a:latin typeface="+mn-lt"/>
                        </a:rPr>
                        <a:t> School support staff</a:t>
                      </a:r>
                      <a:endParaRPr lang="cs-CZ" sz="1000" b="0" i="0" u="none" strike="noStrike">
                        <a:effectLst/>
                        <a:latin typeface="+mn-lt"/>
                      </a:endParaRPr>
                    </a:p>
                  </a:txBody>
                  <a:tcPr marL="5931" marR="5931" marT="5931" marB="0" anchor="b">
                    <a:solidFill>
                      <a:srgbClr val="FFFAF3"/>
                    </a:solidFill>
                  </a:tcPr>
                </a:tc>
                <a:tc>
                  <a:txBody>
                    <a:bodyPr/>
                    <a:lstStyle/>
                    <a:p>
                      <a:pPr algn="ctr" fontAlgn="b"/>
                      <a:r>
                        <a:rPr lang="cs-CZ" sz="1000" u="none" strike="noStrike">
                          <a:effectLst/>
                        </a:rPr>
                        <a:t>15</a:t>
                      </a:r>
                      <a:endParaRPr lang="cs-CZ" sz="1000" b="0" i="0" u="none" strike="noStrike">
                        <a:effectLst/>
                        <a:latin typeface="Calibri" panose="020F0502020204030204" pitchFamily="34" charset="0"/>
                      </a:endParaRPr>
                    </a:p>
                  </a:txBody>
                  <a:tcPr marL="5931" marR="5931" marT="5931" marB="0" anchor="b">
                    <a:solidFill>
                      <a:srgbClr val="FFFAF3"/>
                    </a:solidFill>
                  </a:tcPr>
                </a:tc>
                <a:tc>
                  <a:txBody>
                    <a:bodyPr/>
                    <a:lstStyle/>
                    <a:p>
                      <a:pPr algn="ctr" fontAlgn="b"/>
                      <a:r>
                        <a:rPr lang="cs-CZ" sz="1000" u="none" strike="noStrike">
                          <a:effectLst/>
                        </a:rPr>
                        <a:t>11</a:t>
                      </a:r>
                      <a:endParaRPr lang="cs-CZ" sz="1000" b="0" i="0" u="none" strike="noStrike">
                        <a:effectLst/>
                        <a:latin typeface="Calibri" panose="020F0502020204030204" pitchFamily="34" charset="0"/>
                      </a:endParaRPr>
                    </a:p>
                  </a:txBody>
                  <a:tcPr marL="5931" marR="5931" marT="5931" marB="0" anchor="b">
                    <a:solidFill>
                      <a:srgbClr val="FFFAF3"/>
                    </a:solidFill>
                  </a:tcPr>
                </a:tc>
                <a:extLst>
                  <a:ext uri="{0D108BD9-81ED-4DB2-BD59-A6C34878D82A}">
                    <a16:rowId xmlns:a16="http://schemas.microsoft.com/office/drawing/2014/main" val="1784714709"/>
                  </a:ext>
                </a:extLst>
              </a:tr>
              <a:tr h="240233">
                <a:tc>
                  <a:txBody>
                    <a:bodyPr/>
                    <a:lstStyle/>
                    <a:p>
                      <a:pPr algn="l" fontAlgn="b"/>
                      <a:r>
                        <a:rPr lang="cs-CZ" sz="1000" b="0" i="0" u="none" strike="noStrike">
                          <a:effectLst/>
                          <a:latin typeface="+mn-lt"/>
                        </a:rPr>
                        <a:t> High school teacher</a:t>
                      </a:r>
                    </a:p>
                  </a:txBody>
                  <a:tcPr marL="5931" marR="5931" marT="5931" marB="0" anchor="b">
                    <a:solidFill>
                      <a:srgbClr val="FFFAF3"/>
                    </a:solidFill>
                  </a:tcPr>
                </a:tc>
                <a:tc>
                  <a:txBody>
                    <a:bodyPr/>
                    <a:lstStyle/>
                    <a:p>
                      <a:pPr algn="ctr" fontAlgn="b"/>
                      <a:r>
                        <a:rPr lang="cs-CZ" sz="1000" u="none" strike="noStrike">
                          <a:effectLst/>
                        </a:rPr>
                        <a:t>10</a:t>
                      </a:r>
                      <a:endParaRPr lang="cs-CZ" sz="1000" b="0" i="0" u="none" strike="noStrike">
                        <a:effectLst/>
                        <a:latin typeface="Calibri" panose="020F0502020204030204" pitchFamily="34" charset="0"/>
                      </a:endParaRPr>
                    </a:p>
                  </a:txBody>
                  <a:tcPr marL="5931" marR="5931" marT="5931" marB="0" anchor="b">
                    <a:solidFill>
                      <a:srgbClr val="FFFAF3"/>
                    </a:solidFill>
                  </a:tcPr>
                </a:tc>
                <a:tc>
                  <a:txBody>
                    <a:bodyPr/>
                    <a:lstStyle/>
                    <a:p>
                      <a:pPr algn="ctr" fontAlgn="b"/>
                      <a:r>
                        <a:rPr lang="cs-CZ" sz="1000" u="none" strike="noStrike">
                          <a:effectLst/>
                        </a:rPr>
                        <a:t>8</a:t>
                      </a:r>
                      <a:endParaRPr lang="cs-CZ" sz="1000" b="0" i="0" u="none" strike="noStrike">
                        <a:effectLst/>
                        <a:latin typeface="Calibri" panose="020F0502020204030204" pitchFamily="34" charset="0"/>
                      </a:endParaRPr>
                    </a:p>
                  </a:txBody>
                  <a:tcPr marL="5931" marR="5931" marT="5931" marB="0" anchor="b">
                    <a:solidFill>
                      <a:srgbClr val="FFFAF3"/>
                    </a:solidFill>
                  </a:tcPr>
                </a:tc>
                <a:extLst>
                  <a:ext uri="{0D108BD9-81ED-4DB2-BD59-A6C34878D82A}">
                    <a16:rowId xmlns:a16="http://schemas.microsoft.com/office/drawing/2014/main" val="3797587743"/>
                  </a:ext>
                </a:extLst>
              </a:tr>
            </a:tbl>
          </a:graphicData>
        </a:graphic>
      </p:graphicFrame>
    </p:spTree>
    <p:extLst>
      <p:ext uri="{BB962C8B-B14F-4D97-AF65-F5344CB8AC3E}">
        <p14:creationId xmlns:p14="http://schemas.microsoft.com/office/powerpoint/2010/main" val="438180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9FF82-D7C1-5DDA-3562-10A0B6137990}"/>
              </a:ext>
            </a:extLst>
          </p:cNvPr>
          <p:cNvSpPr>
            <a:spLocks noGrp="1"/>
          </p:cNvSpPr>
          <p:nvPr>
            <p:ph type="title"/>
          </p:nvPr>
        </p:nvSpPr>
        <p:spPr>
          <a:xfrm>
            <a:off x="2162012" y="1278010"/>
            <a:ext cx="4827722" cy="572700"/>
          </a:xfrm>
        </p:spPr>
        <p:txBody>
          <a:bodyPr>
            <a:normAutofit fontScale="90000"/>
          </a:bodyPr>
          <a:lstStyle/>
          <a:p>
            <a:r>
              <a:rPr lang="en-GB" b="1">
                <a:latin typeface="Roboto" panose="02000000000000000000" pitchFamily="2" charset="0"/>
                <a:ea typeface="Roboto" panose="02000000000000000000" pitchFamily="2" charset="0"/>
                <a:cs typeface="Roboto" panose="02000000000000000000" pitchFamily="2" charset="0"/>
              </a:rPr>
              <a:t>General evaluation of the course</a:t>
            </a:r>
            <a:br>
              <a:rPr lang="en-GB" b="1">
                <a:latin typeface="Roboto" panose="02000000000000000000" pitchFamily="2" charset="0"/>
                <a:ea typeface="Roboto" panose="02000000000000000000" pitchFamily="2" charset="0"/>
                <a:cs typeface="Roboto" panose="02000000000000000000" pitchFamily="2" charset="0"/>
              </a:rPr>
            </a:br>
            <a:endParaRPr lang="en-GB" b="1">
              <a:latin typeface="Roboto" panose="02000000000000000000" pitchFamily="2" charset="0"/>
              <a:ea typeface="Roboto" panose="02000000000000000000" pitchFamily="2" charset="0"/>
              <a:cs typeface="Roboto" panose="02000000000000000000" pitchFamily="2" charset="0"/>
            </a:endParaRPr>
          </a:p>
        </p:txBody>
      </p:sp>
      <p:sp>
        <p:nvSpPr>
          <p:cNvPr id="6" name="TextBox 5">
            <a:extLst>
              <a:ext uri="{FF2B5EF4-FFF2-40B4-BE49-F238E27FC236}">
                <a16:creationId xmlns:a16="http://schemas.microsoft.com/office/drawing/2014/main" id="{193C3515-F04C-B08B-EC2A-85693993A99E}"/>
              </a:ext>
            </a:extLst>
          </p:cNvPr>
          <p:cNvSpPr txBox="1"/>
          <p:nvPr/>
        </p:nvSpPr>
        <p:spPr>
          <a:xfrm>
            <a:off x="2158138" y="2094696"/>
            <a:ext cx="4827722" cy="954107"/>
          </a:xfrm>
          <a:prstGeom prst="rect">
            <a:avLst/>
          </a:prstGeom>
          <a:noFill/>
        </p:spPr>
        <p:txBody>
          <a:bodyPr wrap="square" rtlCol="0">
            <a:spAutoFit/>
          </a:bodyPr>
          <a:lstStyle/>
          <a:p>
            <a:pPr marL="285750" indent="-285750">
              <a:buFont typeface="Arial" panose="020B0604020202020204" pitchFamily="34" charset="0"/>
              <a:buChar char="•"/>
            </a:pPr>
            <a:r>
              <a:rPr lang="en-GB"/>
              <a:t>usefulness of the course content to the participants</a:t>
            </a:r>
          </a:p>
          <a:p>
            <a:pPr marL="285750" indent="-285750">
              <a:buFont typeface="Arial" panose="020B0604020202020204" pitchFamily="34" charset="0"/>
              <a:buChar char="•"/>
            </a:pPr>
            <a:r>
              <a:rPr lang="en-GB"/>
              <a:t>quality of the course content including all materials</a:t>
            </a:r>
          </a:p>
          <a:p>
            <a:pPr marL="285750" indent="-285750">
              <a:buFont typeface="Arial" panose="020B0604020202020204" pitchFamily="34" charset="0"/>
              <a:buChar char="•"/>
            </a:pPr>
            <a:r>
              <a:rPr lang="en-GB"/>
              <a:t>quality of the course delivery</a:t>
            </a:r>
          </a:p>
          <a:p>
            <a:pPr marL="285750" indent="-285750">
              <a:buFont typeface="Arial" panose="020B0604020202020204" pitchFamily="34" charset="0"/>
              <a:buChar char="•"/>
            </a:pPr>
            <a:r>
              <a:rPr lang="en-GB"/>
              <a:t>usefulness of individual topics covered in the course</a:t>
            </a:r>
          </a:p>
        </p:txBody>
      </p:sp>
    </p:spTree>
    <p:extLst>
      <p:ext uri="{BB962C8B-B14F-4D97-AF65-F5344CB8AC3E}">
        <p14:creationId xmlns:p14="http://schemas.microsoft.com/office/powerpoint/2010/main" val="1418230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1C1F-B624-313F-DCF2-AA1575EF0581}"/>
              </a:ext>
            </a:extLst>
          </p:cNvPr>
          <p:cNvSpPr>
            <a:spLocks noGrp="1"/>
          </p:cNvSpPr>
          <p:nvPr>
            <p:ph type="title"/>
          </p:nvPr>
        </p:nvSpPr>
        <p:spPr/>
        <p:txBody>
          <a:bodyPr>
            <a:normAutofit fontScale="90000"/>
          </a:bodyPr>
          <a:lstStyle/>
          <a:p>
            <a:r>
              <a:rPr lang="cs-CZ" b="1">
                <a:latin typeface="Roboto" panose="02000000000000000000" pitchFamily="2" charset="0"/>
                <a:ea typeface="Roboto" panose="02000000000000000000" pitchFamily="2" charset="0"/>
                <a:cs typeface="Roboto" panose="02000000000000000000" pitchFamily="2" charset="0"/>
              </a:rPr>
              <a:t>Evaluation</a:t>
            </a:r>
            <a:endParaRPr lang="en-GB" b="1">
              <a:latin typeface="Roboto" panose="02000000000000000000" pitchFamily="2" charset="0"/>
              <a:ea typeface="Roboto" panose="02000000000000000000" pitchFamily="2" charset="0"/>
              <a:cs typeface="Roboto" panose="02000000000000000000" pitchFamily="2" charset="0"/>
            </a:endParaRPr>
          </a:p>
        </p:txBody>
      </p:sp>
      <p:sp>
        <p:nvSpPr>
          <p:cNvPr id="4" name="Text Placeholder 3">
            <a:extLst>
              <a:ext uri="{FF2B5EF4-FFF2-40B4-BE49-F238E27FC236}">
                <a16:creationId xmlns:a16="http://schemas.microsoft.com/office/drawing/2014/main" id="{46D3B5E7-A074-EFE8-1AA3-9F6E7C187948}"/>
              </a:ext>
            </a:extLst>
          </p:cNvPr>
          <p:cNvSpPr>
            <a:spLocks noGrp="1"/>
          </p:cNvSpPr>
          <p:nvPr>
            <p:ph type="body" idx="2"/>
          </p:nvPr>
        </p:nvSpPr>
        <p:spPr>
          <a:xfrm>
            <a:off x="4153545" y="445025"/>
            <a:ext cx="4678755" cy="4444690"/>
          </a:xfrm>
        </p:spPr>
        <p:txBody>
          <a:bodyPr>
            <a:noAutofit/>
          </a:bodyPr>
          <a:lstStyle/>
          <a:p>
            <a:pPr>
              <a:lnSpc>
                <a:spcPct val="100000"/>
              </a:lnSpc>
              <a:spcAft>
                <a:spcPts val="600"/>
              </a:spcAft>
            </a:pPr>
            <a:r>
              <a:rPr lang="en-US" sz="1100" b="1">
                <a:solidFill>
                  <a:srgbClr val="000000"/>
                </a:solidFill>
                <a:latin typeface="Calibri" panose="020F0502020204030204" pitchFamily="34" charset="0"/>
                <a:cs typeface="Calibri" panose="020F0502020204030204" pitchFamily="34" charset="0"/>
              </a:rPr>
              <a:t>Category </a:t>
            </a:r>
            <a:r>
              <a:rPr lang="cs-CZ" sz="1100" b="1">
                <a:solidFill>
                  <a:srgbClr val="000000"/>
                </a:solidFill>
                <a:latin typeface="Calibri" panose="020F0502020204030204" pitchFamily="34" charset="0"/>
                <a:cs typeface="Calibri" panose="020F0502020204030204" pitchFamily="34" charset="0"/>
              </a:rPr>
              <a:t>A</a:t>
            </a:r>
            <a:r>
              <a:rPr lang="cs-CZ" sz="1100" b="1" i="0" u="none" strike="noStrike">
                <a:solidFill>
                  <a:srgbClr val="000000"/>
                </a:solidFill>
                <a:effectLst/>
                <a:latin typeface="Calibri" panose="020F0502020204030204" pitchFamily="34" charset="0"/>
                <a:cs typeface="Calibri" panose="020F0502020204030204" pitchFamily="34" charset="0"/>
              </a:rPr>
              <a:t> - </a:t>
            </a:r>
            <a:r>
              <a:rPr lang="en-GB" sz="1100" b="1">
                <a:solidFill>
                  <a:srgbClr val="000000"/>
                </a:solidFill>
                <a:latin typeface="Calibri" panose="020F0502020204030204" pitchFamily="34" charset="0"/>
                <a:cs typeface="Calibri" panose="020F0502020204030204" pitchFamily="34" charset="0"/>
              </a:rPr>
              <a:t>U</a:t>
            </a:r>
            <a:r>
              <a:rPr lang="en-GB" sz="1100" b="1" i="0" u="none" strike="noStrike">
                <a:solidFill>
                  <a:srgbClr val="000000"/>
                </a:solidFill>
                <a:effectLst/>
                <a:latin typeface="Calibri" panose="020F0502020204030204" pitchFamily="34" charset="0"/>
                <a:cs typeface="Calibri" panose="020F0502020204030204" pitchFamily="34" charset="0"/>
              </a:rPr>
              <a:t>sefulness of the topic for </a:t>
            </a:r>
            <a:r>
              <a:rPr lang="en-GB" sz="1100" b="1">
                <a:solidFill>
                  <a:srgbClr val="000000"/>
                </a:solidFill>
                <a:latin typeface="Calibri" panose="020F0502020204030204" pitchFamily="34" charset="0"/>
                <a:cs typeface="Calibri" panose="020F0502020204030204" pitchFamily="34" charset="0"/>
              </a:rPr>
              <a:t>my</a:t>
            </a:r>
            <a:r>
              <a:rPr lang="en-GB" sz="1100" b="1" i="0" u="none" strike="noStrike">
                <a:solidFill>
                  <a:srgbClr val="000000"/>
                </a:solidFill>
                <a:effectLst/>
                <a:latin typeface="Calibri" panose="020F0502020204030204" pitchFamily="34" charset="0"/>
                <a:cs typeface="Calibri" panose="020F0502020204030204" pitchFamily="34" charset="0"/>
              </a:rPr>
              <a:t> practice</a:t>
            </a:r>
            <a:r>
              <a:rPr lang="en-GB" sz="1100" b="1">
                <a:latin typeface="Calibri" panose="020F0502020204030204" pitchFamily="34" charset="0"/>
                <a:cs typeface="Calibri" panose="020F0502020204030204" pitchFamily="34" charset="0"/>
              </a:rPr>
              <a:t> </a:t>
            </a:r>
            <a:endParaRPr lang="cs-CZ" sz="1100" b="1">
              <a:latin typeface="Calibri" panose="020F0502020204030204" pitchFamily="34" charset="0"/>
              <a:cs typeface="Calibri" panose="020F0502020204030204" pitchFamily="34" charset="0"/>
            </a:endParaRPr>
          </a:p>
          <a:p>
            <a:pPr marL="139700" indent="0">
              <a:lnSpc>
                <a:spcPct val="100000"/>
              </a:lnSpc>
              <a:buNone/>
            </a:pPr>
            <a:r>
              <a:rPr lang="en-US" sz="1100">
                <a:latin typeface="Calibri" panose="020F0502020204030204" pitchFamily="34" charset="0"/>
                <a:cs typeface="Calibri" panose="020F0502020204030204" pitchFamily="34" charset="0"/>
              </a:rPr>
              <a:t>In category A, t</a:t>
            </a:r>
            <a:r>
              <a:rPr lang="cs-CZ" sz="1100">
                <a:solidFill>
                  <a:schemeClr val="dk1"/>
                </a:solidFill>
                <a:latin typeface="Calibri" panose="020F0502020204030204" pitchFamily="34" charset="0"/>
                <a:cs typeface="Calibri" panose="020F0502020204030204" pitchFamily="34" charset="0"/>
              </a:rPr>
              <a:t>he majority of participants found the course </a:t>
            </a:r>
            <a:r>
              <a:rPr lang="en-US" sz="1100">
                <a:solidFill>
                  <a:schemeClr val="dk1"/>
                </a:solidFill>
                <a:latin typeface="Calibri" panose="020F0502020204030204" pitchFamily="34" charset="0"/>
                <a:cs typeface="Calibri" panose="020F0502020204030204" pitchFamily="34" charset="0"/>
              </a:rPr>
              <a:t>to be </a:t>
            </a:r>
            <a:r>
              <a:rPr lang="cs-CZ" sz="1100">
                <a:solidFill>
                  <a:schemeClr val="dk1"/>
                </a:solidFill>
                <a:latin typeface="Calibri" panose="020F0502020204030204" pitchFamily="34" charset="0"/>
                <a:cs typeface="Calibri" panose="020F0502020204030204" pitchFamily="34" charset="0"/>
              </a:rPr>
              <a:t>useful for their </a:t>
            </a:r>
            <a:r>
              <a:rPr lang="en-US" sz="1100">
                <a:solidFill>
                  <a:schemeClr val="dk1"/>
                </a:solidFill>
                <a:latin typeface="Calibri" panose="020F0502020204030204" pitchFamily="34" charset="0"/>
                <a:cs typeface="Calibri" panose="020F0502020204030204" pitchFamily="34" charset="0"/>
              </a:rPr>
              <a:t>professional </a:t>
            </a:r>
            <a:r>
              <a:rPr lang="cs-CZ" sz="1100">
                <a:solidFill>
                  <a:schemeClr val="dk1"/>
                </a:solidFill>
                <a:latin typeface="Calibri" panose="020F0502020204030204" pitchFamily="34" charset="0"/>
                <a:cs typeface="Calibri" panose="020F0502020204030204" pitchFamily="34" charset="0"/>
              </a:rPr>
              <a:t>practi</a:t>
            </a:r>
            <a:r>
              <a:rPr lang="en-US" sz="1100">
                <a:solidFill>
                  <a:schemeClr val="dk1"/>
                </a:solidFill>
                <a:latin typeface="Calibri" panose="020F0502020204030204" pitchFamily="34" charset="0"/>
                <a:cs typeface="Calibri" panose="020F0502020204030204" pitchFamily="34" charset="0"/>
              </a:rPr>
              <a:t>c</a:t>
            </a:r>
            <a:r>
              <a:rPr lang="cs-CZ" sz="1100">
                <a:solidFill>
                  <a:schemeClr val="dk1"/>
                </a:solidFill>
                <a:latin typeface="Calibri" panose="020F0502020204030204" pitchFamily="34" charset="0"/>
                <a:cs typeface="Calibri" panose="020F0502020204030204" pitchFamily="34" charset="0"/>
              </a:rPr>
              <a:t>e. </a:t>
            </a:r>
            <a:r>
              <a:rPr lang="en-GB" sz="1100">
                <a:solidFill>
                  <a:schemeClr val="dk1"/>
                </a:solidFill>
                <a:latin typeface="Calibri" panose="020F0502020204030204" pitchFamily="34" charset="0"/>
                <a:cs typeface="Calibri" panose="020F0502020204030204" pitchFamily="34" charset="0"/>
              </a:rPr>
              <a:t>60</a:t>
            </a:r>
            <a:r>
              <a:rPr lang="en-US" sz="1100">
                <a:latin typeface="Calibri" panose="020F0502020204030204" pitchFamily="34" charset="0"/>
                <a:cs typeface="Calibri" panose="020F0502020204030204" pitchFamily="34" charset="0"/>
              </a:rPr>
              <a:t>% answered it was most useful for them, 26% thought it was useful, 12% rated neutral and only 2% did not find usefulness to their practice. </a:t>
            </a:r>
          </a:p>
          <a:p>
            <a:pPr marL="139700" indent="0">
              <a:lnSpc>
                <a:spcPct val="100000"/>
              </a:lnSpc>
              <a:buNone/>
            </a:pPr>
            <a:endParaRPr lang="cs-CZ" sz="1100">
              <a:latin typeface="Calibri" panose="020F0502020204030204" pitchFamily="34" charset="0"/>
              <a:cs typeface="Calibri" panose="020F0502020204030204" pitchFamily="34" charset="0"/>
            </a:endParaRPr>
          </a:p>
          <a:p>
            <a:pPr>
              <a:lnSpc>
                <a:spcPct val="100000"/>
              </a:lnSpc>
              <a:spcAft>
                <a:spcPts val="600"/>
              </a:spcAft>
            </a:pPr>
            <a:r>
              <a:rPr lang="en-US" sz="1100" b="1" i="0" u="none" strike="noStrike">
                <a:solidFill>
                  <a:srgbClr val="000000"/>
                </a:solidFill>
                <a:effectLst/>
                <a:latin typeface="Calibri" panose="020F0502020204030204" pitchFamily="34" charset="0"/>
                <a:cs typeface="Calibri" panose="020F0502020204030204" pitchFamily="34" charset="0"/>
              </a:rPr>
              <a:t>Category </a:t>
            </a:r>
            <a:r>
              <a:rPr lang="cs-CZ" sz="1100" b="1" i="0" u="none" strike="noStrike">
                <a:solidFill>
                  <a:srgbClr val="000000"/>
                </a:solidFill>
                <a:effectLst/>
                <a:latin typeface="Calibri" panose="020F0502020204030204" pitchFamily="34" charset="0"/>
                <a:cs typeface="Calibri" panose="020F0502020204030204" pitchFamily="34" charset="0"/>
              </a:rPr>
              <a:t>B – </a:t>
            </a:r>
            <a:r>
              <a:rPr lang="en-US" sz="1100" b="1" i="0" u="none" strike="noStrike">
                <a:solidFill>
                  <a:srgbClr val="000000"/>
                </a:solidFill>
                <a:effectLst/>
                <a:latin typeface="Calibri" panose="020F0502020204030204" pitchFamily="34" charset="0"/>
                <a:cs typeface="Calibri" panose="020F0502020204030204" pitchFamily="34" charset="0"/>
              </a:rPr>
              <a:t>Contribution to</a:t>
            </a:r>
            <a:r>
              <a:rPr lang="en-GB" sz="1100" b="1" i="0" u="none" strike="noStrike">
                <a:solidFill>
                  <a:srgbClr val="000000"/>
                </a:solidFill>
                <a:effectLst/>
                <a:latin typeface="Calibri" panose="020F0502020204030204" pitchFamily="34" charset="0"/>
                <a:cs typeface="Calibri" panose="020F0502020204030204" pitchFamily="34" charset="0"/>
              </a:rPr>
              <a:t> </a:t>
            </a:r>
            <a:r>
              <a:rPr lang="en-GB" sz="1100" b="1">
                <a:solidFill>
                  <a:srgbClr val="000000"/>
                </a:solidFill>
                <a:latin typeface="Calibri" panose="020F0502020204030204" pitchFamily="34" charset="0"/>
                <a:cs typeface="Calibri" panose="020F0502020204030204" pitchFamily="34" charset="0"/>
              </a:rPr>
              <a:t>my</a:t>
            </a:r>
            <a:r>
              <a:rPr lang="en-GB" sz="1100" b="1" i="0" u="none" strike="noStrike">
                <a:solidFill>
                  <a:srgbClr val="000000"/>
                </a:solidFill>
                <a:effectLst/>
                <a:latin typeface="Calibri" panose="020F0502020204030204" pitchFamily="34" charset="0"/>
                <a:cs typeface="Calibri" panose="020F0502020204030204" pitchFamily="34" charset="0"/>
              </a:rPr>
              <a:t> personal development</a:t>
            </a:r>
            <a:r>
              <a:rPr lang="en-GB" sz="1100" b="1">
                <a:latin typeface="Calibri" panose="020F0502020204030204" pitchFamily="34" charset="0"/>
                <a:cs typeface="Calibri" panose="020F0502020204030204" pitchFamily="34" charset="0"/>
              </a:rPr>
              <a:t> </a:t>
            </a:r>
            <a:endParaRPr lang="cs-CZ" sz="1100" b="1">
              <a:latin typeface="Calibri" panose="020F0502020204030204" pitchFamily="34" charset="0"/>
              <a:cs typeface="Calibri" panose="020F0502020204030204" pitchFamily="34" charset="0"/>
            </a:endParaRPr>
          </a:p>
          <a:p>
            <a:pPr marL="139700" indent="0">
              <a:lnSpc>
                <a:spcPct val="100000"/>
              </a:lnSpc>
              <a:buNone/>
            </a:pPr>
            <a:r>
              <a:rPr lang="en-US" sz="1100">
                <a:latin typeface="Calibri" panose="020F0502020204030204" pitchFamily="34" charset="0"/>
                <a:cs typeface="Calibri" panose="020F0502020204030204" pitchFamily="34" charset="0"/>
              </a:rPr>
              <a:t>In category B, participants rated the course to be most beneficial (55%) or beneficial (30%) for their personal development. 10% rated neutral and only 5% did not find it beneficial. </a:t>
            </a:r>
            <a:r>
              <a:rPr lang="en-GB" sz="1100">
                <a:latin typeface="Calibri" panose="020F0502020204030204" pitchFamily="34" charset="0"/>
                <a:cs typeface="Calibri" panose="020F0502020204030204" pitchFamily="34" charset="0"/>
              </a:rPr>
              <a:t>Participants with experience of up to two years rated the benefits for personal development better on average (mark 1.50), while those with experience of more than 10 years gave an average mark of 1.68. For the other two categories the differences were absolutely minimal.</a:t>
            </a:r>
            <a:endParaRPr lang="en-US" sz="1100">
              <a:latin typeface="Calibri" panose="020F0502020204030204" pitchFamily="34" charset="0"/>
              <a:cs typeface="Calibri" panose="020F0502020204030204" pitchFamily="34" charset="0"/>
            </a:endParaRPr>
          </a:p>
          <a:p>
            <a:pPr marL="139700" indent="0">
              <a:lnSpc>
                <a:spcPct val="100000"/>
              </a:lnSpc>
              <a:buNone/>
            </a:pPr>
            <a:endParaRPr lang="cs-CZ" sz="1100">
              <a:latin typeface="Calibri" panose="020F0502020204030204" pitchFamily="34" charset="0"/>
              <a:cs typeface="Calibri" panose="020F0502020204030204" pitchFamily="34" charset="0"/>
            </a:endParaRPr>
          </a:p>
          <a:p>
            <a:pPr>
              <a:lnSpc>
                <a:spcPct val="100000"/>
              </a:lnSpc>
              <a:spcAft>
                <a:spcPts val="600"/>
              </a:spcAft>
            </a:pPr>
            <a:r>
              <a:rPr lang="en-US" sz="1100" b="1" i="0" u="none" strike="noStrike">
                <a:solidFill>
                  <a:srgbClr val="000000"/>
                </a:solidFill>
                <a:effectLst/>
                <a:latin typeface="Calibri" panose="020F0502020204030204" pitchFamily="34" charset="0"/>
                <a:cs typeface="Calibri" panose="020F0502020204030204" pitchFamily="34" charset="0"/>
              </a:rPr>
              <a:t>Category </a:t>
            </a:r>
            <a:r>
              <a:rPr lang="cs-CZ" sz="1100" b="1" i="0" u="none" strike="noStrike">
                <a:solidFill>
                  <a:srgbClr val="000000"/>
                </a:solidFill>
                <a:effectLst/>
                <a:latin typeface="Calibri" panose="020F0502020204030204" pitchFamily="34" charset="0"/>
                <a:cs typeface="Calibri" panose="020F0502020204030204" pitchFamily="34" charset="0"/>
              </a:rPr>
              <a:t>C - </a:t>
            </a:r>
            <a:r>
              <a:rPr lang="en-GB" sz="1100" b="1">
                <a:solidFill>
                  <a:srgbClr val="000000"/>
                </a:solidFill>
                <a:latin typeface="Calibri" panose="020F0502020204030204" pitchFamily="34" charset="0"/>
                <a:cs typeface="Calibri" panose="020F0502020204030204" pitchFamily="34" charset="0"/>
              </a:rPr>
              <a:t>M</a:t>
            </a:r>
            <a:r>
              <a:rPr lang="en-GB" sz="1100" b="1" i="0" u="none" strike="noStrike">
                <a:solidFill>
                  <a:srgbClr val="000000"/>
                </a:solidFill>
                <a:effectLst/>
                <a:latin typeface="Calibri" panose="020F0502020204030204" pitchFamily="34" charset="0"/>
                <a:cs typeface="Calibri" panose="020F0502020204030204" pitchFamily="34" charset="0"/>
              </a:rPr>
              <a:t>eeting course expectations</a:t>
            </a:r>
            <a:r>
              <a:rPr lang="en-GB" sz="1100" b="1">
                <a:latin typeface="Calibri" panose="020F0502020204030204" pitchFamily="34" charset="0"/>
                <a:cs typeface="Calibri" panose="020F0502020204030204" pitchFamily="34" charset="0"/>
              </a:rPr>
              <a:t> </a:t>
            </a:r>
          </a:p>
          <a:p>
            <a:pPr marL="139700" indent="0">
              <a:lnSpc>
                <a:spcPct val="100000"/>
              </a:lnSpc>
              <a:buNone/>
            </a:pPr>
            <a:r>
              <a:rPr lang="en-US" sz="1100">
                <a:latin typeface="Calibri" panose="020F0502020204030204" pitchFamily="34" charset="0"/>
                <a:cs typeface="Calibri" panose="020F0502020204030204" pitchFamily="34" charset="0"/>
              </a:rPr>
              <a:t>In category C, In category C, majority of participants (53% and 32%) agreed the course met their expectations. 13% rated neutral and only 2% did not find their expectations met. </a:t>
            </a:r>
          </a:p>
          <a:p>
            <a:pPr marL="139700" indent="0">
              <a:lnSpc>
                <a:spcPct val="100000"/>
              </a:lnSpc>
              <a:buNone/>
            </a:pPr>
            <a:endParaRPr lang="en-US" sz="1100">
              <a:latin typeface="Calibri" panose="020F0502020204030204" pitchFamily="34" charset="0"/>
              <a:cs typeface="Calibri" panose="020F0502020204030204" pitchFamily="34" charset="0"/>
            </a:endParaRPr>
          </a:p>
          <a:p>
            <a:pPr marL="139700" indent="0">
              <a:lnSpc>
                <a:spcPct val="100000"/>
              </a:lnSpc>
              <a:buNone/>
            </a:pPr>
            <a:r>
              <a:rPr lang="en-GB" sz="1100" b="1">
                <a:latin typeface="Calibri" panose="020F0502020204030204" pitchFamily="34" charset="0"/>
                <a:cs typeface="Calibri" panose="020F0502020204030204" pitchFamily="34" charset="0"/>
              </a:rPr>
              <a:t>Overall: </a:t>
            </a:r>
            <a:r>
              <a:rPr lang="en-GB" sz="1100">
                <a:latin typeface="Calibri" panose="020F0502020204030204" pitchFamily="34" charset="0"/>
                <a:cs typeface="Calibri" panose="020F0502020204030204" pitchFamily="34" charset="0"/>
              </a:rPr>
              <a:t>Participants from the branches of Social Services vs. Education sector were practically no different in the ratings. All three categories were rated better by respondents who visited courses in the South Bohemian (1.3), Liberec or Zlín Region (1.4), the worst (2.0) then in the Central Bohemian Region.</a:t>
            </a:r>
            <a:endParaRPr lang="cs-CZ" sz="1100">
              <a:latin typeface="Calibri" panose="020F0502020204030204" pitchFamily="34" charset="0"/>
              <a:cs typeface="Calibri" panose="020F0502020204030204" pitchFamily="34" charset="0"/>
            </a:endParaRPr>
          </a:p>
          <a:p>
            <a:pPr marL="139700" indent="0">
              <a:lnSpc>
                <a:spcPct val="100000"/>
              </a:lnSpc>
              <a:buNone/>
            </a:pPr>
            <a:endParaRPr lang="en-US" sz="1100">
              <a:latin typeface="Calibri" panose="020F0502020204030204" pitchFamily="34" charset="0"/>
              <a:cs typeface="Calibri" panose="020F0502020204030204" pitchFamily="34" charset="0"/>
            </a:endParaRPr>
          </a:p>
        </p:txBody>
      </p:sp>
      <p:graphicFrame>
        <p:nvGraphicFramePr>
          <p:cNvPr id="5" name="Graf 4">
            <a:extLst>
              <a:ext uri="{FF2B5EF4-FFF2-40B4-BE49-F238E27FC236}">
                <a16:creationId xmlns:a16="http://schemas.microsoft.com/office/drawing/2014/main" id="{75827476-0AFB-ADF0-D417-5FAFD31B4B2A}"/>
              </a:ext>
            </a:extLst>
          </p:cNvPr>
          <p:cNvGraphicFramePr/>
          <p:nvPr>
            <p:extLst>
              <p:ext uri="{D42A27DB-BD31-4B8C-83A1-F6EECF244321}">
                <p14:modId xmlns:p14="http://schemas.microsoft.com/office/powerpoint/2010/main" val="230174279"/>
              </p:ext>
            </p:extLst>
          </p:nvPr>
        </p:nvGraphicFramePr>
        <p:xfrm>
          <a:off x="311700" y="1097823"/>
          <a:ext cx="4008305" cy="29478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99055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sitting in a room&#10;&#10;Description automatically generated">
            <a:extLst>
              <a:ext uri="{FF2B5EF4-FFF2-40B4-BE49-F238E27FC236}">
                <a16:creationId xmlns:a16="http://schemas.microsoft.com/office/drawing/2014/main" id="{E7742818-4DF8-0A32-16AD-220F7898A77E}"/>
              </a:ext>
            </a:extLst>
          </p:cNvPr>
          <p:cNvPicPr>
            <a:picLocks noChangeAspect="1"/>
          </p:cNvPicPr>
          <p:nvPr/>
        </p:nvPicPr>
        <p:blipFill>
          <a:blip r:embed="rId2">
            <a:alphaModFix amt="20000"/>
          </a:blip>
          <a:stretch>
            <a:fillRect/>
          </a:stretch>
        </p:blipFill>
        <p:spPr>
          <a:xfrm>
            <a:off x="-346840" y="-1448458"/>
            <a:ext cx="10744200" cy="7226520"/>
          </a:xfrm>
          <a:prstGeom prst="rect">
            <a:avLst/>
          </a:prstGeom>
          <a:effectLst>
            <a:outerShdw blurRad="50800" dist="38100" dir="2700000" algn="tl" rotWithShape="0">
              <a:prstClr val="black">
                <a:alpha val="40000"/>
              </a:prstClr>
            </a:outerShdw>
          </a:effectLst>
        </p:spPr>
      </p:pic>
      <p:graphicFrame>
        <p:nvGraphicFramePr>
          <p:cNvPr id="7" name="Graf 4">
            <a:extLst>
              <a:ext uri="{FF2B5EF4-FFF2-40B4-BE49-F238E27FC236}">
                <a16:creationId xmlns:a16="http://schemas.microsoft.com/office/drawing/2014/main" id="{3286B323-7EE1-8F1B-7581-BD93271F5B1F}"/>
              </a:ext>
            </a:extLst>
          </p:cNvPr>
          <p:cNvGraphicFramePr/>
          <p:nvPr>
            <p:extLst>
              <p:ext uri="{D42A27DB-BD31-4B8C-83A1-F6EECF244321}">
                <p14:modId xmlns:p14="http://schemas.microsoft.com/office/powerpoint/2010/main" val="4078101729"/>
              </p:ext>
            </p:extLst>
          </p:nvPr>
        </p:nvGraphicFramePr>
        <p:xfrm>
          <a:off x="1204993" y="567788"/>
          <a:ext cx="6734013" cy="40079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51774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B9815-3869-AE53-E764-E75E36603A42}"/>
              </a:ext>
            </a:extLst>
          </p:cNvPr>
          <p:cNvSpPr>
            <a:spLocks noGrp="1"/>
          </p:cNvSpPr>
          <p:nvPr>
            <p:ph type="title"/>
          </p:nvPr>
        </p:nvSpPr>
        <p:spPr/>
        <p:txBody>
          <a:bodyPr>
            <a:normAutofit fontScale="90000"/>
          </a:bodyPr>
          <a:lstStyle/>
          <a:p>
            <a:r>
              <a:rPr lang="en-US" b="1">
                <a:latin typeface="Roboto" panose="02000000000000000000" pitchFamily="2" charset="0"/>
                <a:ea typeface="Roboto" panose="02000000000000000000" pitchFamily="2" charset="0"/>
                <a:cs typeface="Roboto" panose="02000000000000000000" pitchFamily="2" charset="0"/>
              </a:rPr>
              <a:t>Quality of the course</a:t>
            </a:r>
            <a:endParaRPr lang="en-GB" b="1">
              <a:latin typeface="Roboto" panose="02000000000000000000" pitchFamily="2" charset="0"/>
              <a:ea typeface="Roboto" panose="02000000000000000000" pitchFamily="2" charset="0"/>
              <a:cs typeface="Roboto" panose="02000000000000000000" pitchFamily="2" charset="0"/>
            </a:endParaRPr>
          </a:p>
        </p:txBody>
      </p:sp>
      <p:sp>
        <p:nvSpPr>
          <p:cNvPr id="3" name="Text Placeholder 2">
            <a:extLst>
              <a:ext uri="{FF2B5EF4-FFF2-40B4-BE49-F238E27FC236}">
                <a16:creationId xmlns:a16="http://schemas.microsoft.com/office/drawing/2014/main" id="{9A93A6CC-0BBA-31EB-DC70-1410B14925FB}"/>
              </a:ext>
            </a:extLst>
          </p:cNvPr>
          <p:cNvSpPr>
            <a:spLocks noGrp="1"/>
          </p:cNvSpPr>
          <p:nvPr>
            <p:ph type="body" idx="1"/>
          </p:nvPr>
        </p:nvSpPr>
        <p:spPr/>
        <p:txBody>
          <a:bodyPr>
            <a:normAutofit lnSpcReduction="10000"/>
          </a:bodyPr>
          <a:lstStyle/>
          <a:p>
            <a:pPr marL="0" lvl="0" indent="0">
              <a:spcAft>
                <a:spcPts val="1200"/>
              </a:spcAft>
              <a:buNone/>
            </a:pPr>
            <a:r>
              <a:rPr lang="en-US" sz="1400">
                <a:latin typeface="Calibri" panose="020F0502020204030204" pitchFamily="34" charset="0"/>
                <a:cs typeface="Calibri" panose="020F0502020204030204" pitchFamily="34" charset="0"/>
              </a:rPr>
              <a:t>The quality of the course was even better evaluated: the expertise of the materials was rated as excellent by an impressive 82% of respondents, the diversity of materials was similarly recognized by 72%, and the organization of the course by 75%.</a:t>
            </a:r>
          </a:p>
          <a:p>
            <a:pPr marL="0" lvl="0" indent="0">
              <a:spcAft>
                <a:spcPts val="1200"/>
              </a:spcAft>
              <a:buNone/>
            </a:pPr>
            <a:r>
              <a:rPr lang="en-US" sz="1400">
                <a:latin typeface="Calibri" panose="020F0502020204030204" pitchFamily="34" charset="0"/>
                <a:cs typeface="Calibri" panose="020F0502020204030204" pitchFamily="34" charset="0"/>
              </a:rPr>
              <a:t>Participants from the fields of Education vs. Social Services practically do not differ, with the largest difference being in the evaluation of the diversity of materials (1.35 vs. 1.25). Those who have been in their field for a short time, up to 2 years, as well as those with more than 10 years of experience, rated the course slightly better. </a:t>
            </a:r>
            <a:endParaRPr lang="en-GB"/>
          </a:p>
        </p:txBody>
      </p:sp>
      <p:pic>
        <p:nvPicPr>
          <p:cNvPr id="16" name="Picture 15" descr="A group of people in a classroom&#10;&#10;Description automatically generated">
            <a:extLst>
              <a:ext uri="{FF2B5EF4-FFF2-40B4-BE49-F238E27FC236}">
                <a16:creationId xmlns:a16="http://schemas.microsoft.com/office/drawing/2014/main" id="{D915F80A-2079-4799-A07F-3F5621987B25}"/>
              </a:ext>
            </a:extLst>
          </p:cNvPr>
          <p:cNvPicPr>
            <a:picLocks noChangeAspect="1"/>
          </p:cNvPicPr>
          <p:nvPr/>
        </p:nvPicPr>
        <p:blipFill>
          <a:blip r:embed="rId2"/>
          <a:stretch>
            <a:fillRect/>
          </a:stretch>
        </p:blipFill>
        <p:spPr>
          <a:xfrm>
            <a:off x="4572000" y="1061634"/>
            <a:ext cx="4026976" cy="3020232"/>
          </a:xfrm>
          <a:prstGeom prst="rect">
            <a:avLst/>
          </a:prstGeom>
        </p:spPr>
      </p:pic>
    </p:spTree>
    <p:extLst>
      <p:ext uri="{BB962C8B-B14F-4D97-AF65-F5344CB8AC3E}">
        <p14:creationId xmlns:p14="http://schemas.microsoft.com/office/powerpoint/2010/main" val="2358972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sitting in a room&#10;&#10;Description automatically generated">
            <a:extLst>
              <a:ext uri="{FF2B5EF4-FFF2-40B4-BE49-F238E27FC236}">
                <a16:creationId xmlns:a16="http://schemas.microsoft.com/office/drawing/2014/main" id="{E7742818-4DF8-0A32-16AD-220F7898A77E}"/>
              </a:ext>
            </a:extLst>
          </p:cNvPr>
          <p:cNvPicPr>
            <a:picLocks noChangeAspect="1"/>
          </p:cNvPicPr>
          <p:nvPr/>
        </p:nvPicPr>
        <p:blipFill>
          <a:blip r:embed="rId2">
            <a:alphaModFix amt="20000"/>
          </a:blip>
          <a:stretch>
            <a:fillRect/>
          </a:stretch>
        </p:blipFill>
        <p:spPr>
          <a:xfrm>
            <a:off x="-346840" y="-1448458"/>
            <a:ext cx="10744200" cy="7226520"/>
          </a:xfrm>
          <a:prstGeom prst="rect">
            <a:avLst/>
          </a:prstGeom>
          <a:effectLst>
            <a:outerShdw blurRad="50800" dist="38100" dir="2700000" algn="tl" rotWithShape="0">
              <a:prstClr val="black">
                <a:alpha val="40000"/>
              </a:prstClr>
            </a:outerShdw>
          </a:effectLst>
        </p:spPr>
      </p:pic>
      <p:graphicFrame>
        <p:nvGraphicFramePr>
          <p:cNvPr id="2" name="Graf 4">
            <a:extLst>
              <a:ext uri="{FF2B5EF4-FFF2-40B4-BE49-F238E27FC236}">
                <a16:creationId xmlns:a16="http://schemas.microsoft.com/office/drawing/2014/main" id="{5525D2B2-19F0-D340-0A78-4A05021DAF0B}"/>
              </a:ext>
            </a:extLst>
          </p:cNvPr>
          <p:cNvGraphicFramePr/>
          <p:nvPr>
            <p:extLst>
              <p:ext uri="{D42A27DB-BD31-4B8C-83A1-F6EECF244321}">
                <p14:modId xmlns:p14="http://schemas.microsoft.com/office/powerpoint/2010/main" val="2083518509"/>
              </p:ext>
            </p:extLst>
          </p:nvPr>
        </p:nvGraphicFramePr>
        <p:xfrm>
          <a:off x="1592450" y="344002"/>
          <a:ext cx="5959099" cy="4455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67874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F308E-A061-51BD-4DAF-681A3D4DB896}"/>
              </a:ext>
            </a:extLst>
          </p:cNvPr>
          <p:cNvSpPr>
            <a:spLocks noGrp="1"/>
          </p:cNvSpPr>
          <p:nvPr>
            <p:ph type="title"/>
          </p:nvPr>
        </p:nvSpPr>
        <p:spPr/>
        <p:txBody>
          <a:bodyPr>
            <a:normAutofit fontScale="90000"/>
          </a:bodyPr>
          <a:lstStyle/>
          <a:p>
            <a:r>
              <a:rPr lang="en-US" b="1">
                <a:latin typeface="Roboto" panose="02000000000000000000" pitchFamily="2" charset="0"/>
                <a:ea typeface="Roboto" panose="02000000000000000000" pitchFamily="2" charset="0"/>
                <a:cs typeface="Roboto" panose="02000000000000000000" pitchFamily="2" charset="0"/>
              </a:rPr>
              <a:t>Course delivery</a:t>
            </a:r>
            <a:endParaRPr lang="en-GB" b="1">
              <a:latin typeface="Roboto" panose="02000000000000000000" pitchFamily="2" charset="0"/>
              <a:ea typeface="Roboto" panose="02000000000000000000" pitchFamily="2" charset="0"/>
              <a:cs typeface="Roboto" panose="02000000000000000000" pitchFamily="2" charset="0"/>
            </a:endParaRPr>
          </a:p>
        </p:txBody>
      </p:sp>
      <p:sp>
        <p:nvSpPr>
          <p:cNvPr id="3" name="Text Placeholder 2">
            <a:extLst>
              <a:ext uri="{FF2B5EF4-FFF2-40B4-BE49-F238E27FC236}">
                <a16:creationId xmlns:a16="http://schemas.microsoft.com/office/drawing/2014/main" id="{E6DE1DE5-E47B-B6A9-E03A-2FCE447EA87D}"/>
              </a:ext>
            </a:extLst>
          </p:cNvPr>
          <p:cNvSpPr>
            <a:spLocks noGrp="1"/>
          </p:cNvSpPr>
          <p:nvPr>
            <p:ph type="body" idx="1"/>
          </p:nvPr>
        </p:nvSpPr>
        <p:spPr>
          <a:xfrm>
            <a:off x="311700" y="1272107"/>
            <a:ext cx="3999900" cy="2295898"/>
          </a:xfrm>
        </p:spPr>
        <p:txBody>
          <a:bodyPr>
            <a:normAutofit/>
          </a:bodyPr>
          <a:lstStyle/>
          <a:p>
            <a:r>
              <a:rPr lang="en-GB">
                <a:latin typeface="Calibri" panose="020F0502020204030204" pitchFamily="34" charset="0"/>
                <a:cs typeface="Calibri" panose="020F0502020204030204" pitchFamily="34" charset="0"/>
              </a:rPr>
              <a:t>The lecturers received the very highest rating. Participants valued lecturers’ approachability the most (95% with an average mark of 1.09).</a:t>
            </a:r>
          </a:p>
          <a:p>
            <a:r>
              <a:rPr lang="en-GB">
                <a:latin typeface="Calibri" panose="020F0502020204030204" pitchFamily="34" charset="0"/>
                <a:cs typeface="Calibri" panose="020F0502020204030204" pitchFamily="34" charset="0"/>
              </a:rPr>
              <a:t>There were no differences either between professional background or according to the length of experience (slightly higher rating again in the category under 2 and then over 10 years in the field).</a:t>
            </a:r>
          </a:p>
        </p:txBody>
      </p:sp>
      <p:pic>
        <p:nvPicPr>
          <p:cNvPr id="6" name="Picture 5" descr="A group of people standing in a circle with paper on the floor&#10;&#10;Description automatically generated">
            <a:extLst>
              <a:ext uri="{FF2B5EF4-FFF2-40B4-BE49-F238E27FC236}">
                <a16:creationId xmlns:a16="http://schemas.microsoft.com/office/drawing/2014/main" id="{2F4A3C93-5977-77DC-D18E-039D5944EF1A}"/>
              </a:ext>
            </a:extLst>
          </p:cNvPr>
          <p:cNvPicPr>
            <a:picLocks noChangeAspect="1"/>
          </p:cNvPicPr>
          <p:nvPr/>
        </p:nvPicPr>
        <p:blipFill>
          <a:blip r:embed="rId2"/>
          <a:stretch>
            <a:fillRect/>
          </a:stretch>
        </p:blipFill>
        <p:spPr>
          <a:xfrm>
            <a:off x="4572000" y="1272107"/>
            <a:ext cx="4236180" cy="3177135"/>
          </a:xfrm>
          <a:prstGeom prst="rect">
            <a:avLst/>
          </a:prstGeom>
        </p:spPr>
      </p:pic>
    </p:spTree>
    <p:extLst>
      <p:ext uri="{BB962C8B-B14F-4D97-AF65-F5344CB8AC3E}">
        <p14:creationId xmlns:p14="http://schemas.microsoft.com/office/powerpoint/2010/main" val="1363568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sitting in a room&#10;&#10;Description automatically generated">
            <a:extLst>
              <a:ext uri="{FF2B5EF4-FFF2-40B4-BE49-F238E27FC236}">
                <a16:creationId xmlns:a16="http://schemas.microsoft.com/office/drawing/2014/main" id="{E7742818-4DF8-0A32-16AD-220F7898A77E}"/>
              </a:ext>
            </a:extLst>
          </p:cNvPr>
          <p:cNvPicPr>
            <a:picLocks noChangeAspect="1"/>
          </p:cNvPicPr>
          <p:nvPr/>
        </p:nvPicPr>
        <p:blipFill>
          <a:blip r:embed="rId2">
            <a:alphaModFix amt="20000"/>
          </a:blip>
          <a:stretch>
            <a:fillRect/>
          </a:stretch>
        </p:blipFill>
        <p:spPr>
          <a:xfrm>
            <a:off x="-346840" y="-1448458"/>
            <a:ext cx="10744200" cy="7226520"/>
          </a:xfrm>
          <a:prstGeom prst="rect">
            <a:avLst/>
          </a:prstGeom>
          <a:effectLst>
            <a:outerShdw blurRad="50800" dist="38100" dir="2700000" algn="tl" rotWithShape="0">
              <a:prstClr val="black">
                <a:alpha val="40000"/>
              </a:prstClr>
            </a:outerShdw>
          </a:effectLst>
        </p:spPr>
      </p:pic>
      <p:graphicFrame>
        <p:nvGraphicFramePr>
          <p:cNvPr id="3" name="Graf 4">
            <a:extLst>
              <a:ext uri="{FF2B5EF4-FFF2-40B4-BE49-F238E27FC236}">
                <a16:creationId xmlns:a16="http://schemas.microsoft.com/office/drawing/2014/main" id="{4421696B-F044-7958-77AA-307A8078EDB4}"/>
              </a:ext>
            </a:extLst>
          </p:cNvPr>
          <p:cNvGraphicFramePr/>
          <p:nvPr>
            <p:extLst>
              <p:ext uri="{D42A27DB-BD31-4B8C-83A1-F6EECF244321}">
                <p14:modId xmlns:p14="http://schemas.microsoft.com/office/powerpoint/2010/main" val="1590537182"/>
              </p:ext>
            </p:extLst>
          </p:nvPr>
        </p:nvGraphicFramePr>
        <p:xfrm>
          <a:off x="1454502" y="280481"/>
          <a:ext cx="6234996" cy="45825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94894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8774D-0F2B-7C9F-FA76-4340DE13EABC}"/>
              </a:ext>
            </a:extLst>
          </p:cNvPr>
          <p:cNvSpPr>
            <a:spLocks noGrp="1"/>
          </p:cNvSpPr>
          <p:nvPr>
            <p:ph type="title"/>
          </p:nvPr>
        </p:nvSpPr>
        <p:spPr/>
        <p:txBody>
          <a:bodyPr>
            <a:normAutofit fontScale="90000"/>
          </a:bodyPr>
          <a:lstStyle/>
          <a:p>
            <a:r>
              <a:rPr lang="en-GB" b="1">
                <a:solidFill>
                  <a:schemeClr val="tx1"/>
                </a:solidFill>
                <a:latin typeface="Roboto" panose="02000000000000000000" pitchFamily="2" charset="0"/>
                <a:ea typeface="Roboto" panose="02000000000000000000" pitchFamily="2" charset="0"/>
                <a:cs typeface="Roboto" panose="02000000000000000000" pitchFamily="2" charset="0"/>
              </a:rPr>
              <a:t>Usefulness of individual topics of the course</a:t>
            </a:r>
            <a:br>
              <a:rPr lang="en-GB" b="1">
                <a:solidFill>
                  <a:schemeClr val="tx1"/>
                </a:solidFill>
                <a:latin typeface="Roboto" panose="02000000000000000000" pitchFamily="2" charset="0"/>
                <a:ea typeface="Roboto" panose="02000000000000000000" pitchFamily="2" charset="0"/>
                <a:cs typeface="Roboto" panose="02000000000000000000" pitchFamily="2" charset="0"/>
              </a:rPr>
            </a:br>
            <a:endParaRPr lang="en-GB" b="1">
              <a:latin typeface="Roboto" panose="02000000000000000000" pitchFamily="2" charset="0"/>
              <a:ea typeface="Roboto" panose="02000000000000000000" pitchFamily="2" charset="0"/>
              <a:cs typeface="Roboto" panose="02000000000000000000" pitchFamily="2" charset="0"/>
            </a:endParaRPr>
          </a:p>
        </p:txBody>
      </p:sp>
      <p:sp>
        <p:nvSpPr>
          <p:cNvPr id="3" name="Text Placeholder 2">
            <a:extLst>
              <a:ext uri="{FF2B5EF4-FFF2-40B4-BE49-F238E27FC236}">
                <a16:creationId xmlns:a16="http://schemas.microsoft.com/office/drawing/2014/main" id="{4AE85B3D-D26F-5624-446E-B467C7B64FDD}"/>
              </a:ext>
            </a:extLst>
          </p:cNvPr>
          <p:cNvSpPr>
            <a:spLocks noGrp="1"/>
          </p:cNvSpPr>
          <p:nvPr>
            <p:ph type="body" idx="1"/>
          </p:nvPr>
        </p:nvSpPr>
        <p:spPr/>
        <p:txBody>
          <a:bodyPr>
            <a:normAutofit fontScale="92500" lnSpcReduction="20000"/>
          </a:bodyPr>
          <a:lstStyle/>
          <a:p>
            <a:r>
              <a:rPr lang="en-GB"/>
              <a:t>Causes of challenging behaviour, effects of toxic stress, states of activation of the stress response system, defence mechanisms were rated as the most beneficial, with 72% rating "1: very beneficial". However, the participants rated by a majority (at least 55%) all parts of the course. The average benefit thus ranged from 1.35 to 1.63.</a:t>
            </a:r>
          </a:p>
          <a:p>
            <a:r>
              <a:rPr lang="en-GB"/>
              <a:t>Among the groups of respondents represented by at least 10 participants, the most different approach to topics was given by psychologists: Levels of regulation, co-regulation, </a:t>
            </a:r>
            <a:r>
              <a:rPr lang="en-GB" err="1"/>
              <a:t>deescalation</a:t>
            </a:r>
            <a:r>
              <a:rPr lang="en-GB"/>
              <a:t> techniques were rated above average: 1.33; 5 topics were rated worse than 2 (the least beneficial for them was the topic of Interdisciplinary Cooperation: 2.39).</a:t>
            </a:r>
          </a:p>
        </p:txBody>
      </p:sp>
      <p:pic>
        <p:nvPicPr>
          <p:cNvPr id="8" name="Picture 7" descr="A group of people sitting around a table&#10;&#10;Description automatically generated">
            <a:extLst>
              <a:ext uri="{FF2B5EF4-FFF2-40B4-BE49-F238E27FC236}">
                <a16:creationId xmlns:a16="http://schemas.microsoft.com/office/drawing/2014/main" id="{300F6D16-DB70-65C1-A646-CEED9684673C}"/>
              </a:ext>
            </a:extLst>
          </p:cNvPr>
          <p:cNvPicPr>
            <a:picLocks noChangeAspect="1"/>
          </p:cNvPicPr>
          <p:nvPr/>
        </p:nvPicPr>
        <p:blipFill>
          <a:blip r:embed="rId2"/>
          <a:stretch>
            <a:fillRect/>
          </a:stretch>
        </p:blipFill>
        <p:spPr>
          <a:xfrm>
            <a:off x="4572000" y="1152475"/>
            <a:ext cx="4104749" cy="3078562"/>
          </a:xfrm>
          <a:prstGeom prst="rect">
            <a:avLst/>
          </a:prstGeom>
        </p:spPr>
      </p:pic>
    </p:spTree>
    <p:extLst>
      <p:ext uri="{BB962C8B-B14F-4D97-AF65-F5344CB8AC3E}">
        <p14:creationId xmlns:p14="http://schemas.microsoft.com/office/powerpoint/2010/main" val="4267983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sitting in a room&#10;&#10;Description automatically generated">
            <a:extLst>
              <a:ext uri="{FF2B5EF4-FFF2-40B4-BE49-F238E27FC236}">
                <a16:creationId xmlns:a16="http://schemas.microsoft.com/office/drawing/2014/main" id="{E7742818-4DF8-0A32-16AD-220F7898A77E}"/>
              </a:ext>
            </a:extLst>
          </p:cNvPr>
          <p:cNvPicPr>
            <a:picLocks noChangeAspect="1"/>
          </p:cNvPicPr>
          <p:nvPr/>
        </p:nvPicPr>
        <p:blipFill>
          <a:blip r:embed="rId2">
            <a:alphaModFix amt="20000"/>
          </a:blip>
          <a:stretch>
            <a:fillRect/>
          </a:stretch>
        </p:blipFill>
        <p:spPr>
          <a:xfrm>
            <a:off x="-346840" y="-1448458"/>
            <a:ext cx="10744200" cy="7226520"/>
          </a:xfrm>
          <a:prstGeom prst="rect">
            <a:avLst/>
          </a:prstGeom>
          <a:effectLst>
            <a:outerShdw blurRad="50800" dist="38100" dir="2700000" algn="tl" rotWithShape="0">
              <a:prstClr val="black">
                <a:alpha val="40000"/>
              </a:prstClr>
            </a:outerShdw>
          </a:effectLst>
        </p:spPr>
      </p:pic>
      <p:graphicFrame>
        <p:nvGraphicFramePr>
          <p:cNvPr id="2" name="Graf 5">
            <a:extLst>
              <a:ext uri="{FF2B5EF4-FFF2-40B4-BE49-F238E27FC236}">
                <a16:creationId xmlns:a16="http://schemas.microsoft.com/office/drawing/2014/main" id="{C917B90D-B105-DAF1-92BF-A015E5CEBD1A}"/>
              </a:ext>
            </a:extLst>
          </p:cNvPr>
          <p:cNvGraphicFramePr/>
          <p:nvPr>
            <p:extLst>
              <p:ext uri="{D42A27DB-BD31-4B8C-83A1-F6EECF244321}">
                <p14:modId xmlns:p14="http://schemas.microsoft.com/office/powerpoint/2010/main" val="2976366186"/>
              </p:ext>
            </p:extLst>
          </p:nvPr>
        </p:nvGraphicFramePr>
        <p:xfrm>
          <a:off x="880241" y="326916"/>
          <a:ext cx="7383517" cy="406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70667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EC815-F7B5-23F5-AE58-9934F4B6FF58}"/>
              </a:ext>
            </a:extLst>
          </p:cNvPr>
          <p:cNvSpPr>
            <a:spLocks noGrp="1"/>
          </p:cNvSpPr>
          <p:nvPr>
            <p:ph type="title"/>
          </p:nvPr>
        </p:nvSpPr>
        <p:spPr>
          <a:xfrm>
            <a:off x="311700" y="289932"/>
            <a:ext cx="8646446" cy="727793"/>
          </a:xfrm>
        </p:spPr>
        <p:txBody>
          <a:bodyPr>
            <a:normAutofit fontScale="90000"/>
          </a:bodyPr>
          <a:lstStyle/>
          <a:p>
            <a:r>
              <a:rPr lang="en-GB" b="1">
                <a:solidFill>
                  <a:schemeClr val="tx1"/>
                </a:solidFill>
                <a:latin typeface="Roboto" panose="02000000000000000000" pitchFamily="2" charset="0"/>
                <a:ea typeface="Roboto" panose="02000000000000000000" pitchFamily="2" charset="0"/>
                <a:cs typeface="Roboto" panose="02000000000000000000" pitchFamily="2" charset="0"/>
              </a:rPr>
              <a:t>Usefulness of individual topics:</a:t>
            </a:r>
            <a:r>
              <a:rPr lang="en-GB" b="1" baseline="0">
                <a:solidFill>
                  <a:schemeClr val="tx1"/>
                </a:solidFill>
                <a:latin typeface="Roboto" panose="02000000000000000000" pitchFamily="2" charset="0"/>
                <a:ea typeface="Roboto" panose="02000000000000000000" pitchFamily="2" charset="0"/>
                <a:cs typeface="Roboto" panose="02000000000000000000" pitchFamily="2" charset="0"/>
              </a:rPr>
              <a:t> educational </a:t>
            </a:r>
            <a:br>
              <a:rPr lang="cs-CZ" b="1" baseline="0">
                <a:solidFill>
                  <a:schemeClr val="tx1"/>
                </a:solidFill>
                <a:latin typeface="Roboto" panose="02000000000000000000" pitchFamily="2" charset="0"/>
                <a:ea typeface="Roboto" panose="02000000000000000000" pitchFamily="2" charset="0"/>
                <a:cs typeface="Roboto" panose="02000000000000000000" pitchFamily="2" charset="0"/>
              </a:rPr>
            </a:br>
            <a:r>
              <a:rPr lang="en-GB" b="1" baseline="0">
                <a:solidFill>
                  <a:schemeClr val="tx1"/>
                </a:solidFill>
                <a:latin typeface="Roboto" panose="02000000000000000000" pitchFamily="2" charset="0"/>
                <a:ea typeface="Roboto" panose="02000000000000000000" pitchFamily="2" charset="0"/>
                <a:cs typeface="Roboto" panose="02000000000000000000" pitchFamily="2" charset="0"/>
              </a:rPr>
              <a:t>vs social sector</a:t>
            </a:r>
            <a:br>
              <a:rPr lang="en-GB" b="1">
                <a:solidFill>
                  <a:schemeClr val="tx1"/>
                </a:solidFill>
                <a:latin typeface="Roboto" panose="02000000000000000000" pitchFamily="2" charset="0"/>
                <a:ea typeface="Roboto" panose="02000000000000000000" pitchFamily="2" charset="0"/>
                <a:cs typeface="Roboto" panose="02000000000000000000" pitchFamily="2" charset="0"/>
              </a:rPr>
            </a:br>
            <a:endParaRPr lang="en-GB" b="1">
              <a:latin typeface="Roboto" panose="02000000000000000000" pitchFamily="2" charset="0"/>
              <a:ea typeface="Roboto" panose="02000000000000000000" pitchFamily="2" charset="0"/>
              <a:cs typeface="Roboto" panose="02000000000000000000" pitchFamily="2" charset="0"/>
            </a:endParaRPr>
          </a:p>
        </p:txBody>
      </p:sp>
      <p:sp>
        <p:nvSpPr>
          <p:cNvPr id="3" name="Text Placeholder 2">
            <a:extLst>
              <a:ext uri="{FF2B5EF4-FFF2-40B4-BE49-F238E27FC236}">
                <a16:creationId xmlns:a16="http://schemas.microsoft.com/office/drawing/2014/main" id="{E4481024-288F-AF8E-E042-3BAE9E652ED7}"/>
              </a:ext>
            </a:extLst>
          </p:cNvPr>
          <p:cNvSpPr>
            <a:spLocks noGrp="1"/>
          </p:cNvSpPr>
          <p:nvPr>
            <p:ph type="body" idx="1"/>
          </p:nvPr>
        </p:nvSpPr>
        <p:spPr/>
        <p:txBody>
          <a:bodyPr>
            <a:normAutofit lnSpcReduction="10000"/>
          </a:bodyPr>
          <a:lstStyle/>
          <a:p>
            <a:r>
              <a:rPr lang="en-GB"/>
              <a:t>The differences between educational and social sector in rating the usefulness of individual topics of the course were quite small. However, participants in educational sector found the information about domestic violence and identifying a child at risk slightly more beneficial than professionals within the social sector. </a:t>
            </a:r>
          </a:p>
          <a:p>
            <a:r>
              <a:rPr lang="en-GB"/>
              <a:t>On the other hand, participants within the social sector seemed to value the information about levels of regulation, co-regulation and de-escalation techniques more than participants from the educational sector. </a:t>
            </a:r>
          </a:p>
        </p:txBody>
      </p:sp>
      <p:pic>
        <p:nvPicPr>
          <p:cNvPr id="6" name="Picture 5" descr="A group of people sitting at tables&#10;&#10;Description automatically generated">
            <a:extLst>
              <a:ext uri="{FF2B5EF4-FFF2-40B4-BE49-F238E27FC236}">
                <a16:creationId xmlns:a16="http://schemas.microsoft.com/office/drawing/2014/main" id="{558FF9AD-D8A2-2CA4-F2B7-DDC41AF69D70}"/>
              </a:ext>
            </a:extLst>
          </p:cNvPr>
          <p:cNvPicPr>
            <a:picLocks noChangeAspect="1"/>
          </p:cNvPicPr>
          <p:nvPr/>
        </p:nvPicPr>
        <p:blipFill>
          <a:blip r:embed="rId2"/>
          <a:stretch>
            <a:fillRect/>
          </a:stretch>
        </p:blipFill>
        <p:spPr>
          <a:xfrm>
            <a:off x="4572000" y="1152475"/>
            <a:ext cx="4219414" cy="3164561"/>
          </a:xfrm>
          <a:prstGeom prst="rect">
            <a:avLst/>
          </a:prstGeom>
        </p:spPr>
      </p:pic>
    </p:spTree>
    <p:extLst>
      <p:ext uri="{BB962C8B-B14F-4D97-AF65-F5344CB8AC3E}">
        <p14:creationId xmlns:p14="http://schemas.microsoft.com/office/powerpoint/2010/main" val="4142227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27B07-DC59-3A52-FDA2-1009AE05407D}"/>
              </a:ext>
            </a:extLst>
          </p:cNvPr>
          <p:cNvSpPr>
            <a:spLocks noGrp="1"/>
          </p:cNvSpPr>
          <p:nvPr>
            <p:ph type="title"/>
          </p:nvPr>
        </p:nvSpPr>
        <p:spPr>
          <a:xfrm>
            <a:off x="981135" y="2285400"/>
            <a:ext cx="7181730" cy="572700"/>
          </a:xfrm>
        </p:spPr>
        <p:txBody>
          <a:bodyPr>
            <a:normAutofit fontScale="90000"/>
          </a:bodyPr>
          <a:lstStyle/>
          <a:p>
            <a:pPr algn="ctr"/>
            <a:r>
              <a:rPr lang="en-GB" b="1">
                <a:latin typeface="Roboto" panose="02000000000000000000" pitchFamily="2" charset="0"/>
                <a:ea typeface="Roboto" panose="02000000000000000000" pitchFamily="2" charset="0"/>
                <a:cs typeface="Roboto" panose="02000000000000000000" pitchFamily="2" charset="0"/>
              </a:rPr>
              <a:t>Evaluation: Pre- and Post- measures</a:t>
            </a:r>
          </a:p>
        </p:txBody>
      </p:sp>
    </p:spTree>
    <p:extLst>
      <p:ext uri="{BB962C8B-B14F-4D97-AF65-F5344CB8AC3E}">
        <p14:creationId xmlns:p14="http://schemas.microsoft.com/office/powerpoint/2010/main" val="2119303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B2D00-FB49-4B41-BE13-2EB2F3B155F6}"/>
              </a:ext>
            </a:extLst>
          </p:cNvPr>
          <p:cNvSpPr>
            <a:spLocks noGrp="1"/>
          </p:cNvSpPr>
          <p:nvPr>
            <p:ph type="title"/>
          </p:nvPr>
        </p:nvSpPr>
        <p:spPr>
          <a:xfrm>
            <a:off x="311700" y="445025"/>
            <a:ext cx="7821256" cy="572700"/>
          </a:xfrm>
        </p:spPr>
        <p:txBody>
          <a:bodyPr>
            <a:normAutofit fontScale="90000"/>
          </a:bodyPr>
          <a:lstStyle/>
          <a:p>
            <a:r>
              <a:rPr lang="en-GB" sz="2000" b="1">
                <a:latin typeface="Roboto" panose="02000000000000000000" pitchFamily="2" charset="0"/>
                <a:ea typeface="Roboto" panose="02000000000000000000" pitchFamily="2" charset="0"/>
                <a:cs typeface="Roboto" panose="02000000000000000000" pitchFamily="2" charset="0"/>
              </a:rPr>
              <a:t>Pre- and Post- measures: the level of understanding the individual topics of the course </a:t>
            </a:r>
          </a:p>
        </p:txBody>
      </p:sp>
      <p:sp>
        <p:nvSpPr>
          <p:cNvPr id="3" name="Text Placeholder 2">
            <a:extLst>
              <a:ext uri="{FF2B5EF4-FFF2-40B4-BE49-F238E27FC236}">
                <a16:creationId xmlns:a16="http://schemas.microsoft.com/office/drawing/2014/main" id="{415C605B-6DBC-A8FA-E36D-3C4913045F36}"/>
              </a:ext>
            </a:extLst>
          </p:cNvPr>
          <p:cNvSpPr>
            <a:spLocks noGrp="1"/>
          </p:cNvSpPr>
          <p:nvPr>
            <p:ph type="body" idx="1"/>
          </p:nvPr>
        </p:nvSpPr>
        <p:spPr/>
        <p:txBody>
          <a:bodyPr/>
          <a:lstStyle/>
          <a:p>
            <a:r>
              <a:rPr lang="en-GB"/>
              <a:t>Participants were given 15 statements all relating to the main topics of the course content and asked to rate how strongly they agree or disagree on a scale 1 (strongly agree) to 7 (strongly disagree).</a:t>
            </a:r>
          </a:p>
          <a:p>
            <a:r>
              <a:rPr lang="en-GB"/>
              <a:t>All participants were asked to rate the same statements before and after the course.</a:t>
            </a:r>
          </a:p>
          <a:p>
            <a:r>
              <a:rPr lang="en-GB"/>
              <a:t>The following graphs show the percentage to which the participants agreed with the presented statements before and after the course. </a:t>
            </a:r>
          </a:p>
        </p:txBody>
      </p:sp>
      <p:pic>
        <p:nvPicPr>
          <p:cNvPr id="6" name="Picture 5" descr="A group of people standing in a room&#10;&#10;Description automatically generated">
            <a:extLst>
              <a:ext uri="{FF2B5EF4-FFF2-40B4-BE49-F238E27FC236}">
                <a16:creationId xmlns:a16="http://schemas.microsoft.com/office/drawing/2014/main" id="{5D58D87C-12AF-AA61-4620-F87593D17BB0}"/>
              </a:ext>
            </a:extLst>
          </p:cNvPr>
          <p:cNvPicPr>
            <a:picLocks noChangeAspect="1"/>
          </p:cNvPicPr>
          <p:nvPr/>
        </p:nvPicPr>
        <p:blipFill>
          <a:blip r:embed="rId2"/>
          <a:stretch>
            <a:fillRect/>
          </a:stretch>
        </p:blipFill>
        <p:spPr>
          <a:xfrm>
            <a:off x="4572000" y="1152475"/>
            <a:ext cx="4149865" cy="3112399"/>
          </a:xfrm>
          <a:prstGeom prst="rect">
            <a:avLst/>
          </a:prstGeom>
        </p:spPr>
      </p:pic>
    </p:spTree>
    <p:extLst>
      <p:ext uri="{BB962C8B-B14F-4D97-AF65-F5344CB8AC3E}">
        <p14:creationId xmlns:p14="http://schemas.microsoft.com/office/powerpoint/2010/main" val="2211041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af 7">
            <a:extLst>
              <a:ext uri="{FF2B5EF4-FFF2-40B4-BE49-F238E27FC236}">
                <a16:creationId xmlns:a16="http://schemas.microsoft.com/office/drawing/2014/main" id="{C1B3E3A9-2118-3CC1-7B76-BA0A79C1687F}"/>
              </a:ext>
            </a:extLst>
          </p:cNvPr>
          <p:cNvGraphicFramePr/>
          <p:nvPr>
            <p:extLst>
              <p:ext uri="{D42A27DB-BD31-4B8C-83A1-F6EECF244321}">
                <p14:modId xmlns:p14="http://schemas.microsoft.com/office/powerpoint/2010/main" val="2112064046"/>
              </p:ext>
            </p:extLst>
          </p:nvPr>
        </p:nvGraphicFramePr>
        <p:xfrm>
          <a:off x="502571" y="539750"/>
          <a:ext cx="8076037" cy="406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47134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af 4">
            <a:extLst>
              <a:ext uri="{FF2B5EF4-FFF2-40B4-BE49-F238E27FC236}">
                <a16:creationId xmlns:a16="http://schemas.microsoft.com/office/drawing/2014/main" id="{7C84EB2D-6D61-45D6-BE94-3853CD5F52EE}"/>
              </a:ext>
            </a:extLst>
          </p:cNvPr>
          <p:cNvGraphicFramePr/>
          <p:nvPr>
            <p:extLst>
              <p:ext uri="{D42A27DB-BD31-4B8C-83A1-F6EECF244321}">
                <p14:modId xmlns:p14="http://schemas.microsoft.com/office/powerpoint/2010/main" val="1272867444"/>
              </p:ext>
            </p:extLst>
          </p:nvPr>
        </p:nvGraphicFramePr>
        <p:xfrm>
          <a:off x="576395" y="574702"/>
          <a:ext cx="7991210" cy="39940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01093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af 4">
            <a:extLst>
              <a:ext uri="{FF2B5EF4-FFF2-40B4-BE49-F238E27FC236}">
                <a16:creationId xmlns:a16="http://schemas.microsoft.com/office/drawing/2014/main" id="{A744FFD7-B3A3-D0FD-D092-B515E830E49A}"/>
              </a:ext>
            </a:extLst>
          </p:cNvPr>
          <p:cNvGraphicFramePr/>
          <p:nvPr>
            <p:extLst>
              <p:ext uri="{D42A27DB-BD31-4B8C-83A1-F6EECF244321}">
                <p14:modId xmlns:p14="http://schemas.microsoft.com/office/powerpoint/2010/main" val="3644162667"/>
              </p:ext>
            </p:extLst>
          </p:nvPr>
        </p:nvGraphicFramePr>
        <p:xfrm>
          <a:off x="449016" y="539750"/>
          <a:ext cx="8245967" cy="406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26929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B2D00-FB49-4B41-BE13-2EB2F3B155F6}"/>
              </a:ext>
            </a:extLst>
          </p:cNvPr>
          <p:cNvSpPr>
            <a:spLocks noGrp="1"/>
          </p:cNvSpPr>
          <p:nvPr>
            <p:ph type="title"/>
          </p:nvPr>
        </p:nvSpPr>
        <p:spPr/>
        <p:txBody>
          <a:bodyPr>
            <a:normAutofit fontScale="90000"/>
          </a:bodyPr>
          <a:lstStyle/>
          <a:p>
            <a:r>
              <a:rPr lang="en-GB" sz="2000" b="1">
                <a:latin typeface="Roboto" panose="02000000000000000000" pitchFamily="2" charset="0"/>
                <a:ea typeface="Roboto" panose="02000000000000000000" pitchFamily="2" charset="0"/>
                <a:cs typeface="Roboto" panose="02000000000000000000" pitchFamily="2" charset="0"/>
              </a:rPr>
              <a:t>Pre- and Post- measures: the level of understanding the individual topics </a:t>
            </a:r>
            <a:br>
              <a:rPr lang="cs-CZ" sz="2000" b="1">
                <a:latin typeface="Roboto" panose="02000000000000000000" pitchFamily="2" charset="0"/>
                <a:ea typeface="Roboto" panose="02000000000000000000" pitchFamily="2" charset="0"/>
                <a:cs typeface="Roboto" panose="02000000000000000000" pitchFamily="2" charset="0"/>
              </a:rPr>
            </a:br>
            <a:r>
              <a:rPr lang="en-GB" sz="2000" b="1">
                <a:latin typeface="Roboto" panose="02000000000000000000" pitchFamily="2" charset="0"/>
                <a:ea typeface="Roboto" panose="02000000000000000000" pitchFamily="2" charset="0"/>
                <a:cs typeface="Roboto" panose="02000000000000000000" pitchFamily="2" charset="0"/>
              </a:rPr>
              <a:t>of the course </a:t>
            </a:r>
          </a:p>
        </p:txBody>
      </p:sp>
      <p:sp>
        <p:nvSpPr>
          <p:cNvPr id="3" name="Text Placeholder 2">
            <a:extLst>
              <a:ext uri="{FF2B5EF4-FFF2-40B4-BE49-F238E27FC236}">
                <a16:creationId xmlns:a16="http://schemas.microsoft.com/office/drawing/2014/main" id="{415C605B-6DBC-A8FA-E36D-3C4913045F36}"/>
              </a:ext>
            </a:extLst>
          </p:cNvPr>
          <p:cNvSpPr>
            <a:spLocks noGrp="1"/>
          </p:cNvSpPr>
          <p:nvPr>
            <p:ph type="body" idx="1"/>
          </p:nvPr>
        </p:nvSpPr>
        <p:spPr/>
        <p:txBody>
          <a:bodyPr>
            <a:normAutofit fontScale="92500" lnSpcReduction="10000"/>
          </a:bodyPr>
          <a:lstStyle/>
          <a:p>
            <a:r>
              <a:rPr lang="en-GB"/>
              <a:t>Participants increased their perceived level of understanding in all areas of the course content based on their agreement with the presented statements.</a:t>
            </a:r>
          </a:p>
          <a:p>
            <a:r>
              <a:rPr lang="en-GB"/>
              <a:t>The biggest increase (pre- 41% post- 92%) was found in the statement </a:t>
            </a:r>
            <a:r>
              <a:rPr lang="en-GB" i="1"/>
              <a:t>“I know and can effectively use different methods and tools to support emotional regulation in children.”, </a:t>
            </a:r>
            <a:r>
              <a:rPr lang="en-GB"/>
              <a:t>followed by the statement </a:t>
            </a:r>
            <a:r>
              <a:rPr lang="en-GB" i="1"/>
              <a:t>“I know what needs to be applied when communicating with a child with challenging behaviour.” </a:t>
            </a:r>
            <a:r>
              <a:rPr lang="en-GB"/>
              <a:t>(pre- 53% post- 94%) and the statement </a:t>
            </a:r>
            <a:r>
              <a:rPr lang="en-GB" i="1"/>
              <a:t>“I have the knowledge and skills to help a child at risk (e.g. at risk of domestic violence, maltreatment, etc).” </a:t>
            </a:r>
            <a:r>
              <a:rPr lang="en-GB"/>
              <a:t>(pre- 51% post- 89%. </a:t>
            </a:r>
          </a:p>
          <a:p>
            <a:endParaRPr lang="en-GB"/>
          </a:p>
          <a:p>
            <a:endParaRPr lang="en-GB"/>
          </a:p>
        </p:txBody>
      </p:sp>
      <p:pic>
        <p:nvPicPr>
          <p:cNvPr id="8" name="Picture 7" descr="A group of people sitting on a floor&#10;&#10;Description automatically generated">
            <a:extLst>
              <a:ext uri="{FF2B5EF4-FFF2-40B4-BE49-F238E27FC236}">
                <a16:creationId xmlns:a16="http://schemas.microsoft.com/office/drawing/2014/main" id="{359E08B8-84ED-78A8-C302-A2BEE9CC5ABE}"/>
              </a:ext>
            </a:extLst>
          </p:cNvPr>
          <p:cNvPicPr>
            <a:picLocks noChangeAspect="1"/>
          </p:cNvPicPr>
          <p:nvPr/>
        </p:nvPicPr>
        <p:blipFill>
          <a:blip r:embed="rId2"/>
          <a:stretch>
            <a:fillRect/>
          </a:stretch>
        </p:blipFill>
        <p:spPr>
          <a:xfrm>
            <a:off x="4572000" y="1152475"/>
            <a:ext cx="4347271" cy="3260454"/>
          </a:xfrm>
          <a:prstGeom prst="rect">
            <a:avLst/>
          </a:prstGeom>
        </p:spPr>
      </p:pic>
    </p:spTree>
    <p:extLst>
      <p:ext uri="{BB962C8B-B14F-4D97-AF65-F5344CB8AC3E}">
        <p14:creationId xmlns:p14="http://schemas.microsoft.com/office/powerpoint/2010/main" val="785821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B7DC-CE9A-0320-39C9-C6825467B68A}"/>
              </a:ext>
            </a:extLst>
          </p:cNvPr>
          <p:cNvSpPr>
            <a:spLocks noGrp="1"/>
          </p:cNvSpPr>
          <p:nvPr>
            <p:ph type="title"/>
          </p:nvPr>
        </p:nvSpPr>
        <p:spPr/>
        <p:txBody>
          <a:bodyPr>
            <a:normAutofit fontScale="90000"/>
          </a:bodyPr>
          <a:lstStyle/>
          <a:p>
            <a:r>
              <a:rPr lang="en-GB" b="1">
                <a:latin typeface="Roboto" panose="02000000000000000000" pitchFamily="2" charset="0"/>
                <a:ea typeface="Roboto" panose="02000000000000000000" pitchFamily="2" charset="0"/>
                <a:cs typeface="Roboto" panose="02000000000000000000" pitchFamily="2" charset="0"/>
              </a:rPr>
              <a:t>Self-efficacy scale (K</a:t>
            </a:r>
            <a:r>
              <a:rPr lang="cs-CZ" b="1">
                <a:latin typeface="Roboto" panose="02000000000000000000" pitchFamily="2" charset="0"/>
                <a:ea typeface="Roboto" panose="02000000000000000000" pitchFamily="2" charset="0"/>
                <a:cs typeface="Roboto" panose="02000000000000000000" pitchFamily="2" charset="0"/>
              </a:rPr>
              <a:t>řivohlavý, 1993) </a:t>
            </a:r>
            <a:endParaRPr lang="en-GB" b="1">
              <a:latin typeface="Roboto" panose="02000000000000000000" pitchFamily="2" charset="0"/>
              <a:ea typeface="Roboto" panose="02000000000000000000" pitchFamily="2" charset="0"/>
              <a:cs typeface="Roboto" panose="02000000000000000000" pitchFamily="2" charset="0"/>
            </a:endParaRPr>
          </a:p>
        </p:txBody>
      </p:sp>
      <p:sp>
        <p:nvSpPr>
          <p:cNvPr id="4" name="Text Placeholder 3">
            <a:extLst>
              <a:ext uri="{FF2B5EF4-FFF2-40B4-BE49-F238E27FC236}">
                <a16:creationId xmlns:a16="http://schemas.microsoft.com/office/drawing/2014/main" id="{1981EDCE-DC01-929A-C762-DB140C384FEF}"/>
              </a:ext>
            </a:extLst>
          </p:cNvPr>
          <p:cNvSpPr>
            <a:spLocks noGrp="1"/>
          </p:cNvSpPr>
          <p:nvPr>
            <p:ph type="body" idx="2"/>
          </p:nvPr>
        </p:nvSpPr>
        <p:spPr>
          <a:xfrm>
            <a:off x="4832400" y="1152475"/>
            <a:ext cx="4110122" cy="3783735"/>
          </a:xfrm>
        </p:spPr>
        <p:txBody>
          <a:bodyPr>
            <a:normAutofit lnSpcReduction="10000"/>
          </a:bodyPr>
          <a:lstStyle/>
          <a:p>
            <a:r>
              <a:rPr lang="cs-CZ" sz="1200">
                <a:latin typeface="Calibri" panose="020F0502020204030204" pitchFamily="34" charset="0"/>
                <a:cs typeface="Calibri" panose="020F0502020204030204" pitchFamily="34" charset="0"/>
              </a:rPr>
              <a:t>Participants were also asked to complete self-efficacy scale before and after the course.There were </a:t>
            </a:r>
            <a:r>
              <a:rPr lang="en-GB" sz="1200">
                <a:latin typeface="Calibri" panose="020F0502020204030204" pitchFamily="34" charset="0"/>
                <a:cs typeface="Calibri" panose="020F0502020204030204" pitchFamily="34" charset="0"/>
              </a:rPr>
              <a:t>10 questions on a scale of 1 (disagree) </a:t>
            </a:r>
            <a:r>
              <a:rPr lang="cs-CZ" sz="1200">
                <a:latin typeface="Calibri" panose="020F0502020204030204" pitchFamily="34" charset="0"/>
                <a:cs typeface="Calibri" panose="020F0502020204030204" pitchFamily="34" charset="0"/>
              </a:rPr>
              <a:t>to</a:t>
            </a:r>
            <a:r>
              <a:rPr lang="en-GB" sz="1200">
                <a:latin typeface="Calibri" panose="020F0502020204030204" pitchFamily="34" charset="0"/>
                <a:cs typeface="Calibri" panose="020F0502020204030204" pitchFamily="34" charset="0"/>
              </a:rPr>
              <a:t> 4 (agree) </a:t>
            </a:r>
            <a:r>
              <a:rPr lang="cs-CZ" sz="1200">
                <a:latin typeface="Calibri" panose="020F0502020204030204" pitchFamily="34" charset="0"/>
                <a:cs typeface="Calibri" panose="020F0502020204030204" pitchFamily="34" charset="0"/>
              </a:rPr>
              <a:t>which measure</a:t>
            </a:r>
            <a:r>
              <a:rPr lang="en-GB" sz="1200">
                <a:latin typeface="Calibri" panose="020F0502020204030204" pitchFamily="34" charset="0"/>
                <a:cs typeface="Calibri" panose="020F0502020204030204" pitchFamily="34" charset="0"/>
              </a:rPr>
              <a:t> respondents' confidence in their own ability to effectively manage selected situations.</a:t>
            </a:r>
            <a:r>
              <a:rPr lang="cs-CZ" sz="1200">
                <a:latin typeface="Calibri" panose="020F0502020204030204" pitchFamily="34" charset="0"/>
                <a:cs typeface="Calibri" panose="020F0502020204030204" pitchFamily="34" charset="0"/>
              </a:rPr>
              <a:t> </a:t>
            </a:r>
            <a:r>
              <a:rPr lang="en-GB" sz="1200">
                <a:latin typeface="Calibri" panose="020F0502020204030204" pitchFamily="34" charset="0"/>
                <a:cs typeface="Calibri" panose="020F0502020204030204" pitchFamily="34" charset="0"/>
              </a:rPr>
              <a:t>The total score could thus take the values from 10 to 40, in real terms it ranged from 18 to 40.</a:t>
            </a:r>
            <a:endParaRPr lang="cs-CZ" sz="1200">
              <a:latin typeface="Calibri" panose="020F0502020204030204" pitchFamily="34" charset="0"/>
              <a:cs typeface="Calibri" panose="020F0502020204030204" pitchFamily="34" charset="0"/>
            </a:endParaRPr>
          </a:p>
          <a:p>
            <a:r>
              <a:rPr lang="en-GB" sz="1200">
                <a:latin typeface="Calibri" panose="020F0502020204030204" pitchFamily="34" charset="0"/>
                <a:cs typeface="Calibri" panose="020F0502020204030204" pitchFamily="34" charset="0"/>
              </a:rPr>
              <a:t>2/3 of </a:t>
            </a:r>
            <a:r>
              <a:rPr lang="cs-CZ" sz="1200">
                <a:latin typeface="Calibri" panose="020F0502020204030204" pitchFamily="34" charset="0"/>
                <a:cs typeface="Calibri" panose="020F0502020204030204" pitchFamily="34" charset="0"/>
              </a:rPr>
              <a:t>participants</a:t>
            </a:r>
            <a:r>
              <a:rPr lang="en-GB" sz="1200">
                <a:latin typeface="Calibri" panose="020F0502020204030204" pitchFamily="34" charset="0"/>
                <a:cs typeface="Calibri" panose="020F0502020204030204" pitchFamily="34" charset="0"/>
              </a:rPr>
              <a:t> had an overall score of 30+: there were some </a:t>
            </a:r>
            <a:r>
              <a:rPr lang="cs-CZ" sz="1200">
                <a:latin typeface="Calibri" panose="020F0502020204030204" pitchFamily="34" charset="0"/>
                <a:cs typeface="Calibri" panose="020F0502020204030204" pitchFamily="34" charset="0"/>
              </a:rPr>
              <a:t>pre- and post- measure </a:t>
            </a:r>
            <a:r>
              <a:rPr lang="en-GB" sz="1200">
                <a:latin typeface="Calibri" panose="020F0502020204030204" pitchFamily="34" charset="0"/>
                <a:cs typeface="Calibri" panose="020F0502020204030204" pitchFamily="34" charset="0"/>
              </a:rPr>
              <a:t>differences, but no</a:t>
            </a:r>
            <a:r>
              <a:rPr lang="cs-CZ" sz="1200">
                <a:latin typeface="Calibri" panose="020F0502020204030204" pitchFamily="34" charset="0"/>
                <a:cs typeface="Calibri" panose="020F0502020204030204" pitchFamily="34" charset="0"/>
              </a:rPr>
              <a:t>t significant</a:t>
            </a:r>
            <a:r>
              <a:rPr lang="en-GB" sz="1200">
                <a:latin typeface="Calibri" panose="020F0502020204030204" pitchFamily="34" charset="0"/>
                <a:cs typeface="Calibri" panose="020F0502020204030204" pitchFamily="34" charset="0"/>
              </a:rPr>
              <a:t>: a score of 30 or higher </a:t>
            </a:r>
            <a:r>
              <a:rPr lang="cs-CZ" sz="1200">
                <a:latin typeface="Calibri" panose="020F0502020204030204" pitchFamily="34" charset="0"/>
                <a:cs typeface="Calibri" panose="020F0502020204030204" pitchFamily="34" charset="0"/>
              </a:rPr>
              <a:t>appeared in </a:t>
            </a:r>
            <a:r>
              <a:rPr lang="en-GB" sz="1200">
                <a:latin typeface="Calibri" panose="020F0502020204030204" pitchFamily="34" charset="0"/>
                <a:cs typeface="Calibri" panose="020F0502020204030204" pitchFamily="34" charset="0"/>
              </a:rPr>
              <a:t>61%</a:t>
            </a:r>
            <a:r>
              <a:rPr lang="cs-CZ" sz="1200">
                <a:latin typeface="Calibri" panose="020F0502020204030204" pitchFamily="34" charset="0"/>
                <a:cs typeface="Calibri" panose="020F0502020204030204" pitchFamily="34" charset="0"/>
              </a:rPr>
              <a:t> of participants before the course and increased to</a:t>
            </a:r>
            <a:r>
              <a:rPr lang="en-GB" sz="1200">
                <a:latin typeface="Calibri" panose="020F0502020204030204" pitchFamily="34" charset="0"/>
                <a:cs typeface="Calibri" panose="020F0502020204030204" pitchFamily="34" charset="0"/>
              </a:rPr>
              <a:t> 72%</a:t>
            </a:r>
            <a:r>
              <a:rPr lang="cs-CZ" sz="1200">
                <a:latin typeface="Calibri" panose="020F0502020204030204" pitchFamily="34" charset="0"/>
                <a:cs typeface="Calibri" panose="020F0502020204030204" pitchFamily="34" charset="0"/>
              </a:rPr>
              <a:t> after the course. </a:t>
            </a:r>
            <a:r>
              <a:rPr lang="en-GB" sz="1200">
                <a:latin typeface="Calibri" panose="020F0502020204030204" pitchFamily="34" charset="0"/>
                <a:cs typeface="Calibri" panose="020F0502020204030204" pitchFamily="34" charset="0"/>
              </a:rPr>
              <a:t>The average increased by only 1 point: from 30.7 to 31.7.</a:t>
            </a:r>
            <a:endParaRPr lang="cs-CZ" sz="1200">
              <a:latin typeface="Calibri" panose="020F0502020204030204" pitchFamily="34" charset="0"/>
              <a:cs typeface="Calibri" panose="020F0502020204030204" pitchFamily="34" charset="0"/>
            </a:endParaRPr>
          </a:p>
          <a:p>
            <a:r>
              <a:rPr lang="en-GB" sz="1200">
                <a:latin typeface="Calibri" panose="020F0502020204030204" pitchFamily="34" charset="0"/>
                <a:cs typeface="Calibri" panose="020F0502020204030204" pitchFamily="34" charset="0"/>
              </a:rPr>
              <a:t>There were no major differences either by region or by broader category of profession. Only respondents from a small group, whose predominant activity so far is study, rated their abilities slightly lower before the course (27.5) than after the course (30.2).</a:t>
            </a:r>
          </a:p>
        </p:txBody>
      </p:sp>
      <p:graphicFrame>
        <p:nvGraphicFramePr>
          <p:cNvPr id="5" name="Graf 4">
            <a:extLst>
              <a:ext uri="{FF2B5EF4-FFF2-40B4-BE49-F238E27FC236}">
                <a16:creationId xmlns:a16="http://schemas.microsoft.com/office/drawing/2014/main" id="{E16C45F5-8D2E-6611-4E64-07E9AE884FC3}"/>
              </a:ext>
            </a:extLst>
          </p:cNvPr>
          <p:cNvGraphicFramePr/>
          <p:nvPr>
            <p:extLst>
              <p:ext uri="{D42A27DB-BD31-4B8C-83A1-F6EECF244321}">
                <p14:modId xmlns:p14="http://schemas.microsoft.com/office/powerpoint/2010/main" val="241699173"/>
              </p:ext>
            </p:extLst>
          </p:nvPr>
        </p:nvGraphicFramePr>
        <p:xfrm>
          <a:off x="388482" y="1084202"/>
          <a:ext cx="4358022" cy="31946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88891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6ABB9-C9EB-A0A4-35D3-EFCF53D29BB4}"/>
              </a:ext>
            </a:extLst>
          </p:cNvPr>
          <p:cNvSpPr>
            <a:spLocks noGrp="1"/>
          </p:cNvSpPr>
          <p:nvPr>
            <p:ph type="title"/>
          </p:nvPr>
        </p:nvSpPr>
        <p:spPr>
          <a:xfrm>
            <a:off x="1973026" y="2285400"/>
            <a:ext cx="5197947" cy="572700"/>
          </a:xfrm>
        </p:spPr>
        <p:txBody>
          <a:bodyPr>
            <a:normAutofit fontScale="90000"/>
          </a:bodyPr>
          <a:lstStyle/>
          <a:p>
            <a:pPr algn="ctr"/>
            <a:r>
              <a:rPr lang="cs-CZ" b="1">
                <a:latin typeface="Roboto" panose="02000000000000000000" pitchFamily="2" charset="0"/>
                <a:ea typeface="Roboto" panose="02000000000000000000" pitchFamily="2" charset="0"/>
                <a:cs typeface="Roboto" panose="02000000000000000000" pitchFamily="2" charset="0"/>
              </a:rPr>
              <a:t>Evaluation: Qualitative data</a:t>
            </a:r>
            <a:endParaRPr lang="en-GB" b="1">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71876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75443-453B-177D-A9AB-C1D2647C9A78}"/>
              </a:ext>
            </a:extLst>
          </p:cNvPr>
          <p:cNvSpPr>
            <a:spLocks noGrp="1"/>
          </p:cNvSpPr>
          <p:nvPr>
            <p:ph type="title"/>
          </p:nvPr>
        </p:nvSpPr>
        <p:spPr/>
        <p:txBody>
          <a:bodyPr>
            <a:normAutofit fontScale="90000"/>
          </a:bodyPr>
          <a:lstStyle/>
          <a:p>
            <a:r>
              <a:rPr lang="cs-CZ" b="1">
                <a:latin typeface="Roboto" panose="02000000000000000000" pitchFamily="2" charset="0"/>
                <a:ea typeface="Roboto" panose="02000000000000000000" pitchFamily="2" charset="0"/>
                <a:cs typeface="Roboto" panose="02000000000000000000" pitchFamily="2" charset="0"/>
              </a:rPr>
              <a:t>What did participants learn during the course?</a:t>
            </a:r>
            <a:endParaRPr lang="en-GB" b="1">
              <a:latin typeface="Roboto" panose="02000000000000000000" pitchFamily="2" charset="0"/>
              <a:ea typeface="Roboto" panose="02000000000000000000" pitchFamily="2" charset="0"/>
              <a:cs typeface="Roboto" panose="02000000000000000000" pitchFamily="2" charset="0"/>
            </a:endParaRPr>
          </a:p>
        </p:txBody>
      </p:sp>
      <p:sp>
        <p:nvSpPr>
          <p:cNvPr id="3" name="Text Placeholder 2">
            <a:extLst>
              <a:ext uri="{FF2B5EF4-FFF2-40B4-BE49-F238E27FC236}">
                <a16:creationId xmlns:a16="http://schemas.microsoft.com/office/drawing/2014/main" id="{D98969DF-C295-22AC-906E-A92D0F00CEFF}"/>
              </a:ext>
            </a:extLst>
          </p:cNvPr>
          <p:cNvSpPr>
            <a:spLocks noGrp="1"/>
          </p:cNvSpPr>
          <p:nvPr>
            <p:ph type="body" idx="1"/>
          </p:nvPr>
        </p:nvSpPr>
        <p:spPr>
          <a:xfrm>
            <a:off x="311700" y="1152475"/>
            <a:ext cx="3999900" cy="3416400"/>
          </a:xfrm>
        </p:spPr>
        <p:txBody>
          <a:bodyPr/>
          <a:lstStyle/>
          <a:p>
            <a:r>
              <a:rPr lang="cs-CZ" i="1"/>
              <a:t>„</a:t>
            </a:r>
            <a:r>
              <a:rPr lang="en-GB" i="1">
                <a:latin typeface="Calibri" panose="020F0502020204030204" pitchFamily="34" charset="0"/>
                <a:cs typeface="Calibri" panose="020F0502020204030204" pitchFamily="34" charset="0"/>
              </a:rPr>
              <a:t>A new insight into the issue has helped me greatly - </a:t>
            </a:r>
            <a:r>
              <a:rPr lang="cs-CZ" i="1">
                <a:latin typeface="Calibri" panose="020F0502020204030204" pitchFamily="34" charset="0"/>
                <a:cs typeface="Calibri" panose="020F0502020204030204" pitchFamily="34" charset="0"/>
              </a:rPr>
              <a:t>there</a:t>
            </a:r>
            <a:r>
              <a:rPr lang="en-GB" i="1">
                <a:latin typeface="Calibri" panose="020F0502020204030204" pitchFamily="34" charset="0"/>
                <a:cs typeface="Calibri" panose="020F0502020204030204" pitchFamily="34" charset="0"/>
              </a:rPr>
              <a:t> is no</a:t>
            </a:r>
            <a:r>
              <a:rPr lang="cs-CZ" i="1">
                <a:latin typeface="Calibri" panose="020F0502020204030204" pitchFamily="34" charset="0"/>
                <a:cs typeface="Calibri" panose="020F0502020204030204" pitchFamily="34" charset="0"/>
              </a:rPr>
              <a:t> such thing as</a:t>
            </a:r>
            <a:r>
              <a:rPr lang="en-GB" i="1">
                <a:latin typeface="Calibri" panose="020F0502020204030204" pitchFamily="34" charset="0"/>
                <a:cs typeface="Calibri" panose="020F0502020204030204" pitchFamily="34" charset="0"/>
              </a:rPr>
              <a:t> a demanding child, </a:t>
            </a:r>
            <a:r>
              <a:rPr lang="cs-CZ" i="1">
                <a:latin typeface="Calibri" panose="020F0502020204030204" pitchFamily="34" charset="0"/>
                <a:cs typeface="Calibri" panose="020F0502020204030204" pitchFamily="34" charset="0"/>
              </a:rPr>
              <a:t>there</a:t>
            </a:r>
            <a:r>
              <a:rPr lang="en-GB" i="1">
                <a:latin typeface="Calibri" panose="020F0502020204030204" pitchFamily="34" charset="0"/>
                <a:cs typeface="Calibri" panose="020F0502020204030204" pitchFamily="34" charset="0"/>
              </a:rPr>
              <a:t> is just a child who has a demanding childhood.</a:t>
            </a:r>
            <a:r>
              <a:rPr lang="cs-CZ" i="1">
                <a:latin typeface="Calibri" panose="020F0502020204030204" pitchFamily="34" charset="0"/>
                <a:cs typeface="Calibri" panose="020F0502020204030204" pitchFamily="34" charset="0"/>
              </a:rPr>
              <a:t>“</a:t>
            </a:r>
          </a:p>
          <a:p>
            <a:r>
              <a:rPr lang="cs-CZ" i="1">
                <a:latin typeface="Calibri" panose="020F0502020204030204" pitchFamily="34" charset="0"/>
                <a:cs typeface="Calibri" panose="020F0502020204030204" pitchFamily="34" charset="0"/>
              </a:rPr>
              <a:t>„</a:t>
            </a:r>
            <a:r>
              <a:rPr lang="en-GB" i="1">
                <a:latin typeface="Calibri" panose="020F0502020204030204" pitchFamily="34" charset="0"/>
                <a:cs typeface="Calibri" panose="020F0502020204030204" pitchFamily="34" charset="0"/>
              </a:rPr>
              <a:t> I </a:t>
            </a:r>
            <a:r>
              <a:rPr lang="cs-CZ" i="1">
                <a:latin typeface="Calibri" panose="020F0502020204030204" pitchFamily="34" charset="0"/>
                <a:cs typeface="Calibri" panose="020F0502020204030204" pitchFamily="34" charset="0"/>
              </a:rPr>
              <a:t>have </a:t>
            </a:r>
            <a:r>
              <a:rPr lang="en-GB" i="1">
                <a:latin typeface="Calibri" panose="020F0502020204030204" pitchFamily="34" charset="0"/>
                <a:cs typeface="Calibri" panose="020F0502020204030204" pitchFamily="34" charset="0"/>
              </a:rPr>
              <a:t>never looked at it from the </a:t>
            </a:r>
            <a:r>
              <a:rPr lang="cs-CZ" i="1">
                <a:latin typeface="Calibri" panose="020F0502020204030204" pitchFamily="34" charset="0"/>
                <a:cs typeface="Calibri" panose="020F0502020204030204" pitchFamily="34" charset="0"/>
              </a:rPr>
              <a:t>perspective </a:t>
            </a:r>
            <a:r>
              <a:rPr lang="en-GB" i="1">
                <a:latin typeface="Calibri" panose="020F0502020204030204" pitchFamily="34" charset="0"/>
                <a:cs typeface="Calibri" panose="020F0502020204030204" pitchFamily="34" charset="0"/>
              </a:rPr>
              <a:t>of the child, this insight was very beneficial.</a:t>
            </a:r>
            <a:r>
              <a:rPr lang="cs-CZ" i="1">
                <a:latin typeface="Calibri" panose="020F0502020204030204" pitchFamily="34" charset="0"/>
                <a:cs typeface="Calibri" panose="020F0502020204030204" pitchFamily="34" charset="0"/>
              </a:rPr>
              <a:t>“</a:t>
            </a:r>
          </a:p>
          <a:p>
            <a:r>
              <a:rPr lang="cs-CZ" i="1">
                <a:latin typeface="Calibri" panose="020F0502020204030204" pitchFamily="34" charset="0"/>
                <a:cs typeface="Calibri" panose="020F0502020204030204" pitchFamily="34" charset="0"/>
              </a:rPr>
              <a:t>„</a:t>
            </a:r>
            <a:r>
              <a:rPr lang="en-GB" sz="1400" i="1">
                <a:latin typeface="Calibri" panose="020F0502020204030204" pitchFamily="34" charset="0"/>
                <a:cs typeface="Calibri" panose="020F0502020204030204" pitchFamily="34" charset="0"/>
              </a:rPr>
              <a:t>The course helped me to view the topic more “holistically” and put together the information I knew separately into a whole.</a:t>
            </a:r>
            <a:r>
              <a:rPr lang="cs-CZ" sz="1400" i="1">
                <a:latin typeface="Calibri" panose="020F0502020204030204" pitchFamily="34" charset="0"/>
                <a:cs typeface="Calibri" panose="020F0502020204030204" pitchFamily="34" charset="0"/>
              </a:rPr>
              <a:t>“</a:t>
            </a:r>
          </a:p>
          <a:p>
            <a:r>
              <a:rPr lang="cs-CZ" i="1">
                <a:latin typeface="Calibri" panose="020F0502020204030204" pitchFamily="34" charset="0"/>
                <a:cs typeface="Calibri" panose="020F0502020204030204" pitchFamily="34" charset="0"/>
              </a:rPr>
              <a:t>„</a:t>
            </a:r>
            <a:r>
              <a:rPr lang="en-GB" i="1">
                <a:latin typeface="Calibri" panose="020F0502020204030204" pitchFamily="34" charset="0"/>
                <a:cs typeface="Calibri" panose="020F0502020204030204" pitchFamily="34" charset="0"/>
              </a:rPr>
              <a:t>This seminar certainly brought me hope that trauma can be overcome.</a:t>
            </a:r>
            <a:r>
              <a:rPr lang="cs-CZ" i="1">
                <a:latin typeface="Calibri" panose="020F0502020204030204" pitchFamily="34" charset="0"/>
                <a:cs typeface="Calibri" panose="020F0502020204030204" pitchFamily="34" charset="0"/>
              </a:rPr>
              <a:t>“</a:t>
            </a:r>
            <a:endParaRPr lang="cs-CZ" sz="1400" i="1">
              <a:latin typeface="Calibri" panose="020F0502020204030204" pitchFamily="34" charset="0"/>
              <a:cs typeface="Calibri" panose="020F0502020204030204" pitchFamily="34" charset="0"/>
            </a:endParaRPr>
          </a:p>
          <a:p>
            <a:endParaRPr lang="cs-CZ" i="1"/>
          </a:p>
          <a:p>
            <a:endParaRPr lang="en-GB" i="1"/>
          </a:p>
        </p:txBody>
      </p:sp>
      <p:pic>
        <p:nvPicPr>
          <p:cNvPr id="6" name="Picture 5" descr="A room with white walls and white shelves&#10;&#10;Description automatically generated with medium confidence">
            <a:extLst>
              <a:ext uri="{FF2B5EF4-FFF2-40B4-BE49-F238E27FC236}">
                <a16:creationId xmlns:a16="http://schemas.microsoft.com/office/drawing/2014/main" id="{B8DE0ADD-E9E4-3DB4-9C64-D013F9EB0A80}"/>
              </a:ext>
            </a:extLst>
          </p:cNvPr>
          <p:cNvPicPr>
            <a:picLocks noChangeAspect="1"/>
          </p:cNvPicPr>
          <p:nvPr/>
        </p:nvPicPr>
        <p:blipFill>
          <a:blip r:embed="rId2"/>
          <a:stretch>
            <a:fillRect/>
          </a:stretch>
        </p:blipFill>
        <p:spPr>
          <a:xfrm>
            <a:off x="4572000" y="1152475"/>
            <a:ext cx="4135030" cy="3101273"/>
          </a:xfrm>
          <a:prstGeom prst="rect">
            <a:avLst/>
          </a:prstGeom>
        </p:spPr>
      </p:pic>
    </p:spTree>
    <p:extLst>
      <p:ext uri="{BB962C8B-B14F-4D97-AF65-F5344CB8AC3E}">
        <p14:creationId xmlns:p14="http://schemas.microsoft.com/office/powerpoint/2010/main" val="2725446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6A06A-B3EE-EEB1-80D8-55B31165A01D}"/>
              </a:ext>
            </a:extLst>
          </p:cNvPr>
          <p:cNvSpPr>
            <a:spLocks noGrp="1"/>
          </p:cNvSpPr>
          <p:nvPr>
            <p:ph type="title"/>
          </p:nvPr>
        </p:nvSpPr>
        <p:spPr/>
        <p:txBody>
          <a:bodyPr>
            <a:normAutofit fontScale="90000"/>
          </a:bodyPr>
          <a:lstStyle/>
          <a:p>
            <a:r>
              <a:rPr lang="cs-CZ" b="1">
                <a:latin typeface="Roboto" panose="02000000000000000000" pitchFamily="2" charset="0"/>
                <a:ea typeface="Roboto" panose="02000000000000000000" pitchFamily="2" charset="0"/>
                <a:cs typeface="Roboto" panose="02000000000000000000" pitchFamily="2" charset="0"/>
              </a:rPr>
              <a:t>What did participants learn during the course?</a:t>
            </a:r>
            <a:endParaRPr lang="en-GB">
              <a:latin typeface="Roboto" panose="02000000000000000000" pitchFamily="2" charset="0"/>
              <a:ea typeface="Roboto" panose="02000000000000000000" pitchFamily="2" charset="0"/>
              <a:cs typeface="Roboto" panose="02000000000000000000" pitchFamily="2" charset="0"/>
            </a:endParaRPr>
          </a:p>
        </p:txBody>
      </p:sp>
      <p:sp>
        <p:nvSpPr>
          <p:cNvPr id="4" name="Text Placeholder 3">
            <a:extLst>
              <a:ext uri="{FF2B5EF4-FFF2-40B4-BE49-F238E27FC236}">
                <a16:creationId xmlns:a16="http://schemas.microsoft.com/office/drawing/2014/main" id="{C9E3600E-6313-BAE3-9AFA-3A2A4A30F249}"/>
              </a:ext>
            </a:extLst>
          </p:cNvPr>
          <p:cNvSpPr>
            <a:spLocks noGrp="1"/>
          </p:cNvSpPr>
          <p:nvPr>
            <p:ph type="body" idx="2"/>
          </p:nvPr>
        </p:nvSpPr>
        <p:spPr>
          <a:xfrm>
            <a:off x="4572000" y="1152474"/>
            <a:ext cx="3999900" cy="3416400"/>
          </a:xfrm>
        </p:spPr>
        <p:txBody>
          <a:bodyPr>
            <a:normAutofit lnSpcReduction="10000"/>
          </a:bodyPr>
          <a:lstStyle/>
          <a:p>
            <a:r>
              <a:rPr lang="cs-CZ"/>
              <a:t>114x the participants stated the course helped them with learning how to identify a child at risk and better understand the causes of challenging behaviour</a:t>
            </a:r>
          </a:p>
          <a:p>
            <a:r>
              <a:rPr lang="cs-CZ"/>
              <a:t>110x they highlighted the functions ofthe brain and learning about the basics of neuroscience</a:t>
            </a:r>
          </a:p>
          <a:p>
            <a:r>
              <a:rPr lang="cs-CZ"/>
              <a:t>55x the participants mentioned they realised something new within the area of the course content</a:t>
            </a:r>
          </a:p>
          <a:p>
            <a:r>
              <a:rPr lang="cs-CZ"/>
              <a:t>52x deescalation techniques, somatosenzory tools and activities were mentioned as something the participants took away from the course</a:t>
            </a:r>
          </a:p>
          <a:p>
            <a:endParaRPr lang="cs-CZ"/>
          </a:p>
          <a:p>
            <a:endParaRPr lang="cs-CZ"/>
          </a:p>
          <a:p>
            <a:endParaRPr lang="en-GB"/>
          </a:p>
        </p:txBody>
      </p:sp>
      <p:graphicFrame>
        <p:nvGraphicFramePr>
          <p:cNvPr id="5" name="Chart 4">
            <a:extLst>
              <a:ext uri="{FF2B5EF4-FFF2-40B4-BE49-F238E27FC236}">
                <a16:creationId xmlns:a16="http://schemas.microsoft.com/office/drawing/2014/main" id="{3A5A2C5D-E547-AA95-3BD0-D9B01C5B69FB}"/>
              </a:ext>
            </a:extLst>
          </p:cNvPr>
          <p:cNvGraphicFramePr>
            <a:graphicFrameLocks/>
          </p:cNvGraphicFramePr>
          <p:nvPr>
            <p:extLst>
              <p:ext uri="{D42A27DB-BD31-4B8C-83A1-F6EECF244321}">
                <p14:modId xmlns:p14="http://schemas.microsoft.com/office/powerpoint/2010/main" val="1890287740"/>
              </p:ext>
            </p:extLst>
          </p:nvPr>
        </p:nvGraphicFramePr>
        <p:xfrm>
          <a:off x="41016" y="1277526"/>
          <a:ext cx="4530984" cy="31662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360239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6A06A-B3EE-EEB1-80D8-55B31165A01D}"/>
              </a:ext>
            </a:extLst>
          </p:cNvPr>
          <p:cNvSpPr>
            <a:spLocks noGrp="1"/>
          </p:cNvSpPr>
          <p:nvPr>
            <p:ph type="title"/>
          </p:nvPr>
        </p:nvSpPr>
        <p:spPr/>
        <p:txBody>
          <a:bodyPr>
            <a:normAutofit fontScale="90000"/>
          </a:bodyPr>
          <a:lstStyle/>
          <a:p>
            <a:r>
              <a:rPr lang="cs-CZ" b="1">
                <a:latin typeface="Roboto" panose="02000000000000000000" pitchFamily="2" charset="0"/>
                <a:ea typeface="Roboto" panose="02000000000000000000" pitchFamily="2" charset="0"/>
                <a:cs typeface="Roboto" panose="02000000000000000000" pitchFamily="2" charset="0"/>
              </a:rPr>
              <a:t>What did participants learn during the course?</a:t>
            </a:r>
            <a:endParaRPr lang="en-GB">
              <a:latin typeface="Roboto" panose="02000000000000000000" pitchFamily="2" charset="0"/>
              <a:ea typeface="Roboto" panose="02000000000000000000" pitchFamily="2" charset="0"/>
              <a:cs typeface="Roboto" panose="02000000000000000000" pitchFamily="2" charset="0"/>
            </a:endParaRPr>
          </a:p>
        </p:txBody>
      </p:sp>
      <p:sp>
        <p:nvSpPr>
          <p:cNvPr id="4" name="Text Placeholder 3">
            <a:extLst>
              <a:ext uri="{FF2B5EF4-FFF2-40B4-BE49-F238E27FC236}">
                <a16:creationId xmlns:a16="http://schemas.microsoft.com/office/drawing/2014/main" id="{C9E3600E-6313-BAE3-9AFA-3A2A4A30F249}"/>
              </a:ext>
            </a:extLst>
          </p:cNvPr>
          <p:cNvSpPr>
            <a:spLocks noGrp="1"/>
          </p:cNvSpPr>
          <p:nvPr>
            <p:ph type="body" idx="2"/>
          </p:nvPr>
        </p:nvSpPr>
        <p:spPr>
          <a:xfrm>
            <a:off x="4572000" y="1152474"/>
            <a:ext cx="4130298" cy="3682998"/>
          </a:xfrm>
        </p:spPr>
        <p:txBody>
          <a:bodyPr>
            <a:normAutofit fontScale="92500" lnSpcReduction="10000"/>
          </a:bodyPr>
          <a:lstStyle/>
          <a:p>
            <a:r>
              <a:rPr lang="cs-CZ"/>
              <a:t>48x participants mentioned self-regulation and learning about different calming and relaxation techniques they can use both with children and themselves</a:t>
            </a:r>
          </a:p>
          <a:p>
            <a:r>
              <a:rPr lang="cs-CZ"/>
              <a:t>44x they mentioned a change in perspective, an insight, better understanding of some of the topics from the course content</a:t>
            </a:r>
          </a:p>
          <a:p>
            <a:r>
              <a:rPr lang="cs-CZ"/>
              <a:t>32x the participants specifically stated they felt they learnt more about how to communicate with a child at risk</a:t>
            </a:r>
          </a:p>
          <a:p>
            <a:r>
              <a:rPr lang="cs-CZ"/>
              <a:t>25x was mentioned recognising the different states of stress activation system</a:t>
            </a:r>
          </a:p>
          <a:p>
            <a:r>
              <a:rPr lang="cs-CZ"/>
              <a:t>only 20 participants out of 649 mentioned they learnt nothing new, often based on long-term professional experience and the number of courses attended in the past</a:t>
            </a:r>
          </a:p>
          <a:p>
            <a:endParaRPr lang="cs-CZ"/>
          </a:p>
          <a:p>
            <a:endParaRPr lang="en-GB"/>
          </a:p>
        </p:txBody>
      </p:sp>
      <p:graphicFrame>
        <p:nvGraphicFramePr>
          <p:cNvPr id="5" name="Chart 4">
            <a:extLst>
              <a:ext uri="{FF2B5EF4-FFF2-40B4-BE49-F238E27FC236}">
                <a16:creationId xmlns:a16="http://schemas.microsoft.com/office/drawing/2014/main" id="{3A5A2C5D-E547-AA95-3BD0-D9B01C5B69FB}"/>
              </a:ext>
            </a:extLst>
          </p:cNvPr>
          <p:cNvGraphicFramePr>
            <a:graphicFrameLocks/>
          </p:cNvGraphicFramePr>
          <p:nvPr/>
        </p:nvGraphicFramePr>
        <p:xfrm>
          <a:off x="41016" y="1277526"/>
          <a:ext cx="4530984" cy="31662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74970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75443-453B-177D-A9AB-C1D2647C9A78}"/>
              </a:ext>
            </a:extLst>
          </p:cNvPr>
          <p:cNvSpPr>
            <a:spLocks noGrp="1"/>
          </p:cNvSpPr>
          <p:nvPr>
            <p:ph type="title"/>
          </p:nvPr>
        </p:nvSpPr>
        <p:spPr/>
        <p:txBody>
          <a:bodyPr>
            <a:normAutofit fontScale="90000"/>
          </a:bodyPr>
          <a:lstStyle/>
          <a:p>
            <a:r>
              <a:rPr lang="cs-CZ" b="1">
                <a:latin typeface="Roboto" panose="02000000000000000000" pitchFamily="2" charset="0"/>
                <a:ea typeface="Roboto" panose="02000000000000000000" pitchFamily="2" charset="0"/>
                <a:cs typeface="Roboto" panose="02000000000000000000" pitchFamily="2" charset="0"/>
              </a:rPr>
              <a:t>What did participants learn during the course?</a:t>
            </a:r>
            <a:endParaRPr lang="en-GB" b="1">
              <a:latin typeface="Roboto" panose="02000000000000000000" pitchFamily="2" charset="0"/>
              <a:ea typeface="Roboto" panose="02000000000000000000" pitchFamily="2" charset="0"/>
              <a:cs typeface="Roboto" panose="02000000000000000000" pitchFamily="2" charset="0"/>
            </a:endParaRPr>
          </a:p>
        </p:txBody>
      </p:sp>
      <p:sp>
        <p:nvSpPr>
          <p:cNvPr id="3" name="Text Placeholder 2">
            <a:extLst>
              <a:ext uri="{FF2B5EF4-FFF2-40B4-BE49-F238E27FC236}">
                <a16:creationId xmlns:a16="http://schemas.microsoft.com/office/drawing/2014/main" id="{D98969DF-C295-22AC-906E-A92D0F00CEFF}"/>
              </a:ext>
            </a:extLst>
          </p:cNvPr>
          <p:cNvSpPr>
            <a:spLocks noGrp="1"/>
          </p:cNvSpPr>
          <p:nvPr>
            <p:ph type="body" idx="1"/>
          </p:nvPr>
        </p:nvSpPr>
        <p:spPr>
          <a:xfrm>
            <a:off x="311700" y="1152475"/>
            <a:ext cx="3999900" cy="3416400"/>
          </a:xfrm>
        </p:spPr>
        <p:txBody>
          <a:bodyPr/>
          <a:lstStyle/>
          <a:p>
            <a:r>
              <a:rPr lang="cs-CZ" i="1">
                <a:latin typeface="Calibri" panose="020F0502020204030204" pitchFamily="34" charset="0"/>
                <a:cs typeface="Calibri" panose="020F0502020204030204" pitchFamily="34" charset="0"/>
              </a:rPr>
              <a:t>„Rather than learned, I </a:t>
            </a:r>
            <a:r>
              <a:rPr lang="en-GB" i="1">
                <a:latin typeface="Calibri" panose="020F0502020204030204" pitchFamily="34" charset="0"/>
                <a:cs typeface="Calibri" panose="020F0502020204030204" pitchFamily="34" charset="0"/>
              </a:rPr>
              <a:t>realized</a:t>
            </a:r>
            <a:r>
              <a:rPr lang="cs-CZ" i="1">
                <a:latin typeface="Calibri" panose="020F0502020204030204" pitchFamily="34" charset="0"/>
                <a:cs typeface="Calibri" panose="020F0502020204030204" pitchFamily="34" charset="0"/>
              </a:rPr>
              <a:t> I am able to have </a:t>
            </a:r>
            <a:r>
              <a:rPr lang="en-GB" i="1">
                <a:latin typeface="Calibri" panose="020F0502020204030204" pitchFamily="34" charset="0"/>
                <a:cs typeface="Calibri" panose="020F0502020204030204" pitchFamily="34" charset="0"/>
              </a:rPr>
              <a:t>greater empathy for </a:t>
            </a:r>
            <a:r>
              <a:rPr lang="cs-CZ" i="1">
                <a:latin typeface="Calibri" panose="020F0502020204030204" pitchFamily="34" charset="0"/>
                <a:cs typeface="Calibri" panose="020F0502020204030204" pitchFamily="34" charset="0"/>
              </a:rPr>
              <a:t>those children with challenging behaviour, especially </a:t>
            </a:r>
            <a:r>
              <a:rPr lang="en-GB" i="1">
                <a:latin typeface="Calibri" panose="020F0502020204030204" pitchFamily="34" charset="0"/>
                <a:cs typeface="Calibri" panose="020F0502020204030204" pitchFamily="34" charset="0"/>
              </a:rPr>
              <a:t>thanks to </a:t>
            </a:r>
            <a:r>
              <a:rPr lang="cs-CZ" i="1">
                <a:latin typeface="Calibri" panose="020F0502020204030204" pitchFamily="34" charset="0"/>
                <a:cs typeface="Calibri" panose="020F0502020204030204" pitchFamily="34" charset="0"/>
              </a:rPr>
              <a:t>the activity </a:t>
            </a:r>
            <a:r>
              <a:rPr lang="en-GB" i="1">
                <a:latin typeface="Calibri" panose="020F0502020204030204" pitchFamily="34" charset="0"/>
                <a:cs typeface="Calibri" panose="020F0502020204030204" pitchFamily="34" charset="0"/>
              </a:rPr>
              <a:t>"stickers on the picture" (which were originally all negative, but then I found </a:t>
            </a:r>
            <a:r>
              <a:rPr lang="cs-CZ" i="1">
                <a:latin typeface="Calibri" panose="020F0502020204030204" pitchFamily="34" charset="0"/>
                <a:cs typeface="Calibri" panose="020F0502020204030204" pitchFamily="34" charset="0"/>
              </a:rPr>
              <a:t>also the child´s</a:t>
            </a:r>
            <a:r>
              <a:rPr lang="en-GB" i="1">
                <a:latin typeface="Calibri" panose="020F0502020204030204" pitchFamily="34" charset="0"/>
                <a:cs typeface="Calibri" panose="020F0502020204030204" pitchFamily="34" charset="0"/>
              </a:rPr>
              <a:t> positive side)</a:t>
            </a:r>
            <a:r>
              <a:rPr lang="cs-CZ" i="1">
                <a:latin typeface="Calibri" panose="020F0502020204030204" pitchFamily="34" charset="0"/>
                <a:cs typeface="Calibri" panose="020F0502020204030204" pitchFamily="34" charset="0"/>
              </a:rPr>
              <a:t> </a:t>
            </a:r>
            <a:r>
              <a:rPr lang="en-GB" i="1">
                <a:latin typeface="Calibri" panose="020F0502020204030204" pitchFamily="34" charset="0"/>
                <a:cs typeface="Calibri" panose="020F0502020204030204" pitchFamily="34" charset="0"/>
              </a:rPr>
              <a:t>or testing </a:t>
            </a:r>
            <a:r>
              <a:rPr lang="cs-CZ" i="1">
                <a:latin typeface="Calibri" panose="020F0502020204030204" pitchFamily="34" charset="0"/>
                <a:cs typeface="Calibri" panose="020F0502020204030204" pitchFamily="34" charset="0"/>
              </a:rPr>
              <a:t>somatosenzory tools</a:t>
            </a:r>
            <a:r>
              <a:rPr lang="en-GB" i="1">
                <a:latin typeface="Calibri" panose="020F0502020204030204" pitchFamily="34" charset="0"/>
                <a:cs typeface="Calibri" panose="020F0502020204030204" pitchFamily="34" charset="0"/>
              </a:rPr>
              <a:t> (</a:t>
            </a:r>
            <a:r>
              <a:rPr lang="cs-CZ" i="1">
                <a:latin typeface="Calibri" panose="020F0502020204030204" pitchFamily="34" charset="0"/>
                <a:cs typeface="Calibri" panose="020F0502020204030204" pitchFamily="34" charset="0"/>
              </a:rPr>
              <a:t>I have </a:t>
            </a:r>
            <a:r>
              <a:rPr lang="en-GB" i="1">
                <a:latin typeface="Calibri" panose="020F0502020204030204" pitchFamily="34" charset="0"/>
                <a:cs typeface="Calibri" panose="020F0502020204030204" pitchFamily="34" charset="0"/>
              </a:rPr>
              <a:t>already recommended </a:t>
            </a:r>
            <a:r>
              <a:rPr lang="cs-CZ" i="1">
                <a:latin typeface="Calibri" panose="020F0502020204030204" pitchFamily="34" charset="0"/>
                <a:cs typeface="Calibri" panose="020F0502020204030204" pitchFamily="34" charset="0"/>
              </a:rPr>
              <a:t>this to one pupil based on the course</a:t>
            </a:r>
            <a:r>
              <a:rPr lang="en-GB" i="1">
                <a:latin typeface="Calibri" panose="020F0502020204030204" pitchFamily="34" charset="0"/>
                <a:cs typeface="Calibri" panose="020F0502020204030204" pitchFamily="34" charset="0"/>
              </a:rPr>
              <a:t>).</a:t>
            </a:r>
            <a:r>
              <a:rPr lang="cs-CZ" i="1">
                <a:latin typeface="Calibri" panose="020F0502020204030204" pitchFamily="34" charset="0"/>
                <a:cs typeface="Calibri" panose="020F0502020204030204" pitchFamily="34" charset="0"/>
              </a:rPr>
              <a:t>“</a:t>
            </a:r>
          </a:p>
          <a:p>
            <a:r>
              <a:rPr lang="cs-CZ" i="1">
                <a:latin typeface="Calibri" panose="020F0502020204030204" pitchFamily="34" charset="0"/>
                <a:cs typeface="Calibri" panose="020F0502020204030204" pitchFamily="34" charset="0"/>
              </a:rPr>
              <a:t>„</a:t>
            </a:r>
            <a:r>
              <a:rPr lang="en-GB" i="1">
                <a:latin typeface="Calibri" panose="020F0502020204030204" pitchFamily="34" charset="0"/>
                <a:cs typeface="Calibri" panose="020F0502020204030204" pitchFamily="34" charset="0"/>
              </a:rPr>
              <a:t>I learned both theoretical information and practical knowledge.</a:t>
            </a:r>
            <a:r>
              <a:rPr lang="cs-CZ" i="1">
                <a:latin typeface="Calibri" panose="020F0502020204030204" pitchFamily="34" charset="0"/>
                <a:cs typeface="Calibri" panose="020F0502020204030204" pitchFamily="34" charset="0"/>
              </a:rPr>
              <a:t>“</a:t>
            </a:r>
          </a:p>
          <a:p>
            <a:r>
              <a:rPr lang="cs-CZ" i="1">
                <a:latin typeface="Calibri" panose="020F0502020204030204" pitchFamily="34" charset="0"/>
                <a:cs typeface="Calibri" panose="020F0502020204030204" pitchFamily="34" charset="0"/>
              </a:rPr>
              <a:t>„</a:t>
            </a:r>
            <a:r>
              <a:rPr lang="en-GB" i="1">
                <a:latin typeface="Calibri" panose="020F0502020204030204" pitchFamily="34" charset="0"/>
                <a:cs typeface="Calibri" panose="020F0502020204030204" pitchFamily="34" charset="0"/>
              </a:rPr>
              <a:t>Overall, this topic was new to me. It was and will be beneficial to my work.</a:t>
            </a:r>
            <a:r>
              <a:rPr lang="cs-CZ" i="1">
                <a:latin typeface="Calibri" panose="020F0502020204030204" pitchFamily="34" charset="0"/>
                <a:cs typeface="Calibri" panose="020F0502020204030204" pitchFamily="34" charset="0"/>
              </a:rPr>
              <a:t>“</a:t>
            </a:r>
          </a:p>
          <a:p>
            <a:endParaRPr lang="cs-CZ" i="1"/>
          </a:p>
          <a:p>
            <a:endParaRPr lang="en-GB" i="1"/>
          </a:p>
        </p:txBody>
      </p:sp>
      <p:pic>
        <p:nvPicPr>
          <p:cNvPr id="5" name="Picture 4" descr="A table with many different toys&#10;&#10;Description automatically generated">
            <a:extLst>
              <a:ext uri="{FF2B5EF4-FFF2-40B4-BE49-F238E27FC236}">
                <a16:creationId xmlns:a16="http://schemas.microsoft.com/office/drawing/2014/main" id="{A2908483-C2C1-59CC-1FAA-858908C692AB}"/>
              </a:ext>
            </a:extLst>
          </p:cNvPr>
          <p:cNvPicPr>
            <a:picLocks noChangeAspect="1"/>
          </p:cNvPicPr>
          <p:nvPr/>
        </p:nvPicPr>
        <p:blipFill>
          <a:blip r:embed="rId2"/>
          <a:stretch>
            <a:fillRect/>
          </a:stretch>
        </p:blipFill>
        <p:spPr>
          <a:xfrm>
            <a:off x="5735099" y="1152475"/>
            <a:ext cx="2562300" cy="3416400"/>
          </a:xfrm>
          <a:prstGeom prst="rect">
            <a:avLst/>
          </a:prstGeom>
        </p:spPr>
      </p:pic>
    </p:spTree>
    <p:extLst>
      <p:ext uri="{BB962C8B-B14F-4D97-AF65-F5344CB8AC3E}">
        <p14:creationId xmlns:p14="http://schemas.microsoft.com/office/powerpoint/2010/main" val="1588448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af 3">
            <a:extLst>
              <a:ext uri="{FF2B5EF4-FFF2-40B4-BE49-F238E27FC236}">
                <a16:creationId xmlns:a16="http://schemas.microsoft.com/office/drawing/2014/main" id="{19DE9A26-64A9-9DE7-973F-17DCF00FA542}"/>
              </a:ext>
            </a:extLst>
          </p:cNvPr>
          <p:cNvGraphicFramePr/>
          <p:nvPr>
            <p:extLst>
              <p:ext uri="{D42A27DB-BD31-4B8C-83A1-F6EECF244321}">
                <p14:modId xmlns:p14="http://schemas.microsoft.com/office/powerpoint/2010/main" val="1827867248"/>
              </p:ext>
            </p:extLst>
          </p:nvPr>
        </p:nvGraphicFramePr>
        <p:xfrm>
          <a:off x="2287162" y="937647"/>
          <a:ext cx="4569673"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a:extLst>
              <a:ext uri="{FF2B5EF4-FFF2-40B4-BE49-F238E27FC236}">
                <a16:creationId xmlns:a16="http://schemas.microsoft.com/office/drawing/2014/main" id="{7BD21F93-889B-9430-EB15-1D2E72880B77}"/>
              </a:ext>
            </a:extLst>
          </p:cNvPr>
          <p:cNvSpPr>
            <a:spLocks noGrp="1"/>
          </p:cNvSpPr>
          <p:nvPr>
            <p:ph type="title"/>
          </p:nvPr>
        </p:nvSpPr>
        <p:spPr>
          <a:xfrm>
            <a:off x="311699" y="150557"/>
            <a:ext cx="8520600" cy="787090"/>
          </a:xfrm>
        </p:spPr>
        <p:txBody>
          <a:bodyPr>
            <a:noAutofit/>
          </a:bodyPr>
          <a:lstStyle/>
          <a:p>
            <a:r>
              <a:rPr lang="cs-CZ" sz="2000" b="1">
                <a:latin typeface="Roboto" panose="02000000000000000000" pitchFamily="2" charset="0"/>
                <a:ea typeface="Roboto" panose="02000000000000000000" pitchFamily="2" charset="0"/>
                <a:cs typeface="Roboto" panose="02000000000000000000" pitchFamily="2" charset="0"/>
              </a:rPr>
              <a:t>What would support the implementation of acquired </a:t>
            </a:r>
            <a:r>
              <a:rPr lang="cs-CZ" sz="2000" b="1" err="1">
                <a:latin typeface="Roboto" panose="02000000000000000000" pitchFamily="2" charset="0"/>
                <a:ea typeface="Roboto" panose="02000000000000000000" pitchFamily="2" charset="0"/>
                <a:cs typeface="Roboto" panose="02000000000000000000" pitchFamily="2" charset="0"/>
              </a:rPr>
              <a:t>knowledge</a:t>
            </a:r>
            <a:r>
              <a:rPr lang="cs-CZ" sz="2000" b="1">
                <a:latin typeface="Roboto" panose="02000000000000000000" pitchFamily="2" charset="0"/>
                <a:ea typeface="Roboto" panose="02000000000000000000" pitchFamily="2" charset="0"/>
                <a:cs typeface="Roboto" panose="02000000000000000000" pitchFamily="2" charset="0"/>
              </a:rPr>
              <a:t> </a:t>
            </a:r>
            <a:br>
              <a:rPr lang="cs-CZ" sz="2000" b="1">
                <a:latin typeface="Roboto" panose="02000000000000000000" pitchFamily="2" charset="0"/>
                <a:ea typeface="Roboto" panose="02000000000000000000" pitchFamily="2" charset="0"/>
                <a:cs typeface="Roboto" panose="02000000000000000000" pitchFamily="2" charset="0"/>
              </a:rPr>
            </a:br>
            <a:r>
              <a:rPr lang="cs-CZ" sz="2000" b="1">
                <a:latin typeface="Roboto" panose="02000000000000000000" pitchFamily="2" charset="0"/>
                <a:ea typeface="Roboto" panose="02000000000000000000" pitchFamily="2" charset="0"/>
                <a:cs typeface="Roboto" panose="02000000000000000000" pitchFamily="2" charset="0"/>
              </a:rPr>
              <a:t>and skills into participants</a:t>
            </a:r>
            <a:r>
              <a:rPr lang="en-US" sz="2000" b="1">
                <a:latin typeface="Roboto" panose="02000000000000000000" pitchFamily="2" charset="0"/>
                <a:ea typeface="Roboto" panose="02000000000000000000" pitchFamily="2" charset="0"/>
                <a:cs typeface="Roboto" panose="02000000000000000000" pitchFamily="2" charset="0"/>
              </a:rPr>
              <a:t>’ </a:t>
            </a:r>
            <a:r>
              <a:rPr lang="cs-CZ" sz="2000" b="1">
                <a:latin typeface="Roboto" panose="02000000000000000000" pitchFamily="2" charset="0"/>
                <a:ea typeface="Roboto" panose="02000000000000000000" pitchFamily="2" charset="0"/>
                <a:cs typeface="Roboto" panose="02000000000000000000" pitchFamily="2" charset="0"/>
              </a:rPr>
              <a:t>professional practise?</a:t>
            </a:r>
            <a:endParaRPr lang="en-GB" sz="2000" b="1">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192824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79EE6-65B2-4208-8DBC-817C00C271C1}"/>
              </a:ext>
            </a:extLst>
          </p:cNvPr>
          <p:cNvSpPr>
            <a:spLocks noGrp="1"/>
          </p:cNvSpPr>
          <p:nvPr>
            <p:ph type="title"/>
          </p:nvPr>
        </p:nvSpPr>
        <p:spPr>
          <a:xfrm>
            <a:off x="311700" y="299156"/>
            <a:ext cx="8520600" cy="787090"/>
          </a:xfrm>
        </p:spPr>
        <p:txBody>
          <a:bodyPr>
            <a:noAutofit/>
          </a:bodyPr>
          <a:lstStyle/>
          <a:p>
            <a:r>
              <a:rPr lang="cs-CZ" sz="2000" b="1">
                <a:latin typeface="Roboto" panose="02000000000000000000" pitchFamily="2" charset="0"/>
                <a:ea typeface="Roboto" panose="02000000000000000000" pitchFamily="2" charset="0"/>
                <a:cs typeface="Roboto" panose="02000000000000000000" pitchFamily="2" charset="0"/>
              </a:rPr>
              <a:t>What would support the implementation of acquired </a:t>
            </a:r>
            <a:r>
              <a:rPr lang="cs-CZ" sz="2000" b="1" err="1">
                <a:latin typeface="Roboto" panose="02000000000000000000" pitchFamily="2" charset="0"/>
                <a:ea typeface="Roboto" panose="02000000000000000000" pitchFamily="2" charset="0"/>
                <a:cs typeface="Roboto" panose="02000000000000000000" pitchFamily="2" charset="0"/>
              </a:rPr>
              <a:t>knowledge</a:t>
            </a:r>
            <a:r>
              <a:rPr lang="cs-CZ" sz="2000" b="1">
                <a:latin typeface="Roboto" panose="02000000000000000000" pitchFamily="2" charset="0"/>
                <a:ea typeface="Roboto" panose="02000000000000000000" pitchFamily="2" charset="0"/>
                <a:cs typeface="Roboto" panose="02000000000000000000" pitchFamily="2" charset="0"/>
              </a:rPr>
              <a:t> </a:t>
            </a:r>
            <a:br>
              <a:rPr lang="cs-CZ" sz="2000" b="1">
                <a:latin typeface="Roboto" panose="02000000000000000000" pitchFamily="2" charset="0"/>
                <a:ea typeface="Roboto" panose="02000000000000000000" pitchFamily="2" charset="0"/>
                <a:cs typeface="Roboto" panose="02000000000000000000" pitchFamily="2" charset="0"/>
              </a:rPr>
            </a:br>
            <a:r>
              <a:rPr lang="cs-CZ" sz="2000" b="1">
                <a:latin typeface="Roboto" panose="02000000000000000000" pitchFamily="2" charset="0"/>
                <a:ea typeface="Roboto" panose="02000000000000000000" pitchFamily="2" charset="0"/>
                <a:cs typeface="Roboto" panose="02000000000000000000" pitchFamily="2" charset="0"/>
              </a:rPr>
              <a:t>and skills into participants</a:t>
            </a:r>
            <a:r>
              <a:rPr lang="en-US" sz="2000" b="1">
                <a:latin typeface="Roboto" panose="02000000000000000000" pitchFamily="2" charset="0"/>
                <a:ea typeface="Roboto" panose="02000000000000000000" pitchFamily="2" charset="0"/>
                <a:cs typeface="Roboto" panose="02000000000000000000" pitchFamily="2" charset="0"/>
              </a:rPr>
              <a:t>’ </a:t>
            </a:r>
            <a:r>
              <a:rPr lang="cs-CZ" sz="2000" b="1">
                <a:latin typeface="Roboto" panose="02000000000000000000" pitchFamily="2" charset="0"/>
                <a:ea typeface="Roboto" panose="02000000000000000000" pitchFamily="2" charset="0"/>
                <a:cs typeface="Roboto" panose="02000000000000000000" pitchFamily="2" charset="0"/>
              </a:rPr>
              <a:t>professional practise?</a:t>
            </a:r>
            <a:endParaRPr lang="en-GB" sz="2000" b="1">
              <a:latin typeface="Roboto" panose="02000000000000000000" pitchFamily="2" charset="0"/>
              <a:ea typeface="Roboto" panose="02000000000000000000" pitchFamily="2" charset="0"/>
              <a:cs typeface="Roboto" panose="02000000000000000000" pitchFamily="2" charset="0"/>
            </a:endParaRPr>
          </a:p>
        </p:txBody>
      </p:sp>
      <p:sp>
        <p:nvSpPr>
          <p:cNvPr id="7" name="Text Placeholder 2">
            <a:extLst>
              <a:ext uri="{FF2B5EF4-FFF2-40B4-BE49-F238E27FC236}">
                <a16:creationId xmlns:a16="http://schemas.microsoft.com/office/drawing/2014/main" id="{C298A7D2-66C8-5E13-F387-1E922DE839B9}"/>
              </a:ext>
            </a:extLst>
          </p:cNvPr>
          <p:cNvSpPr>
            <a:spLocks noGrp="1"/>
          </p:cNvSpPr>
          <p:nvPr>
            <p:ph type="body" idx="1"/>
          </p:nvPr>
        </p:nvSpPr>
        <p:spPr>
          <a:xfrm>
            <a:off x="311700" y="1086246"/>
            <a:ext cx="5794633" cy="3174028"/>
          </a:xfrm>
        </p:spPr>
        <p:txBody>
          <a:bodyPr>
            <a:normAutofit lnSpcReduction="10000"/>
          </a:bodyPr>
          <a:lstStyle/>
          <a:p>
            <a:r>
              <a:rPr lang="en-GB">
                <a:latin typeface="Calibri" panose="020F0502020204030204" pitchFamily="34" charset="0"/>
                <a:cs typeface="Calibri" panose="020F0502020204030204" pitchFamily="34" charset="0"/>
              </a:rPr>
              <a:t>A quarter of participants either said they had no idea or left the field open.</a:t>
            </a:r>
          </a:p>
          <a:p>
            <a:r>
              <a:rPr lang="en-GB">
                <a:latin typeface="Calibri" panose="020F0502020204030204" pitchFamily="34" charset="0"/>
                <a:cs typeface="Calibri" panose="020F0502020204030204" pitchFamily="34" charset="0"/>
              </a:rPr>
              <a:t>Participants would most appreciate even more </a:t>
            </a:r>
            <a:r>
              <a:rPr lang="en-GB" b="1">
                <a:latin typeface="Calibri" panose="020F0502020204030204" pitchFamily="34" charset="0"/>
                <a:cs typeface="Calibri" panose="020F0502020204030204" pitchFamily="34" charset="0"/>
              </a:rPr>
              <a:t>concrete examples</a:t>
            </a:r>
            <a:r>
              <a:rPr lang="en-GB">
                <a:latin typeface="Calibri" panose="020F0502020204030204" pitchFamily="34" charset="0"/>
                <a:cs typeface="Calibri" panose="020F0502020204030204" pitchFamily="34" charset="0"/>
              </a:rPr>
              <a:t>, samples and tips (12%), 9% would like to have </a:t>
            </a:r>
            <a:r>
              <a:rPr lang="en-GB" b="1">
                <a:latin typeface="Calibri" panose="020F0502020204030204" pitchFamily="34" charset="0"/>
                <a:cs typeface="Calibri" panose="020F0502020204030204" pitchFamily="34" charset="0"/>
              </a:rPr>
              <a:t>more time</a:t>
            </a:r>
            <a:r>
              <a:rPr lang="en-GB">
                <a:latin typeface="Calibri" panose="020F0502020204030204" pitchFamily="34" charset="0"/>
                <a:cs typeface="Calibri" panose="020F0502020204030204" pitchFamily="34" charset="0"/>
              </a:rPr>
              <a:t>/space to do individual work/care. 6% would like to be able to </a:t>
            </a:r>
            <a:r>
              <a:rPr lang="en-GB" b="1">
                <a:latin typeface="Calibri" panose="020F0502020204030204" pitchFamily="34" charset="0"/>
                <a:cs typeface="Calibri" panose="020F0502020204030204" pitchFamily="34" charset="0"/>
              </a:rPr>
              <a:t>practice</a:t>
            </a:r>
            <a:r>
              <a:rPr lang="en-GB">
                <a:latin typeface="Calibri" panose="020F0502020204030204" pitchFamily="34" charset="0"/>
                <a:cs typeface="Calibri" panose="020F0502020204030204" pitchFamily="34" charset="0"/>
              </a:rPr>
              <a:t> different situations more, the same proportion think it will improve by practice alone, 5% think it would contribute to this if they had </a:t>
            </a:r>
            <a:r>
              <a:rPr lang="en-GB" b="1">
                <a:latin typeface="Calibri" panose="020F0502020204030204" pitchFamily="34" charset="0"/>
                <a:cs typeface="Calibri" panose="020F0502020204030204" pitchFamily="34" charset="0"/>
              </a:rPr>
              <a:t>more graduates </a:t>
            </a:r>
            <a:r>
              <a:rPr lang="en-GB">
                <a:latin typeface="Calibri" panose="020F0502020204030204" pitchFamily="34" charset="0"/>
                <a:cs typeface="Calibri" panose="020F0502020204030204" pitchFamily="34" charset="0"/>
              </a:rPr>
              <a:t>in their workplace and have </a:t>
            </a:r>
            <a:r>
              <a:rPr lang="en-GB" b="1">
                <a:latin typeface="Calibri" panose="020F0502020204030204" pitchFamily="34" charset="0"/>
                <a:cs typeface="Calibri" panose="020F0502020204030204" pitchFamily="34" charset="0"/>
              </a:rPr>
              <a:t>further deepening courses </a:t>
            </a:r>
            <a:r>
              <a:rPr lang="en-GB">
                <a:latin typeface="Calibri" panose="020F0502020204030204" pitchFamily="34" charset="0"/>
                <a:cs typeface="Calibri" panose="020F0502020204030204" pitchFamily="34" charset="0"/>
              </a:rPr>
              <a:t>as a follow up.</a:t>
            </a:r>
          </a:p>
          <a:p>
            <a:r>
              <a:rPr lang="en-GB">
                <a:latin typeface="Calibri" panose="020F0502020204030204" pitchFamily="34" charset="0"/>
                <a:cs typeface="Calibri" panose="020F0502020204030204" pitchFamily="34" charset="0"/>
              </a:rPr>
              <a:t>Participants working in education rather than social services reported they would appreciate more time to do individual work or receive individual approach (10% vs. 4%). Workers in social services on the other hand, would be more appreciative of repeating information/having a bigger anchor.</a:t>
            </a:r>
          </a:p>
        </p:txBody>
      </p:sp>
      <p:pic>
        <p:nvPicPr>
          <p:cNvPr id="9" name="Picture 8" descr="A group of people standing around a table&#10;&#10;Description automatically generated">
            <a:extLst>
              <a:ext uri="{FF2B5EF4-FFF2-40B4-BE49-F238E27FC236}">
                <a16:creationId xmlns:a16="http://schemas.microsoft.com/office/drawing/2014/main" id="{02529807-20EC-F38C-F0DF-87146263955D}"/>
              </a:ext>
            </a:extLst>
          </p:cNvPr>
          <p:cNvPicPr>
            <a:picLocks noChangeAspect="1"/>
          </p:cNvPicPr>
          <p:nvPr/>
        </p:nvPicPr>
        <p:blipFill>
          <a:blip r:embed="rId2"/>
          <a:stretch>
            <a:fillRect/>
          </a:stretch>
        </p:blipFill>
        <p:spPr>
          <a:xfrm>
            <a:off x="6106333" y="1480088"/>
            <a:ext cx="2911099" cy="2183324"/>
          </a:xfrm>
          <a:prstGeom prst="rect">
            <a:avLst/>
          </a:prstGeom>
        </p:spPr>
      </p:pic>
    </p:spTree>
    <p:extLst>
      <p:ext uri="{BB962C8B-B14F-4D97-AF65-F5344CB8AC3E}">
        <p14:creationId xmlns:p14="http://schemas.microsoft.com/office/powerpoint/2010/main" val="27963754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E0B49-F9B2-B661-1191-8013589541CF}"/>
              </a:ext>
            </a:extLst>
          </p:cNvPr>
          <p:cNvSpPr>
            <a:spLocks noGrp="1"/>
          </p:cNvSpPr>
          <p:nvPr>
            <p:ph type="title"/>
          </p:nvPr>
        </p:nvSpPr>
        <p:spPr>
          <a:xfrm>
            <a:off x="311700" y="306141"/>
            <a:ext cx="8520600" cy="707450"/>
          </a:xfrm>
        </p:spPr>
        <p:txBody>
          <a:bodyPr>
            <a:noAutofit/>
          </a:bodyPr>
          <a:lstStyle/>
          <a:p>
            <a:r>
              <a:rPr lang="cs-CZ" sz="2000" b="1">
                <a:latin typeface="Roboto" panose="02000000000000000000" pitchFamily="2" charset="0"/>
                <a:ea typeface="Roboto" panose="02000000000000000000" pitchFamily="2" charset="0"/>
                <a:cs typeface="Roboto" panose="02000000000000000000" pitchFamily="2" charset="0"/>
              </a:rPr>
              <a:t>What </a:t>
            </a:r>
            <a:r>
              <a:rPr lang="en-US" sz="2000" b="1">
                <a:latin typeface="Roboto" panose="02000000000000000000" pitchFamily="2" charset="0"/>
                <a:ea typeface="Roboto" panose="02000000000000000000" pitchFamily="2" charset="0"/>
                <a:cs typeface="Roboto" panose="02000000000000000000" pitchFamily="2" charset="0"/>
              </a:rPr>
              <a:t>else </a:t>
            </a:r>
            <a:r>
              <a:rPr lang="cs-CZ" sz="2000" b="1">
                <a:latin typeface="Roboto" panose="02000000000000000000" pitchFamily="2" charset="0"/>
                <a:ea typeface="Roboto" panose="02000000000000000000" pitchFamily="2" charset="0"/>
                <a:cs typeface="Roboto" panose="02000000000000000000" pitchFamily="2" charset="0"/>
              </a:rPr>
              <a:t>would support the implementation of acquired </a:t>
            </a:r>
            <a:r>
              <a:rPr lang="cs-CZ" sz="2000" b="1" err="1">
                <a:latin typeface="Roboto" panose="02000000000000000000" pitchFamily="2" charset="0"/>
                <a:ea typeface="Roboto" panose="02000000000000000000" pitchFamily="2" charset="0"/>
                <a:cs typeface="Roboto" panose="02000000000000000000" pitchFamily="2" charset="0"/>
              </a:rPr>
              <a:t>knowledge</a:t>
            </a:r>
            <a:r>
              <a:rPr lang="cs-CZ" sz="2000" b="1">
                <a:latin typeface="Roboto" panose="02000000000000000000" pitchFamily="2" charset="0"/>
                <a:ea typeface="Roboto" panose="02000000000000000000" pitchFamily="2" charset="0"/>
                <a:cs typeface="Roboto" panose="02000000000000000000" pitchFamily="2" charset="0"/>
              </a:rPr>
              <a:t> </a:t>
            </a:r>
            <a:br>
              <a:rPr lang="cs-CZ" sz="2000" b="1">
                <a:latin typeface="Roboto" panose="02000000000000000000" pitchFamily="2" charset="0"/>
                <a:ea typeface="Roboto" panose="02000000000000000000" pitchFamily="2" charset="0"/>
                <a:cs typeface="Roboto" panose="02000000000000000000" pitchFamily="2" charset="0"/>
              </a:rPr>
            </a:br>
            <a:r>
              <a:rPr lang="cs-CZ" sz="2000" b="1">
                <a:latin typeface="Roboto" panose="02000000000000000000" pitchFamily="2" charset="0"/>
                <a:ea typeface="Roboto" panose="02000000000000000000" pitchFamily="2" charset="0"/>
                <a:cs typeface="Roboto" panose="02000000000000000000" pitchFamily="2" charset="0"/>
              </a:rPr>
              <a:t>and skills into participants</a:t>
            </a:r>
            <a:r>
              <a:rPr lang="en-US" sz="2000" b="1">
                <a:latin typeface="Roboto" panose="02000000000000000000" pitchFamily="2" charset="0"/>
                <a:ea typeface="Roboto" panose="02000000000000000000" pitchFamily="2" charset="0"/>
                <a:cs typeface="Roboto" panose="02000000000000000000" pitchFamily="2" charset="0"/>
              </a:rPr>
              <a:t>’ </a:t>
            </a:r>
            <a:r>
              <a:rPr lang="cs-CZ" sz="2000" b="1">
                <a:latin typeface="Roboto" panose="02000000000000000000" pitchFamily="2" charset="0"/>
                <a:ea typeface="Roboto" panose="02000000000000000000" pitchFamily="2" charset="0"/>
                <a:cs typeface="Roboto" panose="02000000000000000000" pitchFamily="2" charset="0"/>
              </a:rPr>
              <a:t>professional practise?</a:t>
            </a:r>
            <a:endParaRPr lang="en-GB" sz="2000">
              <a:latin typeface="Roboto" panose="02000000000000000000" pitchFamily="2" charset="0"/>
              <a:ea typeface="Roboto" panose="02000000000000000000" pitchFamily="2" charset="0"/>
              <a:cs typeface="Roboto" panose="02000000000000000000" pitchFamily="2" charset="0"/>
            </a:endParaRPr>
          </a:p>
        </p:txBody>
      </p:sp>
      <p:sp>
        <p:nvSpPr>
          <p:cNvPr id="3" name="Text Placeholder 2">
            <a:extLst>
              <a:ext uri="{FF2B5EF4-FFF2-40B4-BE49-F238E27FC236}">
                <a16:creationId xmlns:a16="http://schemas.microsoft.com/office/drawing/2014/main" id="{CB805252-81A9-0AB1-5496-F352031B6B5F}"/>
              </a:ext>
            </a:extLst>
          </p:cNvPr>
          <p:cNvSpPr>
            <a:spLocks noGrp="1"/>
          </p:cNvSpPr>
          <p:nvPr>
            <p:ph type="body" idx="1"/>
          </p:nvPr>
        </p:nvSpPr>
        <p:spPr>
          <a:xfrm>
            <a:off x="311700" y="1208867"/>
            <a:ext cx="4965473" cy="3508426"/>
          </a:xfrm>
        </p:spPr>
        <p:txBody>
          <a:bodyPr>
            <a:noAutofit/>
          </a:bodyPr>
          <a:lstStyle/>
          <a:p>
            <a:r>
              <a:rPr lang="en-GB" sz="1300">
                <a:latin typeface="Calibri" panose="020F0502020204030204" pitchFamily="34" charset="0"/>
                <a:cs typeface="Calibri" panose="020F0502020204030204" pitchFamily="34" charset="0"/>
              </a:rPr>
              <a:t>Some other responses included ideas like having </a:t>
            </a:r>
            <a:r>
              <a:rPr lang="en-GB" sz="1300" b="1">
                <a:latin typeface="Calibri" panose="020F0502020204030204" pitchFamily="34" charset="0"/>
                <a:cs typeface="Calibri" panose="020F0502020204030204" pitchFamily="34" charset="0"/>
              </a:rPr>
              <a:t>fewer pupils in the classroom</a:t>
            </a:r>
            <a:r>
              <a:rPr lang="en-GB" sz="1300">
                <a:latin typeface="Calibri" panose="020F0502020204030204" pitchFamily="34" charset="0"/>
                <a:cs typeface="Calibri" panose="020F0502020204030204" pitchFamily="34" charset="0"/>
              </a:rPr>
              <a:t>; focusing more on yourself / </a:t>
            </a:r>
            <a:r>
              <a:rPr lang="en-GB" sz="1300" b="1">
                <a:latin typeface="Calibri" panose="020F0502020204030204" pitchFamily="34" charset="0"/>
                <a:cs typeface="Calibri" panose="020F0502020204030204" pitchFamily="34" charset="0"/>
              </a:rPr>
              <a:t>more space to pause and adjust</a:t>
            </a:r>
          </a:p>
          <a:p>
            <a:r>
              <a:rPr lang="en-GB" sz="1300">
                <a:latin typeface="Calibri" panose="020F0502020204030204" pitchFamily="34" charset="0"/>
                <a:cs typeface="Calibri" panose="020F0502020204030204" pitchFamily="34" charset="0"/>
              </a:rPr>
              <a:t>Another idea was about </a:t>
            </a:r>
            <a:r>
              <a:rPr lang="en-GB" sz="1300" b="1">
                <a:latin typeface="Calibri" panose="020F0502020204030204" pitchFamily="34" charset="0"/>
                <a:cs typeface="Calibri" panose="020F0502020204030204" pitchFamily="34" charset="0"/>
              </a:rPr>
              <a:t>focusing on a specific target group</a:t>
            </a:r>
            <a:r>
              <a:rPr lang="en-GB" sz="1300">
                <a:latin typeface="Calibri" panose="020F0502020204030204" pitchFamily="34" charset="0"/>
                <a:cs typeface="Calibri" panose="020F0502020204030204" pitchFamily="34" charset="0"/>
              </a:rPr>
              <a:t>, e.g. </a:t>
            </a:r>
            <a:r>
              <a:rPr lang="en-GB" sz="1300" i="1">
                <a:latin typeface="Calibri" panose="020F0502020204030204" pitchFamily="34" charset="0"/>
                <a:cs typeface="Calibri" panose="020F0502020204030204" pitchFamily="34" charset="0"/>
              </a:rPr>
              <a:t>“I would like to work primarily with high school students, therefore I would perhaps welcome more examples/greater overlap with the age of adolescents”; “I work with Ukrainian children who are traumatized by war. It would help me in my work if teachers in schools knew how to work with such children”; “I work with pupils with a more severe degree of disability, therefore some of the information discussed cannot be fully applied in my practice.”</a:t>
            </a:r>
          </a:p>
        </p:txBody>
      </p:sp>
      <p:pic>
        <p:nvPicPr>
          <p:cNvPr id="8" name="Picture 7" descr="A person and child sitting outside&#10;&#10;Description automatically generated">
            <a:extLst>
              <a:ext uri="{FF2B5EF4-FFF2-40B4-BE49-F238E27FC236}">
                <a16:creationId xmlns:a16="http://schemas.microsoft.com/office/drawing/2014/main" id="{E1CBCA74-205D-D0FD-6B92-B44F1C9407E7}"/>
              </a:ext>
            </a:extLst>
          </p:cNvPr>
          <p:cNvPicPr>
            <a:picLocks noChangeAspect="1"/>
          </p:cNvPicPr>
          <p:nvPr/>
        </p:nvPicPr>
        <p:blipFill>
          <a:blip r:embed="rId2"/>
          <a:stretch>
            <a:fillRect/>
          </a:stretch>
        </p:blipFill>
        <p:spPr>
          <a:xfrm rot="5400000">
            <a:off x="5312044" y="1503768"/>
            <a:ext cx="3508426" cy="2631320"/>
          </a:xfrm>
          <a:prstGeom prst="rect">
            <a:avLst/>
          </a:prstGeom>
        </p:spPr>
      </p:pic>
    </p:spTree>
    <p:extLst>
      <p:ext uri="{BB962C8B-B14F-4D97-AF65-F5344CB8AC3E}">
        <p14:creationId xmlns:p14="http://schemas.microsoft.com/office/powerpoint/2010/main" val="34978173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E0B49-F9B2-B661-1191-8013589541CF}"/>
              </a:ext>
            </a:extLst>
          </p:cNvPr>
          <p:cNvSpPr>
            <a:spLocks noGrp="1"/>
          </p:cNvSpPr>
          <p:nvPr>
            <p:ph type="title"/>
          </p:nvPr>
        </p:nvSpPr>
        <p:spPr>
          <a:xfrm>
            <a:off x="311700" y="306141"/>
            <a:ext cx="8520600" cy="707450"/>
          </a:xfrm>
        </p:spPr>
        <p:txBody>
          <a:bodyPr>
            <a:noAutofit/>
          </a:bodyPr>
          <a:lstStyle/>
          <a:p>
            <a:r>
              <a:rPr lang="cs-CZ" sz="2000" b="1">
                <a:latin typeface="Roboto" panose="02000000000000000000" pitchFamily="2" charset="0"/>
                <a:ea typeface="Roboto" panose="02000000000000000000" pitchFamily="2" charset="0"/>
                <a:cs typeface="Roboto" panose="02000000000000000000" pitchFamily="2" charset="0"/>
              </a:rPr>
              <a:t>What </a:t>
            </a:r>
            <a:r>
              <a:rPr lang="en-US" sz="2000" b="1">
                <a:latin typeface="Roboto" panose="02000000000000000000" pitchFamily="2" charset="0"/>
                <a:ea typeface="Roboto" panose="02000000000000000000" pitchFamily="2" charset="0"/>
                <a:cs typeface="Roboto" panose="02000000000000000000" pitchFamily="2" charset="0"/>
              </a:rPr>
              <a:t>else </a:t>
            </a:r>
            <a:r>
              <a:rPr lang="cs-CZ" sz="2000" b="1">
                <a:latin typeface="Roboto" panose="02000000000000000000" pitchFamily="2" charset="0"/>
                <a:ea typeface="Roboto" panose="02000000000000000000" pitchFamily="2" charset="0"/>
                <a:cs typeface="Roboto" panose="02000000000000000000" pitchFamily="2" charset="0"/>
              </a:rPr>
              <a:t>would support the implementation of acquired </a:t>
            </a:r>
            <a:r>
              <a:rPr lang="cs-CZ" sz="2000" b="1" err="1">
                <a:latin typeface="Roboto" panose="02000000000000000000" pitchFamily="2" charset="0"/>
                <a:ea typeface="Roboto" panose="02000000000000000000" pitchFamily="2" charset="0"/>
                <a:cs typeface="Roboto" panose="02000000000000000000" pitchFamily="2" charset="0"/>
              </a:rPr>
              <a:t>knowledge</a:t>
            </a:r>
            <a:r>
              <a:rPr lang="cs-CZ" sz="2000" b="1">
                <a:latin typeface="Roboto" panose="02000000000000000000" pitchFamily="2" charset="0"/>
                <a:ea typeface="Roboto" panose="02000000000000000000" pitchFamily="2" charset="0"/>
                <a:cs typeface="Roboto" panose="02000000000000000000" pitchFamily="2" charset="0"/>
              </a:rPr>
              <a:t> </a:t>
            </a:r>
            <a:br>
              <a:rPr lang="cs-CZ" sz="2000" b="1">
                <a:latin typeface="Roboto" panose="02000000000000000000" pitchFamily="2" charset="0"/>
                <a:ea typeface="Roboto" panose="02000000000000000000" pitchFamily="2" charset="0"/>
                <a:cs typeface="Roboto" panose="02000000000000000000" pitchFamily="2" charset="0"/>
              </a:rPr>
            </a:br>
            <a:r>
              <a:rPr lang="cs-CZ" sz="2000" b="1">
                <a:latin typeface="Roboto" panose="02000000000000000000" pitchFamily="2" charset="0"/>
                <a:ea typeface="Roboto" panose="02000000000000000000" pitchFamily="2" charset="0"/>
                <a:cs typeface="Roboto" panose="02000000000000000000" pitchFamily="2" charset="0"/>
              </a:rPr>
              <a:t>and skills into participants</a:t>
            </a:r>
            <a:r>
              <a:rPr lang="en-US" sz="2000" b="1">
                <a:latin typeface="Roboto" panose="02000000000000000000" pitchFamily="2" charset="0"/>
                <a:ea typeface="Roboto" panose="02000000000000000000" pitchFamily="2" charset="0"/>
                <a:cs typeface="Roboto" panose="02000000000000000000" pitchFamily="2" charset="0"/>
              </a:rPr>
              <a:t>’ </a:t>
            </a:r>
            <a:r>
              <a:rPr lang="cs-CZ" sz="2000" b="1">
                <a:latin typeface="Roboto" panose="02000000000000000000" pitchFamily="2" charset="0"/>
                <a:ea typeface="Roboto" panose="02000000000000000000" pitchFamily="2" charset="0"/>
                <a:cs typeface="Roboto" panose="02000000000000000000" pitchFamily="2" charset="0"/>
              </a:rPr>
              <a:t>professional practise?</a:t>
            </a:r>
            <a:endParaRPr lang="en-GB" sz="2000">
              <a:latin typeface="Roboto" panose="02000000000000000000" pitchFamily="2" charset="0"/>
              <a:ea typeface="Roboto" panose="02000000000000000000" pitchFamily="2" charset="0"/>
              <a:cs typeface="Roboto" panose="02000000000000000000" pitchFamily="2" charset="0"/>
            </a:endParaRPr>
          </a:p>
        </p:txBody>
      </p:sp>
      <p:sp>
        <p:nvSpPr>
          <p:cNvPr id="3" name="Text Placeholder 2">
            <a:extLst>
              <a:ext uri="{FF2B5EF4-FFF2-40B4-BE49-F238E27FC236}">
                <a16:creationId xmlns:a16="http://schemas.microsoft.com/office/drawing/2014/main" id="{CB805252-81A9-0AB1-5496-F352031B6B5F}"/>
              </a:ext>
            </a:extLst>
          </p:cNvPr>
          <p:cNvSpPr>
            <a:spLocks noGrp="1"/>
          </p:cNvSpPr>
          <p:nvPr>
            <p:ph type="body" idx="1"/>
          </p:nvPr>
        </p:nvSpPr>
        <p:spPr>
          <a:xfrm>
            <a:off x="210961" y="1208868"/>
            <a:ext cx="4099303" cy="3169404"/>
          </a:xfrm>
        </p:spPr>
        <p:txBody>
          <a:bodyPr>
            <a:noAutofit/>
          </a:bodyPr>
          <a:lstStyle/>
          <a:p>
            <a:r>
              <a:rPr lang="en-GB" sz="1300">
                <a:latin typeface="Calibri" panose="020F0502020204030204" pitchFamily="34" charset="0"/>
                <a:cs typeface="Calibri" panose="020F0502020204030204" pitchFamily="34" charset="0"/>
              </a:rPr>
              <a:t>Further was mentioned a </a:t>
            </a:r>
            <a:r>
              <a:rPr lang="en-GB" sz="1300" b="1">
                <a:latin typeface="Calibri" panose="020F0502020204030204" pitchFamily="34" charset="0"/>
                <a:cs typeface="Calibri" panose="020F0502020204030204" pitchFamily="34" charset="0"/>
              </a:rPr>
              <a:t>better cooperation with parents</a:t>
            </a:r>
            <a:r>
              <a:rPr lang="en-GB" sz="1300">
                <a:latin typeface="Calibri" panose="020F0502020204030204" pitchFamily="34" charset="0"/>
                <a:cs typeface="Calibri" panose="020F0502020204030204" pitchFamily="34" charset="0"/>
              </a:rPr>
              <a:t>; the course should be longer; </a:t>
            </a:r>
            <a:r>
              <a:rPr lang="en-GB" sz="1300" b="1">
                <a:latin typeface="Calibri" panose="020F0502020204030204" pitchFamily="34" charset="0"/>
                <a:cs typeface="Calibri" panose="020F0502020204030204" pitchFamily="34" charset="0"/>
              </a:rPr>
              <a:t>more public education </a:t>
            </a:r>
            <a:r>
              <a:rPr lang="en-GB" sz="1300">
                <a:latin typeface="Calibri" panose="020F0502020204030204" pitchFamily="34" charset="0"/>
                <a:cs typeface="Calibri" panose="020F0502020204030204" pitchFamily="34" charset="0"/>
              </a:rPr>
              <a:t>/ information; better cooperation with colleagues; need to have physical space (study, corner…); more support of surroundings; being able to recognize traumatized children; greater availability of psychologists, therapists or teaching assistants, etc.</a:t>
            </a:r>
          </a:p>
          <a:p>
            <a:r>
              <a:rPr lang="en-GB" sz="1300">
                <a:latin typeface="Calibri" panose="020F0502020204030204" pitchFamily="34" charset="0"/>
                <a:cs typeface="Calibri" panose="020F0502020204030204" pitchFamily="34" charset="0"/>
              </a:rPr>
              <a:t>Less often then discussed, for example, own motivation to take on the trauma-informed approach, less administration, more finance, possibility of </a:t>
            </a:r>
            <a:r>
              <a:rPr lang="cs-CZ" sz="1300">
                <a:latin typeface="Calibri" panose="020F0502020204030204" pitchFamily="34" charset="0"/>
                <a:cs typeface="Calibri" panose="020F0502020204030204" pitchFamily="34" charset="0"/>
              </a:rPr>
              <a:t>lessons with the form teacher</a:t>
            </a:r>
            <a:r>
              <a:rPr lang="en-GB" sz="1300">
                <a:latin typeface="Calibri" panose="020F0502020204030204" pitchFamily="34" charset="0"/>
                <a:cs typeface="Calibri" panose="020F0502020204030204" pitchFamily="34" charset="0"/>
              </a:rPr>
              <a:t>, etc.</a:t>
            </a:r>
          </a:p>
        </p:txBody>
      </p:sp>
      <p:pic>
        <p:nvPicPr>
          <p:cNvPr id="13" name="Picture 12" descr="A group of people sitting around a table&#10;&#10;Description automatically generated">
            <a:extLst>
              <a:ext uri="{FF2B5EF4-FFF2-40B4-BE49-F238E27FC236}">
                <a16:creationId xmlns:a16="http://schemas.microsoft.com/office/drawing/2014/main" id="{41219C46-9B57-E6F0-E1AE-600AE7339B34}"/>
              </a:ext>
            </a:extLst>
          </p:cNvPr>
          <p:cNvPicPr>
            <a:picLocks noChangeAspect="1"/>
          </p:cNvPicPr>
          <p:nvPr/>
        </p:nvPicPr>
        <p:blipFill>
          <a:blip r:embed="rId2"/>
          <a:stretch>
            <a:fillRect/>
          </a:stretch>
        </p:blipFill>
        <p:spPr>
          <a:xfrm>
            <a:off x="4572000" y="1208868"/>
            <a:ext cx="4099302" cy="3074476"/>
          </a:xfrm>
          <a:prstGeom prst="rect">
            <a:avLst/>
          </a:prstGeom>
        </p:spPr>
      </p:pic>
    </p:spTree>
    <p:extLst>
      <p:ext uri="{BB962C8B-B14F-4D97-AF65-F5344CB8AC3E}">
        <p14:creationId xmlns:p14="http://schemas.microsoft.com/office/powerpoint/2010/main" val="23056469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0BB42-DFC1-E89E-5230-93876A2242D0}"/>
              </a:ext>
            </a:extLst>
          </p:cNvPr>
          <p:cNvSpPr>
            <a:spLocks noGrp="1"/>
          </p:cNvSpPr>
          <p:nvPr>
            <p:ph type="title"/>
          </p:nvPr>
        </p:nvSpPr>
        <p:spPr/>
        <p:txBody>
          <a:bodyPr>
            <a:normAutofit fontScale="90000"/>
          </a:bodyPr>
          <a:lstStyle/>
          <a:p>
            <a:r>
              <a:rPr lang="cs-CZ" b="1">
                <a:latin typeface="Roboto" panose="02000000000000000000" pitchFamily="2" charset="0"/>
                <a:ea typeface="Roboto" panose="02000000000000000000" pitchFamily="2" charset="0"/>
                <a:cs typeface="Roboto" panose="02000000000000000000" pitchFamily="2" charset="0"/>
              </a:rPr>
              <a:t>Implementation support: </a:t>
            </a:r>
            <a:r>
              <a:rPr lang="en-US" b="1">
                <a:latin typeface="Roboto" panose="02000000000000000000" pitchFamily="2" charset="0"/>
                <a:ea typeface="Roboto" panose="02000000000000000000" pitchFamily="2" charset="0"/>
                <a:cs typeface="Roboto" panose="02000000000000000000" pitchFamily="2" charset="0"/>
              </a:rPr>
              <a:t>slight </a:t>
            </a:r>
            <a:r>
              <a:rPr lang="cs-CZ" b="1">
                <a:latin typeface="Roboto" panose="02000000000000000000" pitchFamily="2" charset="0"/>
                <a:ea typeface="Roboto" panose="02000000000000000000" pitchFamily="2" charset="0"/>
                <a:cs typeface="Roboto" panose="02000000000000000000" pitchFamily="2" charset="0"/>
              </a:rPr>
              <a:t>differences across sectors</a:t>
            </a:r>
            <a:endParaRPr lang="en-GB" b="1">
              <a:latin typeface="Roboto" panose="02000000000000000000" pitchFamily="2" charset="0"/>
              <a:ea typeface="Roboto" panose="02000000000000000000" pitchFamily="2" charset="0"/>
              <a:cs typeface="Roboto" panose="02000000000000000000" pitchFamily="2" charset="0"/>
            </a:endParaRPr>
          </a:p>
        </p:txBody>
      </p:sp>
      <p:sp>
        <p:nvSpPr>
          <p:cNvPr id="6" name="Text Placeholder 5">
            <a:extLst>
              <a:ext uri="{FF2B5EF4-FFF2-40B4-BE49-F238E27FC236}">
                <a16:creationId xmlns:a16="http://schemas.microsoft.com/office/drawing/2014/main" id="{3A6E1A98-FEA6-7CEA-8F9E-E72686DEAC63}"/>
              </a:ext>
            </a:extLst>
          </p:cNvPr>
          <p:cNvSpPr>
            <a:spLocks noGrp="1"/>
          </p:cNvSpPr>
          <p:nvPr>
            <p:ph type="body" idx="1"/>
          </p:nvPr>
        </p:nvSpPr>
        <p:spPr>
          <a:xfrm>
            <a:off x="311698" y="1152475"/>
            <a:ext cx="5965115" cy="3546000"/>
          </a:xfrm>
        </p:spPr>
        <p:txBody>
          <a:bodyPr>
            <a:normAutofit/>
          </a:bodyPr>
          <a:lstStyle/>
          <a:p>
            <a:r>
              <a:rPr lang="cs-CZ" b="1"/>
              <a:t>Educational sector</a:t>
            </a:r>
            <a:r>
              <a:rPr lang="cs-CZ"/>
              <a:t>: </a:t>
            </a:r>
            <a:r>
              <a:rPr lang="en-US"/>
              <a:t>S</a:t>
            </a:r>
            <a:r>
              <a:rPr lang="cs-CZ"/>
              <a:t>econdary school teachers prefer having more time (19</a:t>
            </a:r>
            <a:r>
              <a:rPr lang="en-US"/>
              <a:t>%) over having more concrete examples (8%) as opposed to primary school teachers who prefer to have more concrete examples (15%) over having more time (11%). Primary school teachers also tend to prefer having continuous supervision (8%) a bit more than secondary school teachers (5%). Teaching assistants would prefer having more concrete examples (12%) and more practice (7%) </a:t>
            </a:r>
          </a:p>
          <a:p>
            <a:r>
              <a:rPr lang="cs-CZ" b="1"/>
              <a:t>Social sector</a:t>
            </a:r>
            <a:r>
              <a:rPr lang="en-US"/>
              <a:t>: Social workers would prefer to have more concrete examples and case studies (9%) similarly to teachers within the educational sector but would also appreciate more repetition and processing of the acquired information (9%). They would also welcome more practice (7%) and more time (6%). </a:t>
            </a:r>
            <a:endParaRPr lang="en-GB"/>
          </a:p>
        </p:txBody>
      </p:sp>
      <p:pic>
        <p:nvPicPr>
          <p:cNvPr id="22" name="Picture 21" descr="A group of women sitting in a circle drawing on paper&#10;&#10;Description automatically generated">
            <a:extLst>
              <a:ext uri="{FF2B5EF4-FFF2-40B4-BE49-F238E27FC236}">
                <a16:creationId xmlns:a16="http://schemas.microsoft.com/office/drawing/2014/main" id="{51DBE8CF-78FA-CD2E-3D2E-7AC9749A292F}"/>
              </a:ext>
            </a:extLst>
          </p:cNvPr>
          <p:cNvPicPr>
            <a:picLocks noChangeAspect="1"/>
          </p:cNvPicPr>
          <p:nvPr/>
        </p:nvPicPr>
        <p:blipFill>
          <a:blip r:embed="rId2"/>
          <a:stretch>
            <a:fillRect/>
          </a:stretch>
        </p:blipFill>
        <p:spPr>
          <a:xfrm>
            <a:off x="6276813" y="1592451"/>
            <a:ext cx="2611464" cy="1958598"/>
          </a:xfrm>
          <a:prstGeom prst="rect">
            <a:avLst/>
          </a:prstGeom>
        </p:spPr>
      </p:pic>
    </p:spTree>
    <p:extLst>
      <p:ext uri="{BB962C8B-B14F-4D97-AF65-F5344CB8AC3E}">
        <p14:creationId xmlns:p14="http://schemas.microsoft.com/office/powerpoint/2010/main" val="29811736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E864E-3065-18B9-71E1-6B0AC7EA5EB3}"/>
              </a:ext>
            </a:extLst>
          </p:cNvPr>
          <p:cNvSpPr>
            <a:spLocks noGrp="1"/>
          </p:cNvSpPr>
          <p:nvPr>
            <p:ph type="title"/>
          </p:nvPr>
        </p:nvSpPr>
        <p:spPr>
          <a:xfrm>
            <a:off x="311700" y="217629"/>
            <a:ext cx="8520600" cy="707450"/>
          </a:xfrm>
        </p:spPr>
        <p:txBody>
          <a:bodyPr>
            <a:noAutofit/>
          </a:bodyPr>
          <a:lstStyle/>
          <a:p>
            <a:r>
              <a:rPr lang="en-US" sz="2000" b="1">
                <a:latin typeface="Roboto" panose="02000000000000000000" pitchFamily="2" charset="0"/>
                <a:ea typeface="Roboto" panose="02000000000000000000" pitchFamily="2" charset="0"/>
                <a:cs typeface="Roboto" panose="02000000000000000000" pitchFamily="2" charset="0"/>
              </a:rPr>
              <a:t>What are the limiting barriers to using the acquired knowledge/skills </a:t>
            </a:r>
            <a:br>
              <a:rPr lang="cs-CZ" sz="2000" b="1">
                <a:latin typeface="Roboto" panose="02000000000000000000" pitchFamily="2" charset="0"/>
                <a:ea typeface="Roboto" panose="02000000000000000000" pitchFamily="2" charset="0"/>
                <a:cs typeface="Roboto" panose="02000000000000000000" pitchFamily="2" charset="0"/>
              </a:rPr>
            </a:br>
            <a:r>
              <a:rPr lang="en-US" sz="2000" b="1">
                <a:latin typeface="Roboto" panose="02000000000000000000" pitchFamily="2" charset="0"/>
                <a:ea typeface="Roboto" panose="02000000000000000000" pitchFamily="2" charset="0"/>
                <a:cs typeface="Roboto" panose="02000000000000000000" pitchFamily="2" charset="0"/>
              </a:rPr>
              <a:t>in everyday practice? </a:t>
            </a:r>
            <a:endParaRPr lang="en-GB" sz="2000" b="1">
              <a:latin typeface="Roboto" panose="02000000000000000000" pitchFamily="2" charset="0"/>
              <a:ea typeface="Roboto" panose="02000000000000000000" pitchFamily="2" charset="0"/>
              <a:cs typeface="Roboto" panose="02000000000000000000" pitchFamily="2" charset="0"/>
            </a:endParaRPr>
          </a:p>
        </p:txBody>
      </p:sp>
      <p:graphicFrame>
        <p:nvGraphicFramePr>
          <p:cNvPr id="5" name="Graf 3">
            <a:extLst>
              <a:ext uri="{FF2B5EF4-FFF2-40B4-BE49-F238E27FC236}">
                <a16:creationId xmlns:a16="http://schemas.microsoft.com/office/drawing/2014/main" id="{4CA7F9BB-BFFD-6BA7-6DA9-DD38F26DF5A1}"/>
              </a:ext>
            </a:extLst>
          </p:cNvPr>
          <p:cNvGraphicFramePr/>
          <p:nvPr>
            <p:extLst>
              <p:ext uri="{D42A27DB-BD31-4B8C-83A1-F6EECF244321}">
                <p14:modId xmlns:p14="http://schemas.microsoft.com/office/powerpoint/2010/main" val="3946380169"/>
              </p:ext>
            </p:extLst>
          </p:nvPr>
        </p:nvGraphicFramePr>
        <p:xfrm>
          <a:off x="2287163" y="792130"/>
          <a:ext cx="4569673" cy="406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65953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58032-D654-D584-B282-F9B461B93988}"/>
              </a:ext>
            </a:extLst>
          </p:cNvPr>
          <p:cNvSpPr>
            <a:spLocks noGrp="1"/>
          </p:cNvSpPr>
          <p:nvPr>
            <p:ph type="title"/>
          </p:nvPr>
        </p:nvSpPr>
        <p:spPr>
          <a:xfrm>
            <a:off x="311700" y="220900"/>
            <a:ext cx="8520600" cy="707450"/>
          </a:xfrm>
        </p:spPr>
        <p:txBody>
          <a:bodyPr>
            <a:noAutofit/>
          </a:bodyPr>
          <a:lstStyle/>
          <a:p>
            <a:r>
              <a:rPr lang="en-US" sz="2000" b="1">
                <a:latin typeface="Roboto" panose="02000000000000000000" pitchFamily="2" charset="0"/>
                <a:ea typeface="Roboto" panose="02000000000000000000" pitchFamily="2" charset="0"/>
                <a:cs typeface="Roboto" panose="02000000000000000000" pitchFamily="2" charset="0"/>
              </a:rPr>
              <a:t>What are the limiting barriers to using the acquired knowledge/skills </a:t>
            </a:r>
            <a:br>
              <a:rPr lang="cs-CZ" sz="2000" b="1">
                <a:latin typeface="Roboto" panose="02000000000000000000" pitchFamily="2" charset="0"/>
                <a:ea typeface="Roboto" panose="02000000000000000000" pitchFamily="2" charset="0"/>
                <a:cs typeface="Roboto" panose="02000000000000000000" pitchFamily="2" charset="0"/>
              </a:rPr>
            </a:br>
            <a:r>
              <a:rPr lang="en-US" sz="2000" b="1">
                <a:latin typeface="Roboto" panose="02000000000000000000" pitchFamily="2" charset="0"/>
                <a:ea typeface="Roboto" panose="02000000000000000000" pitchFamily="2" charset="0"/>
                <a:cs typeface="Roboto" panose="02000000000000000000" pitchFamily="2" charset="0"/>
              </a:rPr>
              <a:t>in everyday practice? </a:t>
            </a:r>
            <a:endParaRPr lang="en-GB" sz="2000">
              <a:latin typeface="Roboto" panose="02000000000000000000" pitchFamily="2" charset="0"/>
              <a:ea typeface="Roboto" panose="02000000000000000000" pitchFamily="2" charset="0"/>
              <a:cs typeface="Roboto" panose="02000000000000000000" pitchFamily="2" charset="0"/>
            </a:endParaRPr>
          </a:p>
        </p:txBody>
      </p:sp>
      <p:sp>
        <p:nvSpPr>
          <p:cNvPr id="3" name="Text Placeholder 2">
            <a:extLst>
              <a:ext uri="{FF2B5EF4-FFF2-40B4-BE49-F238E27FC236}">
                <a16:creationId xmlns:a16="http://schemas.microsoft.com/office/drawing/2014/main" id="{1DAD4746-17F4-D722-5D44-4B77ED1B8077}"/>
              </a:ext>
            </a:extLst>
          </p:cNvPr>
          <p:cNvSpPr>
            <a:spLocks noGrp="1"/>
          </p:cNvSpPr>
          <p:nvPr>
            <p:ph type="body" idx="1"/>
          </p:nvPr>
        </p:nvSpPr>
        <p:spPr/>
        <p:txBody>
          <a:bodyPr>
            <a:normAutofit fontScale="92500" lnSpcReduction="10000"/>
          </a:bodyPr>
          <a:lstStyle/>
          <a:p>
            <a:r>
              <a:rPr lang="en-GB">
                <a:latin typeface="Calibri" panose="020F0502020204030204" pitchFamily="34" charset="0"/>
                <a:cs typeface="Calibri" panose="020F0502020204030204" pitchFamily="34" charset="0"/>
              </a:rPr>
              <a:t>The above graph presents a summary of two questions: the first general one: whether there are any barriers (it turns out that for more than ¾ participants there are not) and the additional question for those who have checked that there are; to name the barriers.</a:t>
            </a:r>
          </a:p>
          <a:p>
            <a:r>
              <a:rPr lang="en-GB">
                <a:latin typeface="Calibri" panose="020F0502020204030204" pitchFamily="34" charset="0"/>
                <a:cs typeface="Calibri" panose="020F0502020204030204" pitchFamily="34" charset="0"/>
              </a:rPr>
              <a:t>Among the workers from Social Services, 17% reported some barriers, while 25% workers reported in education.</a:t>
            </a:r>
          </a:p>
          <a:p>
            <a:r>
              <a:rPr lang="en-GB">
                <a:latin typeface="Calibri" panose="020F0502020204030204" pitchFamily="34" charset="0"/>
                <a:cs typeface="Calibri" panose="020F0502020204030204" pitchFamily="34" charset="0"/>
              </a:rPr>
              <a:t>The most common barrier is lack of time, especially in education (8%, while 3% reported it in social services). The mentioned aspects, the size of a class or the number of clients, are probably related to time, but were specified as follows:</a:t>
            </a:r>
          </a:p>
        </p:txBody>
      </p:sp>
      <p:sp>
        <p:nvSpPr>
          <p:cNvPr id="4" name="Text Placeholder 3">
            <a:extLst>
              <a:ext uri="{FF2B5EF4-FFF2-40B4-BE49-F238E27FC236}">
                <a16:creationId xmlns:a16="http://schemas.microsoft.com/office/drawing/2014/main" id="{3E71BFB1-6E6D-9649-EF03-B3EE4A7A7B40}"/>
              </a:ext>
            </a:extLst>
          </p:cNvPr>
          <p:cNvSpPr>
            <a:spLocks noGrp="1"/>
          </p:cNvSpPr>
          <p:nvPr>
            <p:ph type="body" idx="2"/>
          </p:nvPr>
        </p:nvSpPr>
        <p:spPr>
          <a:xfrm>
            <a:off x="4426108" y="863550"/>
            <a:ext cx="4406192" cy="4165650"/>
          </a:xfrm>
        </p:spPr>
        <p:txBody>
          <a:bodyPr>
            <a:noAutofit/>
          </a:bodyPr>
          <a:lstStyle/>
          <a:p>
            <a:pPr>
              <a:buFont typeface="Wingdings" panose="05000000000000000000" pitchFamily="2" charset="2"/>
              <a:buChar char="v"/>
            </a:pPr>
            <a:r>
              <a:rPr lang="en-GB" sz="1200" i="1">
                <a:latin typeface="Calibri" panose="020F0502020204030204" pitchFamily="34" charset="0"/>
                <a:cs typeface="Calibri" panose="020F0502020204030204" pitchFamily="34" charset="0"/>
              </a:rPr>
              <a:t>“Difficult work with departments, where I have to devote most of the indirect activity to the preparation of educational activities and have very little time for reflection, etc.”</a:t>
            </a:r>
          </a:p>
          <a:p>
            <a:pPr>
              <a:buFont typeface="Wingdings" panose="05000000000000000000" pitchFamily="2" charset="2"/>
              <a:buChar char="v"/>
            </a:pPr>
            <a:r>
              <a:rPr lang="en-GB" sz="1200" i="1">
                <a:latin typeface="Calibri" panose="020F0502020204030204" pitchFamily="34" charset="0"/>
                <a:cs typeface="Calibri" panose="020F0502020204030204" pitchFamily="34" charset="0"/>
              </a:rPr>
              <a:t>“Lack of time to notice all other aspects during lessons.”</a:t>
            </a:r>
          </a:p>
          <a:p>
            <a:pPr>
              <a:buFont typeface="Wingdings" panose="05000000000000000000" pitchFamily="2" charset="2"/>
              <a:buChar char="v"/>
            </a:pPr>
            <a:r>
              <a:rPr lang="en-GB" sz="1200" i="1">
                <a:latin typeface="Calibri" panose="020F0502020204030204" pitchFamily="34" charset="0"/>
                <a:cs typeface="Calibri" panose="020F0502020204030204" pitchFamily="34" charset="0"/>
              </a:rPr>
              <a:t>“A large number of formal duties = the teacher himself is in a stressful environment.”</a:t>
            </a:r>
          </a:p>
          <a:p>
            <a:pPr>
              <a:buFont typeface="Wingdings" panose="05000000000000000000" pitchFamily="2" charset="2"/>
              <a:buChar char="v"/>
            </a:pPr>
            <a:r>
              <a:rPr lang="en-GB" sz="1200" i="1">
                <a:latin typeface="Calibri" panose="020F0502020204030204" pitchFamily="34" charset="0"/>
                <a:cs typeface="Calibri" panose="020F0502020204030204" pitchFamily="34" charset="0"/>
              </a:rPr>
              <a:t>“A large number of children in the classroom and the demands placed on the teacher.”</a:t>
            </a:r>
          </a:p>
          <a:p>
            <a:pPr>
              <a:buFont typeface="Wingdings" panose="05000000000000000000" pitchFamily="2" charset="2"/>
              <a:buChar char="v"/>
            </a:pPr>
            <a:r>
              <a:rPr lang="en-GB" sz="1200" i="1">
                <a:latin typeface="Calibri" panose="020F0502020204030204" pitchFamily="34" charset="0"/>
                <a:cs typeface="Calibri" panose="020F0502020204030204" pitchFamily="34" charset="0"/>
              </a:rPr>
              <a:t>“I think it depends a lot on the environment and the management of the school. In some schools it is difficult to apply these methods if they have a different approach to the pupils overall and, for example, they don't give the educator space with the children to discuss certain matters thoroughly and respectfully and they don't have quality interdisciplinary cooperation.”</a:t>
            </a:r>
          </a:p>
          <a:p>
            <a:pPr>
              <a:buFont typeface="Wingdings" panose="05000000000000000000" pitchFamily="2" charset="2"/>
              <a:buChar char="v"/>
            </a:pPr>
            <a:r>
              <a:rPr lang="en-GB" sz="1200" i="1">
                <a:latin typeface="Calibri" panose="020F0502020204030204" pitchFamily="34" charset="0"/>
                <a:cs typeface="Calibri" panose="020F0502020204030204" pitchFamily="34" charset="0"/>
              </a:rPr>
              <a:t>“Lack of time, complicated administration, complicated cooperation with social services; ineffective way of sharing information from and to other parts of the system.”</a:t>
            </a:r>
          </a:p>
        </p:txBody>
      </p:sp>
    </p:spTree>
    <p:extLst>
      <p:ext uri="{BB962C8B-B14F-4D97-AF65-F5344CB8AC3E}">
        <p14:creationId xmlns:p14="http://schemas.microsoft.com/office/powerpoint/2010/main" val="17358095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D998E-4C72-F194-9E9F-F6C637BF5E2F}"/>
              </a:ext>
            </a:extLst>
          </p:cNvPr>
          <p:cNvSpPr>
            <a:spLocks noGrp="1"/>
          </p:cNvSpPr>
          <p:nvPr>
            <p:ph type="title"/>
          </p:nvPr>
        </p:nvSpPr>
        <p:spPr/>
        <p:txBody>
          <a:bodyPr>
            <a:normAutofit fontScale="90000"/>
          </a:bodyPr>
          <a:lstStyle/>
          <a:p>
            <a:r>
              <a:rPr lang="en-GB" b="1">
                <a:latin typeface="Roboto" panose="02000000000000000000" pitchFamily="2" charset="0"/>
                <a:ea typeface="Roboto" panose="02000000000000000000" pitchFamily="2" charset="0"/>
                <a:cs typeface="Roboto" panose="02000000000000000000" pitchFamily="2" charset="0"/>
              </a:rPr>
              <a:t>Selected limiting barriers across sectors</a:t>
            </a:r>
          </a:p>
        </p:txBody>
      </p:sp>
      <p:graphicFrame>
        <p:nvGraphicFramePr>
          <p:cNvPr id="5" name="Chart 4">
            <a:extLst>
              <a:ext uri="{FF2B5EF4-FFF2-40B4-BE49-F238E27FC236}">
                <a16:creationId xmlns:a16="http://schemas.microsoft.com/office/drawing/2014/main" id="{D924F9D6-9AF5-9206-BE1B-A38F32FFBAA2}"/>
              </a:ext>
            </a:extLst>
          </p:cNvPr>
          <p:cNvGraphicFramePr>
            <a:graphicFrameLocks/>
          </p:cNvGraphicFramePr>
          <p:nvPr>
            <p:extLst>
              <p:ext uri="{D42A27DB-BD31-4B8C-83A1-F6EECF244321}">
                <p14:modId xmlns:p14="http://schemas.microsoft.com/office/powerpoint/2010/main" val="704462514"/>
              </p:ext>
            </p:extLst>
          </p:nvPr>
        </p:nvGraphicFramePr>
        <p:xfrm>
          <a:off x="1712562" y="1200150"/>
          <a:ext cx="5718875" cy="34983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304707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D998E-4C72-F194-9E9F-F6C637BF5E2F}"/>
              </a:ext>
            </a:extLst>
          </p:cNvPr>
          <p:cNvSpPr>
            <a:spLocks noGrp="1"/>
          </p:cNvSpPr>
          <p:nvPr>
            <p:ph type="title"/>
          </p:nvPr>
        </p:nvSpPr>
        <p:spPr/>
        <p:txBody>
          <a:bodyPr>
            <a:normAutofit fontScale="90000"/>
          </a:bodyPr>
          <a:lstStyle/>
          <a:p>
            <a:r>
              <a:rPr lang="en-GB" b="1">
                <a:latin typeface="Roboto" panose="02000000000000000000" pitchFamily="2" charset="0"/>
                <a:ea typeface="Roboto" panose="02000000000000000000" pitchFamily="2" charset="0"/>
                <a:cs typeface="Roboto" panose="02000000000000000000" pitchFamily="2" charset="0"/>
              </a:rPr>
              <a:t>Selected limiting barriers across sectors</a:t>
            </a:r>
          </a:p>
        </p:txBody>
      </p:sp>
      <p:sp>
        <p:nvSpPr>
          <p:cNvPr id="4" name="Text Placeholder 2">
            <a:extLst>
              <a:ext uri="{FF2B5EF4-FFF2-40B4-BE49-F238E27FC236}">
                <a16:creationId xmlns:a16="http://schemas.microsoft.com/office/drawing/2014/main" id="{CDBA0F58-A5D4-0181-104A-2FB4E96E5DA6}"/>
              </a:ext>
            </a:extLst>
          </p:cNvPr>
          <p:cNvSpPr>
            <a:spLocks noGrp="1"/>
          </p:cNvSpPr>
          <p:nvPr>
            <p:ph type="body" idx="1"/>
          </p:nvPr>
        </p:nvSpPr>
        <p:spPr>
          <a:xfrm>
            <a:off x="311700" y="1152475"/>
            <a:ext cx="3999900" cy="3416400"/>
          </a:xfrm>
        </p:spPr>
        <p:txBody>
          <a:bodyPr>
            <a:normAutofit lnSpcReduction="10000"/>
          </a:bodyPr>
          <a:lstStyle/>
          <a:p>
            <a:r>
              <a:rPr lang="en-GB"/>
              <a:t>In social sector there is much less perceived barriers to implementing the knowledge and skills from trauma informed approach course than within the  educational sector.</a:t>
            </a:r>
          </a:p>
          <a:p>
            <a:r>
              <a:rPr lang="en-GB"/>
              <a:t>The main selected barrier was time. In social sector it is perceived to be a barrier in only 6% (4% social workers and 2% assistant social workers) of participants whereas in educational sector it is perceived a barrier by 28% participants (12% elementary school teachers, 11% secondary school teachers and 5% special education needs teachers).</a:t>
            </a:r>
          </a:p>
          <a:p>
            <a:pPr marL="139700" indent="0">
              <a:buNone/>
            </a:pPr>
            <a:endParaRPr lang="en-GB"/>
          </a:p>
          <a:p>
            <a:endParaRPr lang="en-GB"/>
          </a:p>
          <a:p>
            <a:endParaRPr lang="en-GB"/>
          </a:p>
        </p:txBody>
      </p:sp>
      <p:pic>
        <p:nvPicPr>
          <p:cNvPr id="9" name="Picture 8" descr="A group of people in a room&#10;&#10;Description automatically generated">
            <a:extLst>
              <a:ext uri="{FF2B5EF4-FFF2-40B4-BE49-F238E27FC236}">
                <a16:creationId xmlns:a16="http://schemas.microsoft.com/office/drawing/2014/main" id="{9F792A25-CDD5-8A69-AB73-4CC71D6112EF}"/>
              </a:ext>
            </a:extLst>
          </p:cNvPr>
          <p:cNvPicPr>
            <a:picLocks noChangeAspect="1"/>
          </p:cNvPicPr>
          <p:nvPr/>
        </p:nvPicPr>
        <p:blipFill>
          <a:blip r:embed="rId2"/>
          <a:stretch>
            <a:fillRect/>
          </a:stretch>
        </p:blipFill>
        <p:spPr>
          <a:xfrm>
            <a:off x="4572001" y="1152475"/>
            <a:ext cx="4259734" cy="3194800"/>
          </a:xfrm>
          <a:prstGeom prst="rect">
            <a:avLst/>
          </a:prstGeom>
        </p:spPr>
      </p:pic>
    </p:spTree>
    <p:extLst>
      <p:ext uri="{BB962C8B-B14F-4D97-AF65-F5344CB8AC3E}">
        <p14:creationId xmlns:p14="http://schemas.microsoft.com/office/powerpoint/2010/main" val="4231086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7067B-2C9C-B34C-456B-6239F815C0CD}"/>
              </a:ext>
            </a:extLst>
          </p:cNvPr>
          <p:cNvSpPr>
            <a:spLocks noGrp="1"/>
          </p:cNvSpPr>
          <p:nvPr>
            <p:ph type="title"/>
          </p:nvPr>
        </p:nvSpPr>
        <p:spPr>
          <a:xfrm>
            <a:off x="311700" y="177205"/>
            <a:ext cx="8520600" cy="794839"/>
          </a:xfrm>
        </p:spPr>
        <p:txBody>
          <a:bodyPr>
            <a:noAutofit/>
          </a:bodyPr>
          <a:lstStyle/>
          <a:p>
            <a:r>
              <a:rPr lang="en-GB" sz="2000" b="1">
                <a:latin typeface="Roboto" panose="02000000000000000000" pitchFamily="2" charset="0"/>
                <a:ea typeface="Roboto" panose="02000000000000000000" pitchFamily="2" charset="0"/>
                <a:cs typeface="Roboto" panose="02000000000000000000" pitchFamily="2" charset="0"/>
              </a:rPr>
              <a:t>In what way do you think the system of care for children at risk needs to be strengthened most in the Czech Republic?</a:t>
            </a:r>
          </a:p>
        </p:txBody>
      </p:sp>
      <p:graphicFrame>
        <p:nvGraphicFramePr>
          <p:cNvPr id="5" name="Graf 3">
            <a:extLst>
              <a:ext uri="{FF2B5EF4-FFF2-40B4-BE49-F238E27FC236}">
                <a16:creationId xmlns:a16="http://schemas.microsoft.com/office/drawing/2014/main" id="{26F57D15-EC0A-5385-53B8-4625059AC059}"/>
              </a:ext>
            </a:extLst>
          </p:cNvPr>
          <p:cNvGraphicFramePr/>
          <p:nvPr>
            <p:extLst>
              <p:ext uri="{D42A27DB-BD31-4B8C-83A1-F6EECF244321}">
                <p14:modId xmlns:p14="http://schemas.microsoft.com/office/powerpoint/2010/main" val="1975982276"/>
              </p:ext>
            </p:extLst>
          </p:nvPr>
        </p:nvGraphicFramePr>
        <p:xfrm>
          <a:off x="2053920" y="883666"/>
          <a:ext cx="5036160" cy="43140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307373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7067B-2C9C-B34C-456B-6239F815C0CD}"/>
              </a:ext>
            </a:extLst>
          </p:cNvPr>
          <p:cNvSpPr>
            <a:spLocks noGrp="1"/>
          </p:cNvSpPr>
          <p:nvPr>
            <p:ph type="title"/>
          </p:nvPr>
        </p:nvSpPr>
        <p:spPr>
          <a:xfrm>
            <a:off x="311700" y="177205"/>
            <a:ext cx="8520600" cy="794839"/>
          </a:xfrm>
        </p:spPr>
        <p:txBody>
          <a:bodyPr>
            <a:noAutofit/>
          </a:bodyPr>
          <a:lstStyle/>
          <a:p>
            <a:r>
              <a:rPr lang="en-GB" sz="2000" b="1">
                <a:latin typeface="Roboto" panose="02000000000000000000" pitchFamily="2" charset="0"/>
                <a:ea typeface="Roboto" panose="02000000000000000000" pitchFamily="2" charset="0"/>
                <a:cs typeface="Roboto" panose="02000000000000000000" pitchFamily="2" charset="0"/>
              </a:rPr>
              <a:t>In what way do you think the system of care for children at risk needs to be strengthened most in the Czech Republic?</a:t>
            </a:r>
          </a:p>
        </p:txBody>
      </p:sp>
      <p:sp>
        <p:nvSpPr>
          <p:cNvPr id="3" name="Text Placeholder 2">
            <a:extLst>
              <a:ext uri="{FF2B5EF4-FFF2-40B4-BE49-F238E27FC236}">
                <a16:creationId xmlns:a16="http://schemas.microsoft.com/office/drawing/2014/main" id="{9D42841E-EBB1-CCCF-90F2-0FEEA2C59F00}"/>
              </a:ext>
            </a:extLst>
          </p:cNvPr>
          <p:cNvSpPr>
            <a:spLocks noGrp="1"/>
          </p:cNvSpPr>
          <p:nvPr>
            <p:ph type="body" idx="1"/>
          </p:nvPr>
        </p:nvSpPr>
        <p:spPr>
          <a:xfrm>
            <a:off x="392198" y="972044"/>
            <a:ext cx="8359603" cy="3537963"/>
          </a:xfrm>
        </p:spPr>
        <p:txBody>
          <a:bodyPr>
            <a:noAutofit/>
          </a:bodyPr>
          <a:lstStyle/>
          <a:p>
            <a:r>
              <a:rPr lang="en-GB" sz="1200">
                <a:latin typeface="Calibri" panose="020F0502020204030204" pitchFamily="34" charset="0"/>
                <a:cs typeface="Calibri" panose="020F0502020204030204" pitchFamily="34" charset="0"/>
              </a:rPr>
              <a:t>The open question on the possibilities of improving the care of at-risk children brought almost a thousand suggestions. The most frequent ones mentioned the </a:t>
            </a:r>
            <a:r>
              <a:rPr lang="en-GB" sz="1200" b="1">
                <a:latin typeface="Calibri" panose="020F0502020204030204" pitchFamily="34" charset="0"/>
                <a:cs typeface="Calibri" panose="020F0502020204030204" pitchFamily="34" charset="0"/>
              </a:rPr>
              <a:t>need for cooperation and awareness among the individual subjects </a:t>
            </a:r>
            <a:r>
              <a:rPr lang="en-GB" sz="1200">
                <a:latin typeface="Calibri" panose="020F0502020204030204" pitchFamily="34" charset="0"/>
                <a:cs typeface="Calibri" panose="020F0502020204030204" pitchFamily="34" charset="0"/>
              </a:rPr>
              <a:t>who deal with these children: from schools, through social services to the police (23%).</a:t>
            </a:r>
          </a:p>
          <a:p>
            <a:r>
              <a:rPr lang="en-GB" sz="1200">
                <a:latin typeface="Calibri" panose="020F0502020204030204" pitchFamily="34" charset="0"/>
                <a:cs typeface="Calibri" panose="020F0502020204030204" pitchFamily="34" charset="0"/>
              </a:rPr>
              <a:t>The key, according to the participants of the course, is especially </a:t>
            </a:r>
            <a:r>
              <a:rPr lang="en-GB" sz="1200" b="1">
                <a:latin typeface="Calibri" panose="020F0502020204030204" pitchFamily="34" charset="0"/>
                <a:cs typeface="Calibri" panose="020F0502020204030204" pitchFamily="34" charset="0"/>
              </a:rPr>
              <a:t>increasing the education of educators</a:t>
            </a:r>
            <a:r>
              <a:rPr lang="en-GB" sz="1200">
                <a:latin typeface="Calibri" panose="020F0502020204030204" pitchFamily="34" charset="0"/>
                <a:cs typeface="Calibri" panose="020F0502020204030204" pitchFamily="34" charset="0"/>
              </a:rPr>
              <a:t>, but also of any other workers who come into contact with the children (17%).</a:t>
            </a:r>
          </a:p>
          <a:p>
            <a:r>
              <a:rPr lang="en-GB" sz="1200">
                <a:latin typeface="Calibri" panose="020F0502020204030204" pitchFamily="34" charset="0"/>
                <a:cs typeface="Calibri" panose="020F0502020204030204" pitchFamily="34" charset="0"/>
              </a:rPr>
              <a:t>According to a large part (14%), </a:t>
            </a:r>
            <a:r>
              <a:rPr lang="en-GB" sz="1200" b="1">
                <a:latin typeface="Calibri" panose="020F0502020204030204" pitchFamily="34" charset="0"/>
                <a:cs typeface="Calibri" panose="020F0502020204030204" pitchFamily="34" charset="0"/>
              </a:rPr>
              <a:t>general promotion and awareness of this issue among the public</a:t>
            </a:r>
            <a:r>
              <a:rPr lang="en-GB" sz="1200">
                <a:latin typeface="Calibri" panose="020F0502020204030204" pitchFamily="34" charset="0"/>
                <a:cs typeface="Calibri" panose="020F0502020204030204" pitchFamily="34" charset="0"/>
              </a:rPr>
              <a:t>, including the mediation of cases, is also important.</a:t>
            </a:r>
          </a:p>
          <a:p>
            <a:r>
              <a:rPr lang="en-GB" sz="1200">
                <a:latin typeface="Calibri" panose="020F0502020204030204" pitchFamily="34" charset="0"/>
                <a:cs typeface="Calibri" panose="020F0502020204030204" pitchFamily="34" charset="0"/>
              </a:rPr>
              <a:t>Very often the personnel question was also mentioned, sometimes very generally, in the </a:t>
            </a:r>
            <a:r>
              <a:rPr lang="en-GB" sz="1200" b="1">
                <a:latin typeface="Calibri" panose="020F0502020204030204" pitchFamily="34" charset="0"/>
                <a:cs typeface="Calibri" panose="020F0502020204030204" pitchFamily="34" charset="0"/>
              </a:rPr>
              <a:t>sufficiency of qualified staff</a:t>
            </a:r>
            <a:r>
              <a:rPr lang="en-GB" sz="1200">
                <a:latin typeface="Calibri" panose="020F0502020204030204" pitchFamily="34" charset="0"/>
                <a:cs typeface="Calibri" panose="020F0502020204030204" pitchFamily="34" charset="0"/>
              </a:rPr>
              <a:t>, in the end there were specifically assigned (child) psychologists and therapists and school psychologists. Several times there was also a need for the position of school social educator, but not so often.</a:t>
            </a:r>
          </a:p>
          <a:p>
            <a:r>
              <a:rPr lang="en-GB" sz="1200">
                <a:latin typeface="Calibri" panose="020F0502020204030204" pitchFamily="34" charset="0"/>
                <a:cs typeface="Calibri" panose="020F0502020204030204" pitchFamily="34" charset="0"/>
              </a:rPr>
              <a:t>In addition to the chart, there were more frequent repetitions: </a:t>
            </a:r>
            <a:r>
              <a:rPr lang="en-GB" sz="1200" b="1">
                <a:latin typeface="Calibri" panose="020F0502020204030204" pitchFamily="34" charset="0"/>
                <a:cs typeface="Calibri" panose="020F0502020204030204" pitchFamily="34" charset="0"/>
              </a:rPr>
              <a:t>greater competence of social services</a:t>
            </a:r>
            <a:r>
              <a:rPr lang="en-GB" sz="1200">
                <a:latin typeface="Calibri" panose="020F0502020204030204" pitchFamily="34" charset="0"/>
                <a:cs typeface="Calibri" panose="020F0502020204030204" pitchFamily="34" charset="0"/>
              </a:rPr>
              <a:t>; support of organizations, the system (network across the Czech Republic); </a:t>
            </a:r>
            <a:r>
              <a:rPr lang="en-GB" sz="1200" b="1">
                <a:latin typeface="Calibri" panose="020F0502020204030204" pitchFamily="34" charset="0"/>
                <a:cs typeface="Calibri" panose="020F0502020204030204" pitchFamily="34" charset="0"/>
              </a:rPr>
              <a:t>staffing reinforcement of social services</a:t>
            </a:r>
            <a:r>
              <a:rPr lang="en-GB" sz="1200">
                <a:latin typeface="Calibri" panose="020F0502020204030204" pitchFamily="34" charset="0"/>
                <a:cs typeface="Calibri" panose="020F0502020204030204" pitchFamily="34" charset="0"/>
              </a:rPr>
              <a:t>;</a:t>
            </a:r>
            <a:r>
              <a:rPr lang="en-GB" sz="1200" b="1">
                <a:latin typeface="Calibri" panose="020F0502020204030204" pitchFamily="34" charset="0"/>
                <a:cs typeface="Calibri" panose="020F0502020204030204" pitchFamily="34" charset="0"/>
              </a:rPr>
              <a:t> finances </a:t>
            </a:r>
            <a:r>
              <a:rPr lang="en-GB" sz="1200">
                <a:latin typeface="Calibri" panose="020F0502020204030204" pitchFamily="34" charset="0"/>
                <a:cs typeface="Calibri" panose="020F0502020204030204" pitchFamily="34" charset="0"/>
              </a:rPr>
              <a:t>(in general, but also financial accessibility of services for everyone in need or, on the contrary, well-paid professionals); </a:t>
            </a:r>
            <a:r>
              <a:rPr lang="en-GB" sz="1200" b="1">
                <a:latin typeface="Calibri" panose="020F0502020204030204" pitchFamily="34" charset="0"/>
                <a:cs typeface="Calibri" panose="020F0502020204030204" pitchFamily="34" charset="0"/>
              </a:rPr>
              <a:t>reinforcement of substitute family care or follow-up care </a:t>
            </a:r>
            <a:r>
              <a:rPr lang="en-GB" sz="1200">
                <a:latin typeface="Calibri" panose="020F0502020204030204" pitchFamily="34" charset="0"/>
                <a:cs typeface="Calibri" panose="020F0502020204030204" pitchFamily="34" charset="0"/>
              </a:rPr>
              <a:t>(upon discovery); </a:t>
            </a:r>
            <a:r>
              <a:rPr lang="en-GB" sz="1200" b="1">
                <a:latin typeface="Calibri" panose="020F0502020204030204" pitchFamily="34" charset="0"/>
                <a:cs typeface="Calibri" panose="020F0502020204030204" pitchFamily="34" charset="0"/>
              </a:rPr>
              <a:t>reduction of administrative and other burdens </a:t>
            </a:r>
            <a:r>
              <a:rPr lang="en-GB" sz="1200">
                <a:latin typeface="Calibri" panose="020F0502020204030204" pitchFamily="34" charset="0"/>
                <a:cs typeface="Calibri" panose="020F0502020204030204" pitchFamily="34" charset="0"/>
              </a:rPr>
              <a:t>and, conversely, </a:t>
            </a:r>
            <a:r>
              <a:rPr lang="en-GB" sz="1200" b="1">
                <a:latin typeface="Calibri" panose="020F0502020204030204" pitchFamily="34" charset="0"/>
                <a:cs typeface="Calibri" panose="020F0502020204030204" pitchFamily="34" charset="0"/>
              </a:rPr>
              <a:t>having more time for individual work with pupils</a:t>
            </a:r>
            <a:r>
              <a:rPr lang="en-GB" sz="1200">
                <a:latin typeface="Calibri" panose="020F0502020204030204" pitchFamily="34" charset="0"/>
                <a:cs typeface="Calibri" panose="020F0502020204030204" pitchFamily="34" charset="0"/>
              </a:rPr>
              <a:t>; toughening of penalties (probably included in the answer "legislation") or also care for carers.</a:t>
            </a:r>
          </a:p>
        </p:txBody>
      </p:sp>
    </p:spTree>
    <p:extLst>
      <p:ext uri="{BB962C8B-B14F-4D97-AF65-F5344CB8AC3E}">
        <p14:creationId xmlns:p14="http://schemas.microsoft.com/office/powerpoint/2010/main" val="21638369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7067B-2C9C-B34C-456B-6239F815C0CD}"/>
              </a:ext>
            </a:extLst>
          </p:cNvPr>
          <p:cNvSpPr>
            <a:spLocks noGrp="1"/>
          </p:cNvSpPr>
          <p:nvPr>
            <p:ph type="title"/>
          </p:nvPr>
        </p:nvSpPr>
        <p:spPr>
          <a:xfrm>
            <a:off x="311700" y="188957"/>
            <a:ext cx="8520600" cy="794839"/>
          </a:xfrm>
        </p:spPr>
        <p:txBody>
          <a:bodyPr>
            <a:noAutofit/>
          </a:bodyPr>
          <a:lstStyle/>
          <a:p>
            <a:r>
              <a:rPr lang="en-GB" sz="2400" b="1">
                <a:latin typeface="Roboto" panose="02000000000000000000" pitchFamily="2" charset="0"/>
                <a:ea typeface="Roboto" panose="02000000000000000000" pitchFamily="2" charset="0"/>
                <a:cs typeface="Roboto" panose="02000000000000000000" pitchFamily="2" charset="0"/>
              </a:rPr>
              <a:t>Importance of the selected themes across sectors:</a:t>
            </a:r>
          </a:p>
        </p:txBody>
      </p:sp>
      <p:graphicFrame>
        <p:nvGraphicFramePr>
          <p:cNvPr id="6" name="Graf 9">
            <a:extLst>
              <a:ext uri="{FF2B5EF4-FFF2-40B4-BE49-F238E27FC236}">
                <a16:creationId xmlns:a16="http://schemas.microsoft.com/office/drawing/2014/main" id="{385D43E5-A192-2198-269E-7FD8E2D00D3A}"/>
              </a:ext>
            </a:extLst>
          </p:cNvPr>
          <p:cNvGraphicFramePr/>
          <p:nvPr>
            <p:extLst>
              <p:ext uri="{D42A27DB-BD31-4B8C-83A1-F6EECF244321}">
                <p14:modId xmlns:p14="http://schemas.microsoft.com/office/powerpoint/2010/main" val="699401209"/>
              </p:ext>
            </p:extLst>
          </p:nvPr>
        </p:nvGraphicFramePr>
        <p:xfrm>
          <a:off x="575863" y="890543"/>
          <a:ext cx="7992274" cy="406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24160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3302B-EE95-F27C-9EDC-934608D10DC1}"/>
              </a:ext>
            </a:extLst>
          </p:cNvPr>
          <p:cNvSpPr>
            <a:spLocks noGrp="1"/>
          </p:cNvSpPr>
          <p:nvPr>
            <p:ph type="title"/>
          </p:nvPr>
        </p:nvSpPr>
        <p:spPr>
          <a:xfrm>
            <a:off x="311700" y="220900"/>
            <a:ext cx="8520600" cy="707450"/>
          </a:xfrm>
        </p:spPr>
        <p:txBody>
          <a:bodyPr>
            <a:noAutofit/>
          </a:bodyPr>
          <a:lstStyle/>
          <a:p>
            <a:r>
              <a:rPr lang="en-GB" sz="2000" b="1">
                <a:latin typeface="Roboto" panose="02000000000000000000" pitchFamily="2" charset="0"/>
                <a:ea typeface="Roboto" panose="02000000000000000000" pitchFamily="2" charset="0"/>
                <a:cs typeface="Roboto" panose="02000000000000000000" pitchFamily="2" charset="0"/>
              </a:rPr>
              <a:t>In what way do you think the system of care for children at risk needs to be strengthened most in the Czech Republic?</a:t>
            </a:r>
            <a:endParaRPr lang="en-GB" sz="2000">
              <a:latin typeface="Roboto" panose="02000000000000000000" pitchFamily="2" charset="0"/>
              <a:ea typeface="Roboto" panose="02000000000000000000" pitchFamily="2" charset="0"/>
              <a:cs typeface="Roboto" panose="02000000000000000000" pitchFamily="2" charset="0"/>
            </a:endParaRPr>
          </a:p>
        </p:txBody>
      </p:sp>
      <p:sp>
        <p:nvSpPr>
          <p:cNvPr id="3" name="Text Placeholder 2">
            <a:extLst>
              <a:ext uri="{FF2B5EF4-FFF2-40B4-BE49-F238E27FC236}">
                <a16:creationId xmlns:a16="http://schemas.microsoft.com/office/drawing/2014/main" id="{84D0EC89-9D07-4C58-13C7-E4C59CE63BB4}"/>
              </a:ext>
            </a:extLst>
          </p:cNvPr>
          <p:cNvSpPr>
            <a:spLocks noGrp="1"/>
          </p:cNvSpPr>
          <p:nvPr>
            <p:ph type="body" idx="1"/>
          </p:nvPr>
        </p:nvSpPr>
        <p:spPr>
          <a:xfrm>
            <a:off x="311700" y="928350"/>
            <a:ext cx="8059790" cy="3490470"/>
          </a:xfrm>
        </p:spPr>
        <p:txBody>
          <a:bodyPr>
            <a:normAutofit fontScale="92500"/>
          </a:bodyPr>
          <a:lstStyle/>
          <a:p>
            <a:r>
              <a:rPr lang="en-GB" sz="1500" b="1">
                <a:latin typeface="Calibri" panose="020F0502020204030204" pitchFamily="34" charset="0"/>
                <a:cs typeface="Calibri" panose="020F0502020204030204" pitchFamily="34" charset="0"/>
              </a:rPr>
              <a:t>Social services related:</a:t>
            </a:r>
          </a:p>
          <a:p>
            <a:pPr marL="139700" indent="0">
              <a:buNone/>
            </a:pPr>
            <a:endParaRPr lang="en-GB" b="1">
              <a:latin typeface="Calibri" panose="020F0502020204030204" pitchFamily="34" charset="0"/>
              <a:cs typeface="Calibri" panose="020F0502020204030204" pitchFamily="34" charset="0"/>
            </a:endParaRPr>
          </a:p>
          <a:p>
            <a:pPr marL="139700" indent="0">
              <a:buNone/>
            </a:pPr>
            <a:r>
              <a:rPr lang="en-GB" i="1">
                <a:latin typeface="Calibri" panose="020F0502020204030204" pitchFamily="34" charset="0"/>
                <a:cs typeface="Calibri" panose="020F0502020204030204" pitchFamily="34" charset="0"/>
              </a:rPr>
              <a:t>“Awareness that social services help, to get rid of prejudices, to raise awareness of the possibility to turn to non-profit organizations - Rosa, </a:t>
            </a:r>
            <a:r>
              <a:rPr lang="en-GB" i="1" err="1">
                <a:latin typeface="Calibri" panose="020F0502020204030204" pitchFamily="34" charset="0"/>
                <a:cs typeface="Calibri" panose="020F0502020204030204" pitchFamily="34" charset="0"/>
              </a:rPr>
              <a:t>Locika</a:t>
            </a:r>
            <a:r>
              <a:rPr lang="en-GB" i="1">
                <a:latin typeface="Calibri" panose="020F0502020204030204" pitchFamily="34" charset="0"/>
                <a:cs typeface="Calibri" panose="020F0502020204030204" pitchFamily="34" charset="0"/>
              </a:rPr>
              <a:t>, to increase the awareness and sensitivity of educators on this topic, to change the thinking of some educators - to educate, educate faculty rooms, to get the topic in magazines, podcasts, interviews.”</a:t>
            </a:r>
          </a:p>
          <a:p>
            <a:pPr marL="139700" indent="0">
              <a:buNone/>
            </a:pPr>
            <a:endParaRPr lang="en-GB" i="1">
              <a:latin typeface="Calibri" panose="020F0502020204030204" pitchFamily="34" charset="0"/>
              <a:cs typeface="Calibri" panose="020F0502020204030204" pitchFamily="34" charset="0"/>
            </a:endParaRPr>
          </a:p>
          <a:p>
            <a:pPr marL="139700" indent="0">
              <a:buNone/>
            </a:pPr>
            <a:r>
              <a:rPr lang="en-GB" i="1">
                <a:latin typeface="Calibri" panose="020F0502020204030204" pitchFamily="34" charset="0"/>
                <a:cs typeface="Calibri" panose="020F0502020204030204" pitchFamily="34" charset="0"/>
              </a:rPr>
              <a:t>“Certainly - in the number of social services staff, I also think it would be very helpful to have more field staff knowledgeable about this information and the possibility of their intervention in families that are in need are critical. Also, to teach this at the faculties of education, to gradually train all the teaching staff from kindergarten and elementary school to secondary school.”</a:t>
            </a:r>
          </a:p>
          <a:p>
            <a:pPr marL="139700" indent="0">
              <a:buNone/>
            </a:pPr>
            <a:endParaRPr lang="en-GB" i="1">
              <a:latin typeface="Calibri" panose="020F0502020204030204" pitchFamily="34" charset="0"/>
              <a:cs typeface="Calibri" panose="020F0502020204030204" pitchFamily="34" charset="0"/>
            </a:endParaRPr>
          </a:p>
          <a:p>
            <a:pPr marL="139700" indent="0">
              <a:buNone/>
            </a:pPr>
            <a:r>
              <a:rPr lang="en-GB" i="1">
                <a:latin typeface="Calibri" panose="020F0502020204030204" pitchFamily="34" charset="0"/>
                <a:cs typeface="Calibri" panose="020F0502020204030204" pitchFamily="34" charset="0"/>
              </a:rPr>
              <a:t>“More funding of social services so that there are quality, motivated workers, more support for social services and not splitting their competences as happens in recent novels, strengthen interdisciplinary cooperation.”</a:t>
            </a:r>
          </a:p>
          <a:p>
            <a:pPr marL="139700" indent="0">
              <a:buNone/>
            </a:pPr>
            <a:endParaRPr lang="en-GB" i="1"/>
          </a:p>
          <a:p>
            <a:pPr marL="139700" indent="0">
              <a:buNone/>
            </a:pPr>
            <a:endParaRPr lang="en-GB" i="1"/>
          </a:p>
        </p:txBody>
      </p:sp>
    </p:spTree>
    <p:extLst>
      <p:ext uri="{BB962C8B-B14F-4D97-AF65-F5344CB8AC3E}">
        <p14:creationId xmlns:p14="http://schemas.microsoft.com/office/powerpoint/2010/main" val="10667844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3302B-EE95-F27C-9EDC-934608D10DC1}"/>
              </a:ext>
            </a:extLst>
          </p:cNvPr>
          <p:cNvSpPr>
            <a:spLocks noGrp="1"/>
          </p:cNvSpPr>
          <p:nvPr>
            <p:ph type="title"/>
          </p:nvPr>
        </p:nvSpPr>
        <p:spPr>
          <a:xfrm>
            <a:off x="311700" y="220900"/>
            <a:ext cx="8520600" cy="707450"/>
          </a:xfrm>
        </p:spPr>
        <p:txBody>
          <a:bodyPr>
            <a:noAutofit/>
          </a:bodyPr>
          <a:lstStyle/>
          <a:p>
            <a:r>
              <a:rPr lang="en-GB" sz="2000" b="1">
                <a:latin typeface="Roboto" panose="02000000000000000000" pitchFamily="2" charset="0"/>
                <a:ea typeface="Roboto" panose="02000000000000000000" pitchFamily="2" charset="0"/>
                <a:cs typeface="Roboto" panose="02000000000000000000" pitchFamily="2" charset="0"/>
              </a:rPr>
              <a:t>In what way do you think the system of care for children at risk needs to be strengthened most in the Czech Republic?</a:t>
            </a:r>
            <a:endParaRPr lang="en-GB" sz="2000">
              <a:latin typeface="Roboto" panose="02000000000000000000" pitchFamily="2" charset="0"/>
              <a:ea typeface="Roboto" panose="02000000000000000000" pitchFamily="2" charset="0"/>
              <a:cs typeface="Roboto" panose="02000000000000000000" pitchFamily="2" charset="0"/>
            </a:endParaRPr>
          </a:p>
        </p:txBody>
      </p:sp>
      <p:sp>
        <p:nvSpPr>
          <p:cNvPr id="3" name="Text Placeholder 2">
            <a:extLst>
              <a:ext uri="{FF2B5EF4-FFF2-40B4-BE49-F238E27FC236}">
                <a16:creationId xmlns:a16="http://schemas.microsoft.com/office/drawing/2014/main" id="{84D0EC89-9D07-4C58-13C7-E4C59CE63BB4}"/>
              </a:ext>
            </a:extLst>
          </p:cNvPr>
          <p:cNvSpPr>
            <a:spLocks noGrp="1"/>
          </p:cNvSpPr>
          <p:nvPr>
            <p:ph type="body" idx="1"/>
          </p:nvPr>
        </p:nvSpPr>
        <p:spPr>
          <a:xfrm>
            <a:off x="311700" y="994820"/>
            <a:ext cx="8138617" cy="3490470"/>
          </a:xfrm>
        </p:spPr>
        <p:txBody>
          <a:bodyPr>
            <a:normAutofit fontScale="77500" lnSpcReduction="20000"/>
          </a:bodyPr>
          <a:lstStyle/>
          <a:p>
            <a:r>
              <a:rPr lang="en-GB" sz="1600" b="1">
                <a:latin typeface="Calibri" panose="020F0502020204030204" pitchFamily="34" charset="0"/>
                <a:cs typeface="Calibri" panose="020F0502020204030204" pitchFamily="34" charset="0"/>
              </a:rPr>
              <a:t>Interdisciplinary cooperation related:</a:t>
            </a:r>
          </a:p>
          <a:p>
            <a:pPr marL="139700" indent="0">
              <a:buNone/>
            </a:pPr>
            <a:endParaRPr lang="en-GB" b="1"/>
          </a:p>
          <a:p>
            <a:pPr marL="139700" indent="0">
              <a:buNone/>
            </a:pPr>
            <a:r>
              <a:rPr lang="en-GB" sz="1500" b="1" i="1">
                <a:latin typeface="Calibri" panose="020F0502020204030204" pitchFamily="34" charset="0"/>
                <a:cs typeface="Calibri" panose="020F0502020204030204" pitchFamily="34" charset="0"/>
              </a:rPr>
              <a:t>“</a:t>
            </a:r>
            <a:r>
              <a:rPr lang="en-GB" sz="1500" i="1">
                <a:latin typeface="Calibri" panose="020F0502020204030204" pitchFamily="34" charset="0"/>
                <a:cs typeface="Calibri" panose="020F0502020204030204" pitchFamily="34" charset="0"/>
              </a:rPr>
              <a:t>Interdisciplinary cooperation and leaders of the topic who sponsor it and respectfully to time management of all actors initiate and lead meetings; multidisciplinary cooperation in practice, e.g. mobile multidisciplinary team in case of schools that do not have funding or enough quality applicants to expand their own school support system.”</a:t>
            </a:r>
          </a:p>
          <a:p>
            <a:pPr marL="139700" indent="0">
              <a:buNone/>
            </a:pPr>
            <a:endParaRPr lang="en-GB" sz="1500" i="1">
              <a:latin typeface="Calibri" panose="020F0502020204030204" pitchFamily="34" charset="0"/>
              <a:cs typeface="Calibri" panose="020F0502020204030204" pitchFamily="34" charset="0"/>
            </a:endParaRPr>
          </a:p>
          <a:p>
            <a:pPr marL="139700" indent="0">
              <a:buNone/>
            </a:pPr>
            <a:r>
              <a:rPr lang="en-GB" sz="1500" i="1">
                <a:latin typeface="Calibri" panose="020F0502020204030204" pitchFamily="34" charset="0"/>
                <a:cs typeface="Calibri" panose="020F0502020204030204" pitchFamily="34" charset="0"/>
              </a:rPr>
              <a:t>“There is a difference in the functioning of individual social service and the whole system is not interconnected. Writing repeated messages to endangered children takes a large amount of time. The child is in danger, the school writes reports and for months nothing happens.”</a:t>
            </a:r>
          </a:p>
          <a:p>
            <a:pPr marL="139700" indent="0">
              <a:buNone/>
            </a:pPr>
            <a:endParaRPr lang="en-GB" sz="1500" i="1">
              <a:latin typeface="Calibri" panose="020F0502020204030204" pitchFamily="34" charset="0"/>
              <a:cs typeface="Calibri" panose="020F0502020204030204" pitchFamily="34" charset="0"/>
            </a:endParaRPr>
          </a:p>
          <a:p>
            <a:pPr marL="139700" indent="0">
              <a:buNone/>
            </a:pPr>
            <a:r>
              <a:rPr lang="en-GB" sz="1500" i="1">
                <a:latin typeface="Calibri" panose="020F0502020204030204" pitchFamily="34" charset="0"/>
                <a:cs typeface="Calibri" panose="020F0502020204030204" pitchFamily="34" charset="0"/>
              </a:rPr>
              <a:t>“Probably legislation so that there are not so many children in institutions, but they can go to families. more help from the state to vulnerable families and education. Social services system.”</a:t>
            </a:r>
          </a:p>
          <a:p>
            <a:pPr marL="139700" indent="0">
              <a:buNone/>
            </a:pPr>
            <a:endParaRPr lang="en-GB" sz="1500" i="1">
              <a:latin typeface="Calibri" panose="020F0502020204030204" pitchFamily="34" charset="0"/>
              <a:cs typeface="Calibri" panose="020F0502020204030204" pitchFamily="34" charset="0"/>
            </a:endParaRPr>
          </a:p>
          <a:p>
            <a:pPr marL="139700" indent="0">
              <a:buNone/>
            </a:pPr>
            <a:r>
              <a:rPr lang="en-GB" sz="1500" i="1">
                <a:latin typeface="Calibri" panose="020F0502020204030204" pitchFamily="34" charset="0"/>
                <a:cs typeface="Calibri" panose="020F0502020204030204" pitchFamily="34" charset="0"/>
              </a:rPr>
              <a:t>“Financial support from the state (mainly organizations such as </a:t>
            </a:r>
            <a:r>
              <a:rPr lang="en-GB" sz="1500" i="1" err="1">
                <a:latin typeface="Calibri" panose="020F0502020204030204" pitchFamily="34" charset="0"/>
                <a:cs typeface="Calibri" panose="020F0502020204030204" pitchFamily="34" charset="0"/>
              </a:rPr>
              <a:t>Klokánek</a:t>
            </a:r>
            <a:r>
              <a:rPr lang="en-GB" sz="1500" i="1">
                <a:latin typeface="Calibri" panose="020F0502020204030204" pitchFamily="34" charset="0"/>
                <a:cs typeface="Calibri" panose="020F0502020204030204" pitchFamily="34" charset="0"/>
              </a:rPr>
              <a:t>), greater cooperation of various organizations and social services, greater concern for children's well-being, even at the expense of suppressing the rights of the parent, trust in the victim.”</a:t>
            </a:r>
          </a:p>
          <a:p>
            <a:pPr marL="139700" indent="0">
              <a:buNone/>
            </a:pPr>
            <a:endParaRPr lang="en-GB" sz="1500" i="1">
              <a:latin typeface="Calibri" panose="020F0502020204030204" pitchFamily="34" charset="0"/>
              <a:cs typeface="Calibri" panose="020F0502020204030204" pitchFamily="34" charset="0"/>
            </a:endParaRPr>
          </a:p>
          <a:p>
            <a:pPr marL="139700" indent="0">
              <a:buNone/>
            </a:pPr>
            <a:r>
              <a:rPr lang="en-GB" sz="1600" i="1">
                <a:latin typeface="Calibri" panose="020F0502020204030204" pitchFamily="34" charset="0"/>
                <a:cs typeface="Calibri" panose="020F0502020204030204" pitchFamily="34" charset="0"/>
              </a:rPr>
              <a:t>“Personnel and financial: evaluation of staff, especially preventive services. Uniting under one ministry, or interdisciplinary coordination.”</a:t>
            </a:r>
          </a:p>
          <a:p>
            <a:pPr marL="139700" indent="0">
              <a:buNone/>
            </a:pPr>
            <a:endParaRPr lang="en-GB" sz="1500" i="1">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93344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3302B-EE95-F27C-9EDC-934608D10DC1}"/>
              </a:ext>
            </a:extLst>
          </p:cNvPr>
          <p:cNvSpPr>
            <a:spLocks noGrp="1"/>
          </p:cNvSpPr>
          <p:nvPr>
            <p:ph type="title"/>
          </p:nvPr>
        </p:nvSpPr>
        <p:spPr>
          <a:xfrm>
            <a:off x="311700" y="220900"/>
            <a:ext cx="8520600" cy="707450"/>
          </a:xfrm>
        </p:spPr>
        <p:txBody>
          <a:bodyPr>
            <a:noAutofit/>
          </a:bodyPr>
          <a:lstStyle/>
          <a:p>
            <a:r>
              <a:rPr lang="en-GB" sz="2000" b="1">
                <a:latin typeface="Roboto" panose="02000000000000000000" pitchFamily="2" charset="0"/>
                <a:ea typeface="Roboto" panose="02000000000000000000" pitchFamily="2" charset="0"/>
                <a:cs typeface="Roboto" panose="02000000000000000000" pitchFamily="2" charset="0"/>
              </a:rPr>
              <a:t>In what way do you think the system of care for children at risk needs to be strengthened most in the Czech Republic?</a:t>
            </a:r>
            <a:endParaRPr lang="en-GB" sz="2000">
              <a:latin typeface="Roboto" panose="02000000000000000000" pitchFamily="2" charset="0"/>
              <a:ea typeface="Roboto" panose="02000000000000000000" pitchFamily="2" charset="0"/>
              <a:cs typeface="Roboto" panose="02000000000000000000" pitchFamily="2" charset="0"/>
            </a:endParaRPr>
          </a:p>
        </p:txBody>
      </p:sp>
      <p:sp>
        <p:nvSpPr>
          <p:cNvPr id="3" name="Text Placeholder 2">
            <a:extLst>
              <a:ext uri="{FF2B5EF4-FFF2-40B4-BE49-F238E27FC236}">
                <a16:creationId xmlns:a16="http://schemas.microsoft.com/office/drawing/2014/main" id="{84D0EC89-9D07-4C58-13C7-E4C59CE63BB4}"/>
              </a:ext>
            </a:extLst>
          </p:cNvPr>
          <p:cNvSpPr>
            <a:spLocks noGrp="1"/>
          </p:cNvSpPr>
          <p:nvPr>
            <p:ph type="body" idx="1"/>
          </p:nvPr>
        </p:nvSpPr>
        <p:spPr>
          <a:xfrm>
            <a:off x="311700" y="994820"/>
            <a:ext cx="8138617" cy="3490470"/>
          </a:xfrm>
        </p:spPr>
        <p:txBody>
          <a:bodyPr>
            <a:normAutofit fontScale="55000" lnSpcReduction="20000"/>
          </a:bodyPr>
          <a:lstStyle/>
          <a:p>
            <a:r>
              <a:rPr lang="en-GB" sz="2200" b="1">
                <a:latin typeface="Calibri" panose="020F0502020204030204" pitchFamily="34" charset="0"/>
                <a:cs typeface="Calibri" panose="020F0502020204030204" pitchFamily="34" charset="0"/>
              </a:rPr>
              <a:t>General:</a:t>
            </a:r>
          </a:p>
          <a:p>
            <a:pPr marL="139700" indent="0">
              <a:buNone/>
            </a:pPr>
            <a:endParaRPr lang="en-GB" b="1"/>
          </a:p>
          <a:p>
            <a:pPr marL="139700" indent="0">
              <a:buNone/>
            </a:pPr>
            <a:r>
              <a:rPr lang="en-GB" sz="2000" i="1">
                <a:latin typeface="Calibri" panose="020F0502020204030204" pitchFamily="34" charset="0"/>
                <a:cs typeface="Calibri" panose="020F0502020204030204" pitchFamily="34" charset="0"/>
              </a:rPr>
              <a:t>“I have the feeling that children in secondary schools are just being forgotten, because there is probably a presumption that problems in families de facto appear at a younger age and are already solved.”</a:t>
            </a:r>
          </a:p>
          <a:p>
            <a:pPr marL="139700" indent="0">
              <a:buNone/>
            </a:pPr>
            <a:endParaRPr lang="en-GB" sz="2000" i="1">
              <a:latin typeface="Calibri" panose="020F0502020204030204" pitchFamily="34" charset="0"/>
              <a:cs typeface="Calibri" panose="020F0502020204030204" pitchFamily="34" charset="0"/>
            </a:endParaRPr>
          </a:p>
          <a:p>
            <a:pPr marL="139700" indent="0">
              <a:buNone/>
            </a:pPr>
            <a:r>
              <a:rPr lang="en-GB" sz="2000" i="1">
                <a:latin typeface="Calibri" panose="020F0502020204030204" pitchFamily="34" charset="0"/>
                <a:cs typeface="Calibri" panose="020F0502020204030204" pitchFamily="34" charset="0"/>
              </a:rPr>
              <a:t>“Connecting all institutions, more specialists and doctors, more regular cooperation with doctors, more timely help from all specialists, more education in schools, putting and directly with pupils install links to first aid lines on their mobile phones, sending all children links to first aid lines on their mail. Overall, strengthening the system of aid for all specialists: more flexible, more effective, more real. Everyone knows the theory, they have all the help written down, but they don't know how to help in time. It would be great if prevention really worked in all schools, and if every school had its own school psychologist.”</a:t>
            </a:r>
          </a:p>
          <a:p>
            <a:pPr marL="139700" indent="0">
              <a:buNone/>
            </a:pPr>
            <a:endParaRPr lang="en-GB" sz="2000" i="1">
              <a:latin typeface="Calibri" panose="020F0502020204030204" pitchFamily="34" charset="0"/>
              <a:cs typeface="Calibri" panose="020F0502020204030204" pitchFamily="34" charset="0"/>
            </a:endParaRPr>
          </a:p>
          <a:p>
            <a:pPr marL="139700" indent="0">
              <a:buNone/>
            </a:pPr>
            <a:r>
              <a:rPr lang="en-GB" sz="2000" i="1">
                <a:latin typeface="Calibri" panose="020F0502020204030204" pitchFamily="34" charset="0"/>
                <a:cs typeface="Calibri" panose="020F0502020204030204" pitchFamily="34" charset="0"/>
              </a:rPr>
              <a:t>“And what is very important is that in all these fields workers are educated. This topic is very difficult and therefore we need to approach it with the most empathetic approach - which unfortunately we do not always encounter in practice. Unfortunately, the poor and brutal approach of the worker can hit the child and strengthen the trauma or experience. It's all in the people, it's not just about the system. Regular education is very important for me, whatever it is, whether it's within lectures or self-education. Even a sensitive and empathetic approach can be partly learned - but this comes after understanding the problem and the individual with whom the worker is working.”</a:t>
            </a:r>
          </a:p>
          <a:p>
            <a:pPr marL="139700" indent="0">
              <a:buNone/>
            </a:pPr>
            <a:endParaRPr lang="en-GB" sz="2000" i="1">
              <a:latin typeface="Calibri" panose="020F0502020204030204" pitchFamily="34" charset="0"/>
              <a:cs typeface="Calibri" panose="020F0502020204030204" pitchFamily="34" charset="0"/>
            </a:endParaRPr>
          </a:p>
          <a:p>
            <a:pPr marL="139700" indent="0">
              <a:buNone/>
            </a:pPr>
            <a:r>
              <a:rPr lang="en-GB" sz="2000" i="1">
                <a:latin typeface="Calibri" panose="020F0502020204030204" pitchFamily="34" charset="0"/>
                <a:cs typeface="Calibri" panose="020F0502020204030204" pitchFamily="34" charset="0"/>
              </a:rPr>
              <a:t>“Setting up an effective link between professionals involved in supporting children at risk, setting up procedures for sharing information (e.g. to avoid secondary victimization of the child by repeating his or her experiences). Probably also greater awareness of myths and generally the topic among the general population.”</a:t>
            </a:r>
          </a:p>
        </p:txBody>
      </p:sp>
    </p:spTree>
    <p:extLst>
      <p:ext uri="{BB962C8B-B14F-4D97-AF65-F5344CB8AC3E}">
        <p14:creationId xmlns:p14="http://schemas.microsoft.com/office/powerpoint/2010/main" val="22483601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53406-7B07-3366-27DD-65A46B82A483}"/>
              </a:ext>
            </a:extLst>
          </p:cNvPr>
          <p:cNvSpPr>
            <a:spLocks noGrp="1"/>
          </p:cNvSpPr>
          <p:nvPr>
            <p:ph type="title"/>
          </p:nvPr>
        </p:nvSpPr>
        <p:spPr>
          <a:xfrm>
            <a:off x="1350550" y="2285400"/>
            <a:ext cx="6442899" cy="572700"/>
          </a:xfrm>
        </p:spPr>
        <p:txBody>
          <a:bodyPr>
            <a:normAutofit fontScale="90000"/>
          </a:bodyPr>
          <a:lstStyle/>
          <a:p>
            <a:pPr algn="ctr"/>
            <a:r>
              <a:rPr lang="en-GB" b="1">
                <a:latin typeface="Roboto" panose="02000000000000000000" pitchFamily="2" charset="0"/>
                <a:ea typeface="Roboto" panose="02000000000000000000" pitchFamily="2" charset="0"/>
                <a:cs typeface="Roboto" panose="02000000000000000000" pitchFamily="2" charset="0"/>
              </a:rPr>
              <a:t>Ideas for future improvement of the course</a:t>
            </a:r>
          </a:p>
        </p:txBody>
      </p:sp>
    </p:spTree>
    <p:extLst>
      <p:ext uri="{BB962C8B-B14F-4D97-AF65-F5344CB8AC3E}">
        <p14:creationId xmlns:p14="http://schemas.microsoft.com/office/powerpoint/2010/main" val="18074160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2984861-6CEC-7CCF-39D9-F3BD0C61D243}"/>
              </a:ext>
            </a:extLst>
          </p:cNvPr>
          <p:cNvSpPr>
            <a:spLocks noGrp="1"/>
          </p:cNvSpPr>
          <p:nvPr>
            <p:ph type="body" idx="1"/>
          </p:nvPr>
        </p:nvSpPr>
        <p:spPr>
          <a:xfrm>
            <a:off x="249706" y="993291"/>
            <a:ext cx="6383569" cy="3369482"/>
          </a:xfrm>
        </p:spPr>
        <p:txBody>
          <a:bodyPr>
            <a:noAutofit/>
          </a:bodyPr>
          <a:lstStyle/>
          <a:p>
            <a:pPr marL="139700" indent="0">
              <a:buNone/>
            </a:pPr>
            <a:r>
              <a:rPr lang="en-GB" sz="1200">
                <a:latin typeface="Calibri" panose="020F0502020204030204" pitchFamily="34" charset="0"/>
                <a:cs typeface="Calibri" panose="020F0502020204030204" pitchFamily="34" charset="0"/>
              </a:rPr>
              <a:t>Comments on the course were mostly praise and positive.</a:t>
            </a:r>
          </a:p>
          <a:p>
            <a:pPr marL="139700" indent="0">
              <a:buNone/>
            </a:pPr>
            <a:r>
              <a:rPr lang="en-GB" sz="1200">
                <a:latin typeface="Calibri" panose="020F0502020204030204" pitchFamily="34" charset="0"/>
                <a:cs typeface="Calibri" panose="020F0502020204030204" pitchFamily="34" charset="0"/>
              </a:rPr>
              <a:t>The possible suggestions for improvement related to:</a:t>
            </a:r>
          </a:p>
          <a:p>
            <a:r>
              <a:rPr lang="en-GB" sz="1200" b="1">
                <a:latin typeface="Calibri" panose="020F0502020204030204" pitchFamily="34" charset="0"/>
                <a:cs typeface="Calibri" panose="020F0502020204030204" pitchFamily="34" charset="0"/>
              </a:rPr>
              <a:t>More examples from practice </a:t>
            </a:r>
            <a:r>
              <a:rPr lang="en-GB" sz="1200">
                <a:latin typeface="Calibri" panose="020F0502020204030204" pitchFamily="34" charset="0"/>
                <a:cs typeface="Calibri" panose="020F0502020204030204" pitchFamily="34" charset="0"/>
              </a:rPr>
              <a:t>(lecturers themselves, real situations solved by participants…)</a:t>
            </a:r>
          </a:p>
          <a:p>
            <a:pPr marL="139700" indent="0">
              <a:buNone/>
            </a:pPr>
            <a:endParaRPr lang="en-GB" sz="1200">
              <a:latin typeface="Calibri" panose="020F0502020204030204" pitchFamily="34" charset="0"/>
              <a:cs typeface="Calibri" panose="020F0502020204030204" pitchFamily="34" charset="0"/>
            </a:endParaRPr>
          </a:p>
          <a:p>
            <a:pPr marL="139700" indent="0">
              <a:buNone/>
            </a:pPr>
            <a:r>
              <a:rPr lang="en-GB" sz="1200" i="1">
                <a:latin typeface="Calibri" panose="020F0502020204030204" pitchFamily="34" charset="0"/>
                <a:cs typeface="Calibri" panose="020F0502020204030204" pitchFamily="34" charset="0"/>
              </a:rPr>
              <a:t>“More practical exercises and their reflection, involvement and "weaker" traumatic situations. It doesn't have to be about violence or abuse etc.”</a:t>
            </a:r>
          </a:p>
          <a:p>
            <a:pPr marL="139700" indent="0">
              <a:buNone/>
            </a:pPr>
            <a:endParaRPr lang="en-GB" sz="1200" i="1">
              <a:latin typeface="Calibri" panose="020F0502020204030204" pitchFamily="34" charset="0"/>
              <a:cs typeface="Calibri" panose="020F0502020204030204" pitchFamily="34" charset="0"/>
            </a:endParaRPr>
          </a:p>
          <a:p>
            <a:pPr marL="139700" indent="0">
              <a:buNone/>
            </a:pPr>
            <a:r>
              <a:rPr lang="en-GB" sz="1200" i="1">
                <a:latin typeface="Calibri" panose="020F0502020204030204" pitchFamily="34" charset="0"/>
                <a:cs typeface="Calibri" panose="020F0502020204030204" pitchFamily="34" charset="0"/>
              </a:rPr>
              <a:t>“The course is great, I would put more "sketches" of practical training, but I know that it doesn't meet the will of most trainees.”</a:t>
            </a:r>
          </a:p>
          <a:p>
            <a:pPr marL="139700" indent="0">
              <a:buNone/>
            </a:pPr>
            <a:endParaRPr lang="en-GB" sz="1200" i="1">
              <a:latin typeface="Calibri" panose="020F0502020204030204" pitchFamily="34" charset="0"/>
              <a:cs typeface="Calibri" panose="020F0502020204030204" pitchFamily="34" charset="0"/>
            </a:endParaRPr>
          </a:p>
          <a:p>
            <a:pPr marL="139700" indent="0">
              <a:buNone/>
            </a:pPr>
            <a:r>
              <a:rPr lang="en-GB" sz="1200" i="1">
                <a:latin typeface="Calibri" panose="020F0502020204030204" pitchFamily="34" charset="0"/>
                <a:cs typeface="Calibri" panose="020F0502020204030204" pitchFamily="34" charset="0"/>
              </a:rPr>
              <a:t>“I propose to extend module 4 (even at the expense of module 1) with practical training of model situations and subsequent analysis.”</a:t>
            </a:r>
          </a:p>
          <a:p>
            <a:pPr marL="139700" indent="0">
              <a:buNone/>
            </a:pPr>
            <a:endParaRPr lang="en-GB" sz="1200" i="1">
              <a:latin typeface="Calibri" panose="020F0502020204030204" pitchFamily="34" charset="0"/>
              <a:cs typeface="Calibri" panose="020F0502020204030204" pitchFamily="34" charset="0"/>
            </a:endParaRPr>
          </a:p>
          <a:p>
            <a:pPr marL="139700" indent="0">
              <a:buNone/>
            </a:pPr>
            <a:r>
              <a:rPr lang="en-GB" sz="1200" i="1">
                <a:latin typeface="Calibri" panose="020F0502020204030204" pitchFamily="34" charset="0"/>
                <a:cs typeface="Calibri" panose="020F0502020204030204" pitchFamily="34" charset="0"/>
              </a:rPr>
              <a:t>“I would include more knowledge from the practice of the lecturers themselves in the course so that we can see directly on a specific case how to solve the situation.”</a:t>
            </a:r>
          </a:p>
        </p:txBody>
      </p:sp>
      <p:sp>
        <p:nvSpPr>
          <p:cNvPr id="5" name="Title 1">
            <a:extLst>
              <a:ext uri="{FF2B5EF4-FFF2-40B4-BE49-F238E27FC236}">
                <a16:creationId xmlns:a16="http://schemas.microsoft.com/office/drawing/2014/main" id="{F6A671D8-1282-6833-005A-585BDFE7D24E}"/>
              </a:ext>
            </a:extLst>
          </p:cNvPr>
          <p:cNvSpPr>
            <a:spLocks noGrp="1"/>
          </p:cNvSpPr>
          <p:nvPr>
            <p:ph type="title"/>
          </p:nvPr>
        </p:nvSpPr>
        <p:spPr>
          <a:xfrm>
            <a:off x="311150" y="444500"/>
            <a:ext cx="8521700" cy="573088"/>
          </a:xfrm>
        </p:spPr>
        <p:txBody>
          <a:bodyPr>
            <a:normAutofit fontScale="90000"/>
          </a:bodyPr>
          <a:lstStyle/>
          <a:p>
            <a:r>
              <a:rPr lang="en-GB" b="1">
                <a:latin typeface="Roboto" panose="02000000000000000000" pitchFamily="2" charset="0"/>
                <a:ea typeface="Roboto" panose="02000000000000000000" pitchFamily="2" charset="0"/>
                <a:cs typeface="Roboto" panose="02000000000000000000" pitchFamily="2" charset="0"/>
              </a:rPr>
              <a:t>Ideas for future improvement of the course:</a:t>
            </a:r>
          </a:p>
        </p:txBody>
      </p:sp>
      <p:pic>
        <p:nvPicPr>
          <p:cNvPr id="14" name="Picture 13" descr="A group of people sitting on the floor&#10;&#10;Description automatically generated">
            <a:extLst>
              <a:ext uri="{FF2B5EF4-FFF2-40B4-BE49-F238E27FC236}">
                <a16:creationId xmlns:a16="http://schemas.microsoft.com/office/drawing/2014/main" id="{8AFC689A-F64B-A35A-5A2E-1554436CD8C1}"/>
              </a:ext>
            </a:extLst>
          </p:cNvPr>
          <p:cNvPicPr>
            <a:picLocks noChangeAspect="1"/>
          </p:cNvPicPr>
          <p:nvPr/>
        </p:nvPicPr>
        <p:blipFill>
          <a:blip r:embed="rId2"/>
          <a:stretch>
            <a:fillRect/>
          </a:stretch>
        </p:blipFill>
        <p:spPr>
          <a:xfrm rot="5400000">
            <a:off x="6456158" y="1526834"/>
            <a:ext cx="2786441" cy="2089831"/>
          </a:xfrm>
          <a:prstGeom prst="rect">
            <a:avLst/>
          </a:prstGeom>
        </p:spPr>
      </p:pic>
    </p:spTree>
    <p:extLst>
      <p:ext uri="{BB962C8B-B14F-4D97-AF65-F5344CB8AC3E}">
        <p14:creationId xmlns:p14="http://schemas.microsoft.com/office/powerpoint/2010/main" val="14663762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2984861-6CEC-7CCF-39D9-F3BD0C61D243}"/>
              </a:ext>
            </a:extLst>
          </p:cNvPr>
          <p:cNvSpPr>
            <a:spLocks noGrp="1"/>
          </p:cNvSpPr>
          <p:nvPr>
            <p:ph type="body" idx="1"/>
          </p:nvPr>
        </p:nvSpPr>
        <p:spPr>
          <a:xfrm>
            <a:off x="311150" y="1152475"/>
            <a:ext cx="4439081" cy="3822481"/>
          </a:xfrm>
        </p:spPr>
        <p:txBody>
          <a:bodyPr>
            <a:noAutofit/>
          </a:bodyPr>
          <a:lstStyle/>
          <a:p>
            <a:r>
              <a:rPr lang="en-GB" sz="1200">
                <a:latin typeface="Calibri" panose="020F0502020204030204" pitchFamily="34" charset="0"/>
                <a:cs typeface="Calibri" panose="020F0502020204030204" pitchFamily="34" charset="0"/>
              </a:rPr>
              <a:t>Length of the course: some participants wanted to extend the course (e.g. share their own experiences), but some would shorten it. There were also replies that it would be more appropriate to divide the course (albeit with the same time subsidy) into more blocks.</a:t>
            </a:r>
          </a:p>
          <a:p>
            <a:pPr marL="139700" indent="0">
              <a:buNone/>
            </a:pPr>
            <a:endParaRPr lang="en-GB" sz="1200">
              <a:latin typeface="Calibri" panose="020F0502020204030204" pitchFamily="34" charset="0"/>
              <a:cs typeface="Calibri" panose="020F0502020204030204" pitchFamily="34" charset="0"/>
            </a:endParaRPr>
          </a:p>
          <a:p>
            <a:pPr marL="139700" indent="0">
              <a:buNone/>
            </a:pPr>
            <a:r>
              <a:rPr lang="en-GB" sz="1200" i="1">
                <a:latin typeface="Calibri" panose="020F0502020204030204" pitchFamily="34" charset="0"/>
                <a:cs typeface="Calibri" panose="020F0502020204030204" pitchFamily="34" charset="0"/>
              </a:rPr>
              <a:t>“I can’t think of anything, in two days there is no more information to pass on. If the course was longer, it would be possible for the participants to share their experience more, to ask the lecturer and the participants about their own specific situations from practice.”</a:t>
            </a:r>
          </a:p>
          <a:p>
            <a:pPr marL="139700" indent="0">
              <a:buNone/>
            </a:pPr>
            <a:endParaRPr lang="en-GB" sz="1200">
              <a:latin typeface="Calibri" panose="020F0502020204030204" pitchFamily="34" charset="0"/>
              <a:cs typeface="Calibri" panose="020F0502020204030204" pitchFamily="34" charset="0"/>
            </a:endParaRPr>
          </a:p>
          <a:p>
            <a:r>
              <a:rPr lang="en-GB" sz="1200">
                <a:latin typeface="Calibri" panose="020F0502020204030204" pitchFamily="34" charset="0"/>
                <a:cs typeface="Calibri" panose="020F0502020204030204" pitchFamily="34" charset="0"/>
              </a:rPr>
              <a:t>Less work in teams / groups (but even here, on the contrary, some participants would appreciate to increase this part)</a:t>
            </a:r>
          </a:p>
        </p:txBody>
      </p:sp>
      <p:sp>
        <p:nvSpPr>
          <p:cNvPr id="5" name="Title 1">
            <a:extLst>
              <a:ext uri="{FF2B5EF4-FFF2-40B4-BE49-F238E27FC236}">
                <a16:creationId xmlns:a16="http://schemas.microsoft.com/office/drawing/2014/main" id="{F6A671D8-1282-6833-005A-585BDFE7D24E}"/>
              </a:ext>
            </a:extLst>
          </p:cNvPr>
          <p:cNvSpPr>
            <a:spLocks noGrp="1"/>
          </p:cNvSpPr>
          <p:nvPr>
            <p:ph type="title"/>
          </p:nvPr>
        </p:nvSpPr>
        <p:spPr>
          <a:xfrm>
            <a:off x="311150" y="444500"/>
            <a:ext cx="8521700" cy="573088"/>
          </a:xfrm>
        </p:spPr>
        <p:txBody>
          <a:bodyPr>
            <a:normAutofit fontScale="90000"/>
          </a:bodyPr>
          <a:lstStyle/>
          <a:p>
            <a:r>
              <a:rPr lang="en-GB" b="1">
                <a:latin typeface="Roboto" panose="02000000000000000000" pitchFamily="2" charset="0"/>
                <a:ea typeface="Roboto" panose="02000000000000000000" pitchFamily="2" charset="0"/>
                <a:cs typeface="Roboto" panose="02000000000000000000" pitchFamily="2" charset="0"/>
              </a:rPr>
              <a:t>Ideas for future improvement of the course:</a:t>
            </a:r>
          </a:p>
        </p:txBody>
      </p:sp>
      <p:pic>
        <p:nvPicPr>
          <p:cNvPr id="13" name="Picture 12" descr="A group of people in a room&#10;&#10;Description automatically generated">
            <a:extLst>
              <a:ext uri="{FF2B5EF4-FFF2-40B4-BE49-F238E27FC236}">
                <a16:creationId xmlns:a16="http://schemas.microsoft.com/office/drawing/2014/main" id="{2A037743-57DD-59D6-191A-16A25A1D9883}"/>
              </a:ext>
            </a:extLst>
          </p:cNvPr>
          <p:cNvPicPr>
            <a:picLocks noChangeAspect="1"/>
          </p:cNvPicPr>
          <p:nvPr/>
        </p:nvPicPr>
        <p:blipFill>
          <a:blip r:embed="rId2"/>
          <a:stretch>
            <a:fillRect/>
          </a:stretch>
        </p:blipFill>
        <p:spPr>
          <a:xfrm>
            <a:off x="4935695" y="1152475"/>
            <a:ext cx="3897155" cy="2922866"/>
          </a:xfrm>
          <a:prstGeom prst="rect">
            <a:avLst/>
          </a:prstGeom>
        </p:spPr>
      </p:pic>
    </p:spTree>
    <p:extLst>
      <p:ext uri="{BB962C8B-B14F-4D97-AF65-F5344CB8AC3E}">
        <p14:creationId xmlns:p14="http://schemas.microsoft.com/office/powerpoint/2010/main" val="32494150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2984861-6CEC-7CCF-39D9-F3BD0C61D243}"/>
              </a:ext>
            </a:extLst>
          </p:cNvPr>
          <p:cNvSpPr>
            <a:spLocks noGrp="1"/>
          </p:cNvSpPr>
          <p:nvPr>
            <p:ph type="body" idx="1"/>
          </p:nvPr>
        </p:nvSpPr>
        <p:spPr>
          <a:xfrm>
            <a:off x="311150" y="1152475"/>
            <a:ext cx="4485575" cy="3822481"/>
          </a:xfrm>
        </p:spPr>
        <p:txBody>
          <a:bodyPr>
            <a:noAutofit/>
          </a:bodyPr>
          <a:lstStyle/>
          <a:p>
            <a:r>
              <a:rPr lang="en-GB" sz="1200">
                <a:latin typeface="Calibri" panose="020F0502020204030204" pitchFamily="34" charset="0"/>
                <a:cs typeface="Calibri" panose="020F0502020204030204" pitchFamily="34" charset="0"/>
              </a:rPr>
              <a:t>There were also several comments that came from a specific target group (e.g. already greater knowledge of the topic among social workers, on the contrary, a demand for more focus on social services, an incentive to divide the course for individual groups, etc.)</a:t>
            </a:r>
          </a:p>
          <a:p>
            <a:pPr marL="139700" indent="0">
              <a:buNone/>
            </a:pPr>
            <a:endParaRPr lang="en-GB" sz="1200">
              <a:latin typeface="Calibri" panose="020F0502020204030204" pitchFamily="34" charset="0"/>
              <a:cs typeface="Calibri" panose="020F0502020204030204" pitchFamily="34" charset="0"/>
            </a:endParaRPr>
          </a:p>
          <a:p>
            <a:pPr marL="139700" indent="0">
              <a:buNone/>
            </a:pPr>
            <a:r>
              <a:rPr lang="en-GB" sz="1200" i="1">
                <a:latin typeface="Calibri" panose="020F0502020204030204" pitchFamily="34" charset="0"/>
                <a:cs typeface="Calibri" panose="020F0502020204030204" pitchFamily="34" charset="0"/>
              </a:rPr>
              <a:t>“I would welcome videos and examples from the field of social work rather than from education. I would be better able to visualize these situations, techniques and methods of work in my work. This would perhaps also help me to put them into practice and then make better use of them in practice.”</a:t>
            </a:r>
          </a:p>
          <a:p>
            <a:pPr marL="139700" indent="0">
              <a:buNone/>
            </a:pPr>
            <a:endParaRPr lang="en-GB" sz="1200">
              <a:latin typeface="Calibri" panose="020F0502020204030204" pitchFamily="34" charset="0"/>
              <a:cs typeface="Calibri" panose="020F0502020204030204" pitchFamily="34" charset="0"/>
            </a:endParaRPr>
          </a:p>
          <a:p>
            <a:pPr marL="139700" indent="0">
              <a:buNone/>
            </a:pPr>
            <a:r>
              <a:rPr lang="en-GB" sz="1200" i="1">
                <a:latin typeface="Calibri" panose="020F0502020204030204" pitchFamily="34" charset="0"/>
                <a:cs typeface="Calibri" panose="020F0502020204030204" pitchFamily="34" charset="0"/>
              </a:rPr>
              <a:t>“The course is designed for teachers in primary school, for special school it should probably be prepared differently.”</a:t>
            </a:r>
          </a:p>
          <a:p>
            <a:endParaRPr lang="en-GB" sz="120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F6A671D8-1282-6833-005A-585BDFE7D24E}"/>
              </a:ext>
            </a:extLst>
          </p:cNvPr>
          <p:cNvSpPr>
            <a:spLocks noGrp="1"/>
          </p:cNvSpPr>
          <p:nvPr>
            <p:ph type="title"/>
          </p:nvPr>
        </p:nvSpPr>
        <p:spPr>
          <a:xfrm>
            <a:off x="311150" y="444500"/>
            <a:ext cx="8521700" cy="573088"/>
          </a:xfrm>
        </p:spPr>
        <p:txBody>
          <a:bodyPr>
            <a:normAutofit fontScale="90000"/>
          </a:bodyPr>
          <a:lstStyle/>
          <a:p>
            <a:r>
              <a:rPr lang="en-GB" b="1">
                <a:latin typeface="Roboto" panose="02000000000000000000" pitchFamily="2" charset="0"/>
                <a:ea typeface="Roboto" panose="02000000000000000000" pitchFamily="2" charset="0"/>
                <a:cs typeface="Roboto" panose="02000000000000000000" pitchFamily="2" charset="0"/>
              </a:rPr>
              <a:t>Ideas for future improvement of the course:</a:t>
            </a:r>
          </a:p>
        </p:txBody>
      </p:sp>
      <p:pic>
        <p:nvPicPr>
          <p:cNvPr id="4" name="Picture 3" descr="A group of people sitting at tables in a classroom&#10;&#10;Description automatically generated">
            <a:extLst>
              <a:ext uri="{FF2B5EF4-FFF2-40B4-BE49-F238E27FC236}">
                <a16:creationId xmlns:a16="http://schemas.microsoft.com/office/drawing/2014/main" id="{416A5B29-046D-98E9-4072-1419CF4CD1D0}"/>
              </a:ext>
            </a:extLst>
          </p:cNvPr>
          <p:cNvPicPr>
            <a:picLocks noChangeAspect="1"/>
          </p:cNvPicPr>
          <p:nvPr/>
        </p:nvPicPr>
        <p:blipFill>
          <a:blip r:embed="rId2"/>
          <a:stretch>
            <a:fillRect/>
          </a:stretch>
        </p:blipFill>
        <p:spPr>
          <a:xfrm>
            <a:off x="5110567" y="1203109"/>
            <a:ext cx="3649708" cy="2737281"/>
          </a:xfrm>
          <a:prstGeom prst="rect">
            <a:avLst/>
          </a:prstGeom>
        </p:spPr>
      </p:pic>
    </p:spTree>
    <p:extLst>
      <p:ext uri="{BB962C8B-B14F-4D97-AF65-F5344CB8AC3E}">
        <p14:creationId xmlns:p14="http://schemas.microsoft.com/office/powerpoint/2010/main" val="42223290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7B9E8-8163-DE6A-56D4-26F713440970}"/>
              </a:ext>
            </a:extLst>
          </p:cNvPr>
          <p:cNvSpPr>
            <a:spLocks noGrp="1"/>
          </p:cNvSpPr>
          <p:nvPr>
            <p:ph type="title"/>
          </p:nvPr>
        </p:nvSpPr>
        <p:spPr/>
        <p:txBody>
          <a:bodyPr>
            <a:normAutofit fontScale="90000"/>
          </a:bodyPr>
          <a:lstStyle/>
          <a:p>
            <a:r>
              <a:rPr lang="en-GB" b="1">
                <a:latin typeface="Roboto" panose="02000000000000000000" pitchFamily="2" charset="0"/>
                <a:ea typeface="Roboto" panose="02000000000000000000" pitchFamily="2" charset="0"/>
                <a:cs typeface="Roboto" panose="02000000000000000000" pitchFamily="2" charset="0"/>
              </a:rPr>
              <a:t>Would you recommend this course to your colleagues?</a:t>
            </a:r>
          </a:p>
        </p:txBody>
      </p:sp>
      <p:graphicFrame>
        <p:nvGraphicFramePr>
          <p:cNvPr id="5" name="Graf 3">
            <a:extLst>
              <a:ext uri="{FF2B5EF4-FFF2-40B4-BE49-F238E27FC236}">
                <a16:creationId xmlns:a16="http://schemas.microsoft.com/office/drawing/2014/main" id="{AEBC301A-D580-EB62-0C46-A1934266BA78}"/>
              </a:ext>
            </a:extLst>
          </p:cNvPr>
          <p:cNvGraphicFramePr/>
          <p:nvPr>
            <p:extLst>
              <p:ext uri="{D42A27DB-BD31-4B8C-83A1-F6EECF244321}">
                <p14:modId xmlns:p14="http://schemas.microsoft.com/office/powerpoint/2010/main" val="2393643833"/>
              </p:ext>
            </p:extLst>
          </p:nvPr>
        </p:nvGraphicFramePr>
        <p:xfrm>
          <a:off x="2402351" y="1149462"/>
          <a:ext cx="4339298" cy="38790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114898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people posing for a photo&#10;&#10;Description automatically generated">
            <a:extLst>
              <a:ext uri="{FF2B5EF4-FFF2-40B4-BE49-F238E27FC236}">
                <a16:creationId xmlns:a16="http://schemas.microsoft.com/office/drawing/2014/main" id="{03C64E11-3F13-32FE-4C5B-E2ECD1640437}"/>
              </a:ext>
            </a:extLst>
          </p:cNvPr>
          <p:cNvPicPr>
            <a:picLocks noChangeAspect="1"/>
          </p:cNvPicPr>
          <p:nvPr/>
        </p:nvPicPr>
        <p:blipFill>
          <a:blip r:embed="rId2"/>
          <a:stretch>
            <a:fillRect/>
          </a:stretch>
        </p:blipFill>
        <p:spPr>
          <a:xfrm>
            <a:off x="4572000" y="1203183"/>
            <a:ext cx="4419978" cy="3314983"/>
          </a:xfrm>
          <a:prstGeom prst="rect">
            <a:avLst/>
          </a:prstGeom>
        </p:spPr>
      </p:pic>
      <p:sp>
        <p:nvSpPr>
          <p:cNvPr id="5" name="Title 1">
            <a:extLst>
              <a:ext uri="{FF2B5EF4-FFF2-40B4-BE49-F238E27FC236}">
                <a16:creationId xmlns:a16="http://schemas.microsoft.com/office/drawing/2014/main" id="{5F904363-A069-0E5E-A5FE-467A43466842}"/>
              </a:ext>
            </a:extLst>
          </p:cNvPr>
          <p:cNvSpPr>
            <a:spLocks noGrp="1"/>
          </p:cNvSpPr>
          <p:nvPr>
            <p:ph type="title"/>
          </p:nvPr>
        </p:nvSpPr>
        <p:spPr>
          <a:xfrm>
            <a:off x="311150" y="444500"/>
            <a:ext cx="8521700" cy="573088"/>
          </a:xfrm>
        </p:spPr>
        <p:txBody>
          <a:bodyPr>
            <a:normAutofit fontScale="90000"/>
          </a:bodyPr>
          <a:lstStyle/>
          <a:p>
            <a:r>
              <a:rPr lang="en-GB" b="1">
                <a:latin typeface="Roboto" panose="02000000000000000000" pitchFamily="2" charset="0"/>
                <a:ea typeface="Roboto" panose="02000000000000000000" pitchFamily="2" charset="0"/>
                <a:cs typeface="Roboto" panose="02000000000000000000" pitchFamily="2" charset="0"/>
              </a:rPr>
              <a:t>Would you recommend this course to your colleagues?</a:t>
            </a:r>
          </a:p>
        </p:txBody>
      </p:sp>
      <p:sp>
        <p:nvSpPr>
          <p:cNvPr id="6" name="TextBox 5">
            <a:extLst>
              <a:ext uri="{FF2B5EF4-FFF2-40B4-BE49-F238E27FC236}">
                <a16:creationId xmlns:a16="http://schemas.microsoft.com/office/drawing/2014/main" id="{64259003-A3AB-50E9-70B0-BDCA62D4ED48}"/>
              </a:ext>
            </a:extLst>
          </p:cNvPr>
          <p:cNvSpPr txBox="1"/>
          <p:nvPr/>
        </p:nvSpPr>
        <p:spPr>
          <a:xfrm>
            <a:off x="473882" y="1203183"/>
            <a:ext cx="3654331" cy="2800767"/>
          </a:xfrm>
          <a:prstGeom prst="rect">
            <a:avLst/>
          </a:prstGeom>
          <a:noFill/>
        </p:spPr>
        <p:txBody>
          <a:bodyPr wrap="square" rtlCol="0">
            <a:spAutoFit/>
          </a:bodyPr>
          <a:lstStyle/>
          <a:p>
            <a:r>
              <a:rPr lang="en-GB" sz="1600">
                <a:latin typeface="Calibri" panose="020F0502020204030204" pitchFamily="34" charset="0"/>
                <a:cs typeface="Calibri" panose="020F0502020204030204" pitchFamily="34" charset="0"/>
              </a:rPr>
              <a:t>The vast majority of participants (84%) would recommend SOFA training services to their colleagues as well. 63% said they would definitely recommend and 21% would recommend (rated 9 or 8 on the scale). </a:t>
            </a:r>
          </a:p>
          <a:p>
            <a:endParaRPr lang="en-GB" sz="1600">
              <a:latin typeface="Calibri" panose="020F0502020204030204" pitchFamily="34" charset="0"/>
              <a:cs typeface="Calibri" panose="020F0502020204030204" pitchFamily="34" charset="0"/>
            </a:endParaRPr>
          </a:p>
          <a:p>
            <a:r>
              <a:rPr lang="en-GB" sz="1600">
                <a:latin typeface="Calibri" panose="020F0502020204030204" pitchFamily="34" charset="0"/>
                <a:cs typeface="Calibri" panose="020F0502020204030204" pitchFamily="34" charset="0"/>
              </a:rPr>
              <a:t>Average recommendation rate:</a:t>
            </a:r>
          </a:p>
          <a:p>
            <a:r>
              <a:rPr lang="en-GB" sz="1600">
                <a:latin typeface="Calibri" panose="020F0502020204030204" pitchFamily="34" charset="0"/>
                <a:cs typeface="Calibri" panose="020F0502020204030204" pitchFamily="34" charset="0"/>
              </a:rPr>
              <a:t>Education: 8.77</a:t>
            </a:r>
          </a:p>
          <a:p>
            <a:r>
              <a:rPr lang="en-GB" sz="1600">
                <a:latin typeface="Calibri" panose="020F0502020204030204" pitchFamily="34" charset="0"/>
                <a:cs typeface="Calibri" panose="020F0502020204030204" pitchFamily="34" charset="0"/>
              </a:rPr>
              <a:t>Social services: 9.14</a:t>
            </a:r>
          </a:p>
          <a:p>
            <a:r>
              <a:rPr lang="en-GB" sz="1600">
                <a:latin typeface="Calibri" panose="020F0502020204030204" pitchFamily="34" charset="0"/>
                <a:cs typeface="Calibri" panose="020F0502020204030204" pitchFamily="34" charset="0"/>
              </a:rPr>
              <a:t>Overall: 8.90.</a:t>
            </a:r>
          </a:p>
        </p:txBody>
      </p:sp>
    </p:spTree>
    <p:extLst>
      <p:ext uri="{BB962C8B-B14F-4D97-AF65-F5344CB8AC3E}">
        <p14:creationId xmlns:p14="http://schemas.microsoft.com/office/powerpoint/2010/main" val="32645228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descr="Obsah obrázku Dětské kresby, kresba, klipart, ilustrace&#10;&#10;Popis byl vytvořen automaticky">
            <a:extLst>
              <a:ext uri="{FF2B5EF4-FFF2-40B4-BE49-F238E27FC236}">
                <a16:creationId xmlns:a16="http://schemas.microsoft.com/office/drawing/2014/main" id="{07D6A3CC-CCD8-3FE8-02DA-D1E870A4408A}"/>
              </a:ext>
            </a:extLst>
          </p:cNvPr>
          <p:cNvPicPr>
            <a:picLocks noChangeAspect="1"/>
          </p:cNvPicPr>
          <p:nvPr/>
        </p:nvPicPr>
        <p:blipFill>
          <a:blip r:embed="rId2"/>
          <a:stretch>
            <a:fillRect/>
          </a:stretch>
        </p:blipFill>
        <p:spPr>
          <a:xfrm>
            <a:off x="85436" y="133814"/>
            <a:ext cx="3437459" cy="3478251"/>
          </a:xfrm>
          <a:prstGeom prst="rect">
            <a:avLst/>
          </a:prstGeom>
        </p:spPr>
      </p:pic>
      <p:sp>
        <p:nvSpPr>
          <p:cNvPr id="2" name="Title 1">
            <a:extLst>
              <a:ext uri="{FF2B5EF4-FFF2-40B4-BE49-F238E27FC236}">
                <a16:creationId xmlns:a16="http://schemas.microsoft.com/office/drawing/2014/main" id="{BD453406-7B07-3366-27DD-65A46B82A483}"/>
              </a:ext>
            </a:extLst>
          </p:cNvPr>
          <p:cNvSpPr>
            <a:spLocks noGrp="1"/>
          </p:cNvSpPr>
          <p:nvPr>
            <p:ph type="title"/>
          </p:nvPr>
        </p:nvSpPr>
        <p:spPr>
          <a:xfrm>
            <a:off x="1350550" y="2285400"/>
            <a:ext cx="6442899" cy="572700"/>
          </a:xfrm>
        </p:spPr>
        <p:txBody>
          <a:bodyPr>
            <a:normAutofit fontScale="90000"/>
          </a:bodyPr>
          <a:lstStyle/>
          <a:p>
            <a:pPr algn="ctr"/>
            <a:r>
              <a:rPr lang="cs-CZ" b="1" err="1">
                <a:latin typeface="Roboto" panose="02000000000000000000" pitchFamily="2" charset="0"/>
                <a:ea typeface="Roboto" panose="02000000000000000000" pitchFamily="2" charset="0"/>
                <a:cs typeface="Roboto" panose="02000000000000000000" pitchFamily="2" charset="0"/>
              </a:rPr>
              <a:t>Outcome</a:t>
            </a:r>
            <a:r>
              <a:rPr lang="cs-CZ" b="1">
                <a:latin typeface="Roboto" panose="02000000000000000000" pitchFamily="2" charset="0"/>
                <a:ea typeface="Roboto" panose="02000000000000000000" pitchFamily="2" charset="0"/>
                <a:cs typeface="Roboto" panose="02000000000000000000" pitchFamily="2" charset="0"/>
              </a:rPr>
              <a:t> </a:t>
            </a:r>
            <a:r>
              <a:rPr lang="cs-CZ" b="1" err="1">
                <a:latin typeface="Roboto" panose="02000000000000000000" pitchFamily="2" charset="0"/>
                <a:ea typeface="Roboto" panose="02000000000000000000" pitchFamily="2" charset="0"/>
                <a:cs typeface="Roboto" panose="02000000000000000000" pitchFamily="2" charset="0"/>
              </a:rPr>
              <a:t>mapping</a:t>
            </a:r>
            <a:r>
              <a:rPr lang="cs-CZ" b="1">
                <a:latin typeface="Roboto" panose="02000000000000000000" pitchFamily="2" charset="0"/>
                <a:ea typeface="Roboto" panose="02000000000000000000" pitchFamily="2" charset="0"/>
                <a:cs typeface="Roboto" panose="02000000000000000000" pitchFamily="2" charset="0"/>
              </a:rPr>
              <a:t> </a:t>
            </a:r>
            <a:r>
              <a:rPr lang="cs-CZ" b="1" err="1">
                <a:latin typeface="Roboto" panose="02000000000000000000" pitchFamily="2" charset="0"/>
                <a:ea typeface="Roboto" panose="02000000000000000000" pitchFamily="2" charset="0"/>
                <a:cs typeface="Roboto" panose="02000000000000000000" pitchFamily="2" charset="0"/>
              </a:rPr>
              <a:t>results</a:t>
            </a:r>
            <a:endParaRPr lang="en-GB" b="1">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9116013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94157BA4-CC64-8944-C9B3-5C6D2D739D8F}"/>
              </a:ext>
            </a:extLst>
          </p:cNvPr>
          <p:cNvSpPr>
            <a:spLocks noGrp="1"/>
          </p:cNvSpPr>
          <p:nvPr>
            <p:ph type="body" idx="1"/>
          </p:nvPr>
        </p:nvSpPr>
        <p:spPr>
          <a:xfrm>
            <a:off x="311700" y="1152475"/>
            <a:ext cx="8489400" cy="3416400"/>
          </a:xfrm>
        </p:spPr>
        <p:txBody>
          <a:bodyPr>
            <a:noAutofit/>
          </a:bodyPr>
          <a:lstStyle/>
          <a:p>
            <a:pPr marL="139700" indent="0">
              <a:buNone/>
            </a:pPr>
            <a:r>
              <a:rPr lang="en-US" sz="1200">
                <a:effectLst/>
                <a:latin typeface="Calibri" panose="020F0502020204030204" pitchFamily="34" charset="0"/>
                <a:ea typeface="Calibri" panose="020F0502020204030204" pitchFamily="34" charset="0"/>
                <a:cs typeface="Calibri" panose="020F0502020204030204" pitchFamily="34" charset="0"/>
              </a:rPr>
              <a:t>Outcome mapping is a methodology used to plan, monitor, and evaluate programs, focusing on changes in behavior, relationships, actions, or activities of directly involved stakeholders rather than solely on broader impacts. </a:t>
            </a:r>
            <a:br>
              <a:rPr lang="en-US" sz="1200">
                <a:effectLst/>
                <a:latin typeface="Calibri" panose="020F0502020204030204" pitchFamily="34" charset="0"/>
                <a:ea typeface="Calibri" panose="020F0502020204030204" pitchFamily="34" charset="0"/>
                <a:cs typeface="Calibri" panose="020F0502020204030204" pitchFamily="34" charset="0"/>
              </a:rPr>
            </a:br>
            <a:br>
              <a:rPr lang="en-US" sz="1200">
                <a:effectLst/>
                <a:latin typeface="Calibri" panose="020F0502020204030204" pitchFamily="34" charset="0"/>
                <a:ea typeface="Calibri" panose="020F0502020204030204" pitchFamily="34" charset="0"/>
                <a:cs typeface="Calibri" panose="020F0502020204030204" pitchFamily="34" charset="0"/>
              </a:rPr>
            </a:br>
            <a:r>
              <a:rPr lang="en-US" sz="1200">
                <a:effectLst/>
                <a:latin typeface="Calibri" panose="020F0502020204030204" pitchFamily="34" charset="0"/>
                <a:ea typeface="Calibri" panose="020F0502020204030204" pitchFamily="34" charset="0"/>
                <a:cs typeface="Calibri" panose="020F0502020204030204" pitchFamily="34" charset="0"/>
              </a:rPr>
              <a:t>In the framework of outcome mapping, "boundary partners" are identified as the individuals, groups, or organizations that a program interacts with directly and can realistically influence. These partners are crucial because the program's success is measured by the changes observed in these stakeholders. </a:t>
            </a:r>
            <a:br>
              <a:rPr lang="en-US" sz="1200">
                <a:effectLst/>
                <a:latin typeface="Calibri" panose="020F0502020204030204" pitchFamily="34" charset="0"/>
                <a:ea typeface="Calibri" panose="020F0502020204030204" pitchFamily="34" charset="0"/>
                <a:cs typeface="Calibri" panose="020F0502020204030204" pitchFamily="34" charset="0"/>
              </a:rPr>
            </a:br>
            <a:br>
              <a:rPr lang="en-US" sz="1200">
                <a:effectLst/>
                <a:latin typeface="Calibri" panose="020F0502020204030204" pitchFamily="34" charset="0"/>
                <a:ea typeface="Calibri" panose="020F0502020204030204" pitchFamily="34" charset="0"/>
                <a:cs typeface="Calibri" panose="020F0502020204030204" pitchFamily="34" charset="0"/>
              </a:rPr>
            </a:br>
            <a:r>
              <a:rPr lang="en-US" sz="1200">
                <a:effectLst/>
                <a:latin typeface="Calibri" panose="020F0502020204030204" pitchFamily="34" charset="0"/>
                <a:ea typeface="Calibri" panose="020F0502020204030204" pitchFamily="34" charset="0"/>
                <a:cs typeface="Calibri" panose="020F0502020204030204" pitchFamily="34" charset="0"/>
              </a:rPr>
              <a:t>The concept of "outcome challenges" refers to the specific, desired changes in behavior or relationships among these boundary partners that the program aims to achieve. </a:t>
            </a:r>
            <a:br>
              <a:rPr lang="en-US" sz="1200">
                <a:effectLst/>
                <a:latin typeface="Calibri" panose="020F0502020204030204" pitchFamily="34" charset="0"/>
                <a:ea typeface="Calibri" panose="020F0502020204030204" pitchFamily="34" charset="0"/>
                <a:cs typeface="Calibri" panose="020F0502020204030204" pitchFamily="34" charset="0"/>
              </a:rPr>
            </a:br>
            <a:br>
              <a:rPr lang="en-US" sz="1200">
                <a:effectLst/>
                <a:latin typeface="Calibri" panose="020F0502020204030204" pitchFamily="34" charset="0"/>
                <a:ea typeface="Calibri" panose="020F0502020204030204" pitchFamily="34" charset="0"/>
                <a:cs typeface="Calibri" panose="020F0502020204030204" pitchFamily="34" charset="0"/>
              </a:rPr>
            </a:br>
            <a:r>
              <a:rPr lang="en-US" sz="1200">
                <a:effectLst/>
                <a:latin typeface="Calibri" panose="020F0502020204030204" pitchFamily="34" charset="0"/>
                <a:ea typeface="Calibri" panose="020F0502020204030204" pitchFamily="34" charset="0"/>
                <a:cs typeface="Calibri" panose="020F0502020204030204" pitchFamily="34" charset="0"/>
              </a:rPr>
              <a:t>„Progress markers“ are a key tool in outcome mapping, serving as specific indicators used to assess changes in the behavior, relationships, actions, or activities of boundary partners. They are essentially benchmarks that help to measure how far along boundary partners are in achieving the outcome challenges set by a program.</a:t>
            </a:r>
            <a:endParaRPr lang="cs-CZ" sz="1200">
              <a:latin typeface="Calibri" panose="020F0502020204030204" pitchFamily="34" charset="0"/>
              <a:ea typeface="Calibri" panose="020F0502020204030204" pitchFamily="34" charset="0"/>
              <a:cs typeface="Calibri" panose="020F0502020204030204" pitchFamily="34" charset="0"/>
            </a:endParaRPr>
          </a:p>
        </p:txBody>
      </p:sp>
      <p:sp>
        <p:nvSpPr>
          <p:cNvPr id="5" name="Zástupný text 2">
            <a:extLst>
              <a:ext uri="{FF2B5EF4-FFF2-40B4-BE49-F238E27FC236}">
                <a16:creationId xmlns:a16="http://schemas.microsoft.com/office/drawing/2014/main" id="{DB353FCC-5B56-9776-784B-564AC18157A4}"/>
              </a:ext>
            </a:extLst>
          </p:cNvPr>
          <p:cNvSpPr txBox="1">
            <a:spLocks/>
          </p:cNvSpPr>
          <p:nvPr/>
        </p:nvSpPr>
        <p:spPr>
          <a:xfrm>
            <a:off x="348276" y="445339"/>
            <a:ext cx="3999900"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1pPr>
            <a:lvl2pPr marL="914400" marR="0" lvl="1"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2pPr>
            <a:lvl3pPr marL="1371600" marR="0" lvl="2"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3pPr>
            <a:lvl4pPr marL="1828800" marR="0" lvl="3"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4pPr>
            <a:lvl5pPr marL="2286000" marR="0" lvl="4"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5pPr>
            <a:lvl6pPr marL="2743200" marR="0" lvl="5"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6pPr>
            <a:lvl7pPr marL="3200400" marR="0" lvl="6"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7pPr>
            <a:lvl8pPr marL="3657600" marR="0" lvl="7"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8pPr>
            <a:lvl9pPr marL="4114800" marR="0" lvl="8"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9pPr>
          </a:lstStyle>
          <a:p>
            <a:pPr marL="139700" indent="0">
              <a:buFont typeface="Roboto"/>
              <a:buNone/>
            </a:pPr>
            <a:r>
              <a:rPr lang="cs-CZ" sz="1700" b="1" err="1">
                <a:latin typeface="Calibri" panose="020F0502020204030204" pitchFamily="34" charset="0"/>
                <a:ea typeface="Calibri" panose="020F0502020204030204" pitchFamily="34" charset="0"/>
                <a:cs typeface="Calibri" panose="020F0502020204030204" pitchFamily="34" charset="0"/>
              </a:rPr>
              <a:t>What</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is</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Outcome</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mapping</a:t>
            </a:r>
            <a:r>
              <a:rPr lang="cs-CZ" sz="1700" b="1">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9552959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94157BA4-CC64-8944-C9B3-5C6D2D739D8F}"/>
              </a:ext>
            </a:extLst>
          </p:cNvPr>
          <p:cNvSpPr>
            <a:spLocks noGrp="1"/>
          </p:cNvSpPr>
          <p:nvPr>
            <p:ph type="body" idx="1"/>
          </p:nvPr>
        </p:nvSpPr>
        <p:spPr>
          <a:xfrm>
            <a:off x="311700" y="713861"/>
            <a:ext cx="8489400" cy="3716890"/>
          </a:xfrm>
        </p:spPr>
        <p:txBody>
          <a:bodyPr>
            <a:noAutofit/>
          </a:bodyPr>
          <a:lstStyle/>
          <a:p>
            <a:pPr marL="139700" indent="0">
              <a:buNone/>
            </a:pPr>
            <a:r>
              <a:rPr lang="en-US" sz="1200">
                <a:effectLst/>
                <a:latin typeface="Calibri" panose="020F0502020204030204" pitchFamily="34" charset="0"/>
                <a:ea typeface="Calibri" panose="020F0502020204030204" pitchFamily="34" charset="0"/>
                <a:cs typeface="Calibri" panose="020F0502020204030204" pitchFamily="34" charset="0"/>
              </a:rPr>
              <a:t>In outcome mapping, progress markers are often categorized into three levels that reflect the depth and complexity of changes observed among boundary partners: </a:t>
            </a:r>
            <a:br>
              <a:rPr lang="en-US" sz="1200">
                <a:effectLst/>
                <a:latin typeface="Calibri" panose="020F0502020204030204" pitchFamily="34" charset="0"/>
                <a:ea typeface="Calibri" panose="020F0502020204030204" pitchFamily="34" charset="0"/>
                <a:cs typeface="Calibri" panose="020F0502020204030204" pitchFamily="34" charset="0"/>
              </a:rPr>
            </a:br>
            <a:br>
              <a:rPr lang="en-US" sz="1200">
                <a:effectLst/>
                <a:latin typeface="Calibri" panose="020F0502020204030204" pitchFamily="34" charset="0"/>
                <a:ea typeface="Calibri" panose="020F0502020204030204" pitchFamily="34" charset="0"/>
                <a:cs typeface="Calibri" panose="020F0502020204030204" pitchFamily="34" charset="0"/>
              </a:rPr>
            </a:br>
            <a:r>
              <a:rPr lang="cs-CZ" sz="1200">
                <a:effectLst/>
                <a:latin typeface="Calibri" panose="020F0502020204030204" pitchFamily="34" charset="0"/>
                <a:ea typeface="Calibri" panose="020F0502020204030204" pitchFamily="34" charset="0"/>
                <a:cs typeface="Calibri" panose="020F0502020204030204" pitchFamily="34" charset="0"/>
              </a:rPr>
              <a:t>	</a:t>
            </a:r>
            <a:r>
              <a:rPr lang="en-US" sz="1200">
                <a:effectLst/>
                <a:latin typeface="Calibri" panose="020F0502020204030204" pitchFamily="34" charset="0"/>
                <a:ea typeface="Calibri" panose="020F0502020204030204" pitchFamily="34" charset="0"/>
                <a:cs typeface="Calibri" panose="020F0502020204030204" pitchFamily="34" charset="0"/>
              </a:rPr>
              <a:t>(1) </a:t>
            </a:r>
            <a:r>
              <a:rPr lang="en-US" sz="1200" b="1">
                <a:effectLst/>
                <a:latin typeface="Calibri" panose="020F0502020204030204" pitchFamily="34" charset="0"/>
                <a:ea typeface="Calibri" panose="020F0502020204030204" pitchFamily="34" charset="0"/>
                <a:cs typeface="Calibri" panose="020F0502020204030204" pitchFamily="34" charset="0"/>
              </a:rPr>
              <a:t>Expect to See: </a:t>
            </a:r>
            <a:r>
              <a:rPr lang="en-US" sz="1200">
                <a:effectLst/>
                <a:latin typeface="Calibri" panose="020F0502020204030204" pitchFamily="34" charset="0"/>
                <a:ea typeface="Calibri" panose="020F0502020204030204" pitchFamily="34" charset="0"/>
                <a:cs typeface="Calibri" panose="020F0502020204030204" pitchFamily="34" charset="0"/>
              </a:rPr>
              <a:t>These are the most immediate, observable changes that are relatively easy to achieve. They indicate the first signs of progress and are often essential steps toward more significant transformations; </a:t>
            </a:r>
            <a:endParaRPr lang="cs-CZ" sz="1200">
              <a:effectLst/>
              <a:latin typeface="Calibri" panose="020F0502020204030204" pitchFamily="34" charset="0"/>
              <a:ea typeface="Calibri" panose="020F0502020204030204" pitchFamily="34" charset="0"/>
              <a:cs typeface="Calibri" panose="020F0502020204030204" pitchFamily="34" charset="0"/>
            </a:endParaRPr>
          </a:p>
          <a:p>
            <a:pPr marL="139700" indent="0">
              <a:buNone/>
            </a:pPr>
            <a:endParaRPr lang="cs-CZ" sz="1200">
              <a:effectLst/>
              <a:latin typeface="Calibri" panose="020F0502020204030204" pitchFamily="34" charset="0"/>
              <a:ea typeface="Calibri" panose="020F0502020204030204" pitchFamily="34" charset="0"/>
              <a:cs typeface="Calibri" panose="020F0502020204030204" pitchFamily="34" charset="0"/>
            </a:endParaRPr>
          </a:p>
          <a:p>
            <a:pPr marL="139700" indent="0">
              <a:buNone/>
            </a:pPr>
            <a:r>
              <a:rPr lang="cs-CZ" sz="1200">
                <a:effectLst/>
                <a:latin typeface="Calibri" panose="020F0502020204030204" pitchFamily="34" charset="0"/>
                <a:ea typeface="Calibri" panose="020F0502020204030204" pitchFamily="34" charset="0"/>
                <a:cs typeface="Calibri" panose="020F0502020204030204" pitchFamily="34" charset="0"/>
              </a:rPr>
              <a:t>	</a:t>
            </a:r>
            <a:r>
              <a:rPr lang="en-US" sz="1200">
                <a:effectLst/>
                <a:latin typeface="Calibri" panose="020F0502020204030204" pitchFamily="34" charset="0"/>
                <a:ea typeface="Calibri" panose="020F0502020204030204" pitchFamily="34" charset="0"/>
                <a:cs typeface="Calibri" panose="020F0502020204030204" pitchFamily="34" charset="0"/>
              </a:rPr>
              <a:t>(2) </a:t>
            </a:r>
            <a:r>
              <a:rPr lang="en-US" sz="1200" b="1">
                <a:effectLst/>
                <a:latin typeface="Calibri" panose="020F0502020204030204" pitchFamily="34" charset="0"/>
                <a:ea typeface="Calibri" panose="020F0502020204030204" pitchFamily="34" charset="0"/>
                <a:cs typeface="Calibri" panose="020F0502020204030204" pitchFamily="34" charset="0"/>
              </a:rPr>
              <a:t>Like to See: </a:t>
            </a:r>
            <a:r>
              <a:rPr lang="en-US" sz="1200">
                <a:effectLst/>
                <a:latin typeface="Calibri" panose="020F0502020204030204" pitchFamily="34" charset="0"/>
                <a:ea typeface="Calibri" panose="020F0502020204030204" pitchFamily="34" charset="0"/>
                <a:cs typeface="Calibri" panose="020F0502020204030204" pitchFamily="34" charset="0"/>
              </a:rPr>
              <a:t>This level represents more substantial changes that are desirable but not absolutely necessary for the success of the program. These progress markers involve more significant shifts in behavior and deeper engagement, such as consistent application of new skills, regular collaboration with others, or increased leadership in initiatives;</a:t>
            </a:r>
            <a:endParaRPr lang="cs-CZ" sz="1200">
              <a:effectLst/>
              <a:latin typeface="Calibri" panose="020F0502020204030204" pitchFamily="34" charset="0"/>
              <a:ea typeface="Calibri" panose="020F0502020204030204" pitchFamily="34" charset="0"/>
              <a:cs typeface="Calibri" panose="020F0502020204030204" pitchFamily="34" charset="0"/>
            </a:endParaRPr>
          </a:p>
          <a:p>
            <a:pPr marL="139700" indent="0">
              <a:buNone/>
            </a:pPr>
            <a:br>
              <a:rPr lang="en-US" sz="1200">
                <a:effectLst/>
                <a:latin typeface="Calibri" panose="020F0502020204030204" pitchFamily="34" charset="0"/>
                <a:ea typeface="Calibri" panose="020F0502020204030204" pitchFamily="34" charset="0"/>
                <a:cs typeface="Calibri" panose="020F0502020204030204" pitchFamily="34" charset="0"/>
              </a:rPr>
            </a:br>
            <a:r>
              <a:rPr lang="cs-CZ" sz="1200">
                <a:effectLst/>
                <a:latin typeface="Calibri" panose="020F0502020204030204" pitchFamily="34" charset="0"/>
                <a:ea typeface="Calibri" panose="020F0502020204030204" pitchFamily="34" charset="0"/>
                <a:cs typeface="Calibri" panose="020F0502020204030204" pitchFamily="34" charset="0"/>
              </a:rPr>
              <a:t>	</a:t>
            </a:r>
            <a:r>
              <a:rPr lang="en-US" sz="1200">
                <a:effectLst/>
                <a:latin typeface="Calibri" panose="020F0502020204030204" pitchFamily="34" charset="0"/>
                <a:ea typeface="Calibri" panose="020F0502020204030204" pitchFamily="34" charset="0"/>
                <a:cs typeface="Calibri" panose="020F0502020204030204" pitchFamily="34" charset="0"/>
              </a:rPr>
              <a:t>(3) </a:t>
            </a:r>
            <a:r>
              <a:rPr lang="en-US" sz="1200" b="1">
                <a:effectLst/>
                <a:latin typeface="Calibri" panose="020F0502020204030204" pitchFamily="34" charset="0"/>
                <a:ea typeface="Calibri" panose="020F0502020204030204" pitchFamily="34" charset="0"/>
                <a:cs typeface="Calibri" panose="020F0502020204030204" pitchFamily="34" charset="0"/>
              </a:rPr>
              <a:t>Love to See: </a:t>
            </a:r>
            <a:r>
              <a:rPr lang="en-US" sz="1200">
                <a:effectLst/>
                <a:latin typeface="Calibri" panose="020F0502020204030204" pitchFamily="34" charset="0"/>
                <a:ea typeface="Calibri" panose="020F0502020204030204" pitchFamily="34" charset="0"/>
                <a:cs typeface="Calibri" panose="020F0502020204030204" pitchFamily="34" charset="0"/>
              </a:rPr>
              <a:t>These markers describe the most advanced and profound changes, representing ideal scenarios where the highest aspirations of the program are realized.</a:t>
            </a:r>
            <a:r>
              <a:rPr lang="cs-CZ" sz="1200">
                <a:effectLst/>
                <a:latin typeface="Calibri" panose="020F0502020204030204" pitchFamily="34" charset="0"/>
                <a:ea typeface="Calibri" panose="020F0502020204030204" pitchFamily="34" charset="0"/>
                <a:cs typeface="Calibri" panose="020F0502020204030204" pitchFamily="34" charset="0"/>
              </a:rPr>
              <a:t> </a:t>
            </a:r>
            <a:r>
              <a:rPr lang="en-US" sz="1200">
                <a:effectLst/>
                <a:latin typeface="Calibri" panose="020F0502020204030204" pitchFamily="34" charset="0"/>
                <a:ea typeface="Calibri" panose="020F0502020204030204" pitchFamily="34" charset="0"/>
                <a:cs typeface="Calibri" panose="020F0502020204030204" pitchFamily="34" charset="0"/>
              </a:rPr>
              <a:t>Outcome mapping is a methodology used to plan, monitor, and evaluate programs, focusing on changes in behavior, relationships, actions, or activities of directly involved stakeholders rather than solely on broader impacts. </a:t>
            </a:r>
          </a:p>
          <a:p>
            <a:pPr marL="139700" indent="0">
              <a:buNone/>
            </a:pPr>
            <a:endParaRPr lang="cs-CZ" sz="1200">
              <a:effectLst/>
              <a:latin typeface="Calibri" panose="020F0502020204030204" pitchFamily="34" charset="0"/>
              <a:ea typeface="Calibri" panose="020F0502020204030204" pitchFamily="34" charset="0"/>
              <a:cs typeface="Calibri" panose="020F0502020204030204" pitchFamily="34" charset="0"/>
            </a:endParaRPr>
          </a:p>
          <a:p>
            <a:pPr marL="139700" indent="0">
              <a:buNone/>
            </a:pPr>
            <a:r>
              <a:rPr lang="cs-CZ" sz="1200" b="1" err="1">
                <a:latin typeface="Calibri" panose="020F0502020204030204" pitchFamily="34" charset="0"/>
                <a:ea typeface="Calibri" panose="020F0502020204030204" pitchFamily="34" charset="0"/>
                <a:cs typeface="Calibri" panose="020F0502020204030204" pitchFamily="34" charset="0"/>
              </a:rPr>
              <a:t>Note</a:t>
            </a:r>
            <a:r>
              <a:rPr lang="cs-CZ" sz="1200" b="1">
                <a:latin typeface="Calibri" panose="020F0502020204030204" pitchFamily="34" charset="0"/>
                <a:ea typeface="Calibri" panose="020F0502020204030204" pitchFamily="34" charset="0"/>
                <a:cs typeface="Calibri" panose="020F0502020204030204" pitchFamily="34" charset="0"/>
              </a:rPr>
              <a:t>: </a:t>
            </a:r>
            <a:r>
              <a:rPr lang="cs-CZ" sz="1200" b="1" err="1">
                <a:latin typeface="Calibri" panose="020F0502020204030204" pitchFamily="34" charset="0"/>
                <a:ea typeface="Calibri" panose="020F0502020204030204" pitchFamily="34" charset="0"/>
                <a:cs typeface="Calibri" panose="020F0502020204030204" pitchFamily="34" charset="0"/>
              </a:rPr>
              <a:t>The</a:t>
            </a:r>
            <a:r>
              <a:rPr lang="cs-CZ" sz="1200" b="1">
                <a:latin typeface="Calibri" panose="020F0502020204030204" pitchFamily="34" charset="0"/>
                <a:ea typeface="Calibri" panose="020F0502020204030204" pitchFamily="34" charset="0"/>
                <a:cs typeface="Calibri" panose="020F0502020204030204" pitchFamily="34" charset="0"/>
              </a:rPr>
              <a:t> </a:t>
            </a:r>
            <a:r>
              <a:rPr lang="cs-CZ" sz="1200" b="1" err="1">
                <a:latin typeface="Calibri" panose="020F0502020204030204" pitchFamily="34" charset="0"/>
                <a:ea typeface="Calibri" panose="020F0502020204030204" pitchFamily="34" charset="0"/>
                <a:cs typeface="Calibri" panose="020F0502020204030204" pitchFamily="34" charset="0"/>
              </a:rPr>
              <a:t>evaluation</a:t>
            </a:r>
            <a:r>
              <a:rPr lang="cs-CZ" sz="1200" b="1">
                <a:latin typeface="Calibri" panose="020F0502020204030204" pitchFamily="34" charset="0"/>
                <a:ea typeface="Calibri" panose="020F0502020204030204" pitchFamily="34" charset="0"/>
                <a:cs typeface="Calibri" panose="020F0502020204030204" pitchFamily="34" charset="0"/>
              </a:rPr>
              <a:t> </a:t>
            </a:r>
            <a:r>
              <a:rPr lang="cs-CZ" sz="1200" b="1" err="1">
                <a:latin typeface="Calibri" panose="020F0502020204030204" pitchFamily="34" charset="0"/>
                <a:ea typeface="Calibri" panose="020F0502020204030204" pitchFamily="34" charset="0"/>
                <a:cs typeface="Calibri" panose="020F0502020204030204" pitchFamily="34" charset="0"/>
              </a:rPr>
              <a:t>methodology</a:t>
            </a:r>
            <a:r>
              <a:rPr lang="cs-CZ" sz="1200" b="1">
                <a:latin typeface="Calibri" panose="020F0502020204030204" pitchFamily="34" charset="0"/>
                <a:ea typeface="Calibri" panose="020F0502020204030204" pitchFamily="34" charset="0"/>
                <a:cs typeface="Calibri" panose="020F0502020204030204" pitchFamily="34" charset="0"/>
              </a:rPr>
              <a:t> </a:t>
            </a:r>
            <a:r>
              <a:rPr lang="cs-CZ" sz="1200" b="1" err="1">
                <a:latin typeface="Calibri" panose="020F0502020204030204" pitchFamily="34" charset="0"/>
                <a:ea typeface="Calibri" panose="020F0502020204030204" pitchFamily="34" charset="0"/>
                <a:cs typeface="Calibri" panose="020F0502020204030204" pitchFamily="34" charset="0"/>
              </a:rPr>
              <a:t>used</a:t>
            </a:r>
            <a:r>
              <a:rPr lang="cs-CZ" sz="1200" b="1">
                <a:latin typeface="Calibri" panose="020F0502020204030204" pitchFamily="34" charset="0"/>
                <a:ea typeface="Calibri" panose="020F0502020204030204" pitchFamily="34" charset="0"/>
                <a:cs typeface="Calibri" panose="020F0502020204030204" pitchFamily="34" charset="0"/>
              </a:rPr>
              <a:t> in </a:t>
            </a:r>
            <a:r>
              <a:rPr lang="cs-CZ" sz="1200" b="1" err="1">
                <a:latin typeface="Calibri" panose="020F0502020204030204" pitchFamily="34" charset="0"/>
                <a:ea typeface="Calibri" panose="020F0502020204030204" pitchFamily="34" charset="0"/>
                <a:cs typeface="Calibri" panose="020F0502020204030204" pitchFamily="34" charset="0"/>
              </a:rPr>
              <a:t>project</a:t>
            </a:r>
            <a:r>
              <a:rPr lang="cs-CZ" sz="1200" b="1">
                <a:latin typeface="Calibri" panose="020F0502020204030204" pitchFamily="34" charset="0"/>
                <a:ea typeface="Calibri" panose="020F0502020204030204" pitchFamily="34" charset="0"/>
                <a:cs typeface="Calibri" panose="020F0502020204030204" pitchFamily="34" charset="0"/>
              </a:rPr>
              <a:t> </a:t>
            </a:r>
            <a:r>
              <a:rPr lang="cs-CZ" sz="1200" b="1" err="1">
                <a:latin typeface="Calibri" panose="020F0502020204030204" pitchFamily="34" charset="0"/>
                <a:ea typeface="Calibri" panose="020F0502020204030204" pitchFamily="34" charset="0"/>
                <a:cs typeface="Calibri" panose="020F0502020204030204" pitchFamily="34" charset="0"/>
              </a:rPr>
              <a:t>PorT</a:t>
            </a:r>
            <a:r>
              <a:rPr lang="cs-CZ" sz="1200" b="1">
                <a:latin typeface="Calibri" panose="020F0502020204030204" pitchFamily="34" charset="0"/>
                <a:ea typeface="Calibri" panose="020F0502020204030204" pitchFamily="34" charset="0"/>
                <a:cs typeface="Calibri" panose="020F0502020204030204" pitchFamily="34" charset="0"/>
              </a:rPr>
              <a:t> (ITIEC) </a:t>
            </a:r>
            <a:r>
              <a:rPr lang="cs-CZ" sz="1200" b="1" err="1">
                <a:latin typeface="Calibri" panose="020F0502020204030204" pitchFamily="34" charset="0"/>
                <a:ea typeface="Calibri" panose="020F0502020204030204" pitchFamily="34" charset="0"/>
                <a:cs typeface="Calibri" panose="020F0502020204030204" pitchFamily="34" charset="0"/>
              </a:rPr>
              <a:t>does</a:t>
            </a:r>
            <a:r>
              <a:rPr lang="cs-CZ" sz="1200" b="1">
                <a:latin typeface="Calibri" panose="020F0502020204030204" pitchFamily="34" charset="0"/>
                <a:ea typeface="Calibri" panose="020F0502020204030204" pitchFamily="34" charset="0"/>
                <a:cs typeface="Calibri" panose="020F0502020204030204" pitchFamily="34" charset="0"/>
              </a:rPr>
              <a:t> not </a:t>
            </a:r>
            <a:r>
              <a:rPr lang="cs-CZ" sz="1200" b="1" err="1">
                <a:latin typeface="Calibri" panose="020F0502020204030204" pitchFamily="34" charset="0"/>
                <a:ea typeface="Calibri" panose="020F0502020204030204" pitchFamily="34" charset="0"/>
                <a:cs typeface="Calibri" panose="020F0502020204030204" pitchFamily="34" charset="0"/>
              </a:rPr>
              <a:t>represent</a:t>
            </a:r>
            <a:r>
              <a:rPr lang="cs-CZ" sz="1200" b="1">
                <a:latin typeface="Calibri" panose="020F0502020204030204" pitchFamily="34" charset="0"/>
                <a:ea typeface="Calibri" panose="020F0502020204030204" pitchFamily="34" charset="0"/>
                <a:cs typeface="Calibri" panose="020F0502020204030204" pitchFamily="34" charset="0"/>
              </a:rPr>
              <a:t> </a:t>
            </a:r>
            <a:r>
              <a:rPr lang="cs-CZ" sz="1200" b="1" err="1">
                <a:latin typeface="Calibri" panose="020F0502020204030204" pitchFamily="34" charset="0"/>
                <a:ea typeface="Calibri" panose="020F0502020204030204" pitchFamily="34" charset="0"/>
                <a:cs typeface="Calibri" panose="020F0502020204030204" pitchFamily="34" charset="0"/>
              </a:rPr>
              <a:t>the</a:t>
            </a:r>
            <a:r>
              <a:rPr lang="cs-CZ" sz="1200" b="1">
                <a:latin typeface="Calibri" panose="020F0502020204030204" pitchFamily="34" charset="0"/>
                <a:ea typeface="Calibri" panose="020F0502020204030204" pitchFamily="34" charset="0"/>
                <a:cs typeface="Calibri" panose="020F0502020204030204" pitchFamily="34" charset="0"/>
              </a:rPr>
              <a:t> full </a:t>
            </a:r>
            <a:r>
              <a:rPr lang="cs-CZ" sz="1200" b="1" err="1">
                <a:latin typeface="Calibri" panose="020F0502020204030204" pitchFamily="34" charset="0"/>
                <a:ea typeface="Calibri" panose="020F0502020204030204" pitchFamily="34" charset="0"/>
                <a:cs typeface="Calibri" panose="020F0502020204030204" pitchFamily="34" charset="0"/>
              </a:rPr>
              <a:t>version</a:t>
            </a:r>
            <a:r>
              <a:rPr lang="cs-CZ" sz="1200" b="1">
                <a:latin typeface="Calibri" panose="020F0502020204030204" pitchFamily="34" charset="0"/>
                <a:ea typeface="Calibri" panose="020F0502020204030204" pitchFamily="34" charset="0"/>
                <a:cs typeface="Calibri" panose="020F0502020204030204" pitchFamily="34" charset="0"/>
              </a:rPr>
              <a:t> </a:t>
            </a:r>
            <a:r>
              <a:rPr lang="cs-CZ" sz="1200" b="1" err="1">
                <a:latin typeface="Calibri" panose="020F0502020204030204" pitchFamily="34" charset="0"/>
                <a:ea typeface="Calibri" panose="020F0502020204030204" pitchFamily="34" charset="0"/>
                <a:cs typeface="Calibri" panose="020F0502020204030204" pitchFamily="34" charset="0"/>
              </a:rPr>
              <a:t>of</a:t>
            </a:r>
            <a:r>
              <a:rPr lang="cs-CZ" sz="1200" b="1">
                <a:latin typeface="Calibri" panose="020F0502020204030204" pitchFamily="34" charset="0"/>
                <a:ea typeface="Calibri" panose="020F0502020204030204" pitchFamily="34" charset="0"/>
                <a:cs typeface="Calibri" panose="020F0502020204030204" pitchFamily="34" charset="0"/>
              </a:rPr>
              <a:t> </a:t>
            </a:r>
            <a:r>
              <a:rPr lang="cs-CZ" sz="1200" b="1" err="1">
                <a:latin typeface="Calibri" panose="020F0502020204030204" pitchFamily="34" charset="0"/>
                <a:ea typeface="Calibri" panose="020F0502020204030204" pitchFamily="34" charset="0"/>
                <a:cs typeface="Calibri" panose="020F0502020204030204" pitchFamily="34" charset="0"/>
              </a:rPr>
              <a:t>outcome</a:t>
            </a:r>
            <a:r>
              <a:rPr lang="cs-CZ" sz="1200" b="1">
                <a:latin typeface="Calibri" panose="020F0502020204030204" pitchFamily="34" charset="0"/>
                <a:ea typeface="Calibri" panose="020F0502020204030204" pitchFamily="34" charset="0"/>
                <a:cs typeface="Calibri" panose="020F0502020204030204" pitchFamily="34" charset="0"/>
              </a:rPr>
              <a:t> </a:t>
            </a:r>
            <a:r>
              <a:rPr lang="cs-CZ" sz="1200" b="1" err="1">
                <a:latin typeface="Calibri" panose="020F0502020204030204" pitchFamily="34" charset="0"/>
                <a:ea typeface="Calibri" panose="020F0502020204030204" pitchFamily="34" charset="0"/>
                <a:cs typeface="Calibri" panose="020F0502020204030204" pitchFamily="34" charset="0"/>
              </a:rPr>
              <a:t>mapping</a:t>
            </a:r>
            <a:r>
              <a:rPr lang="cs-CZ" sz="1200" b="1">
                <a:latin typeface="Calibri" panose="020F0502020204030204" pitchFamily="34" charset="0"/>
                <a:ea typeface="Calibri" panose="020F0502020204030204" pitchFamily="34" charset="0"/>
                <a:cs typeface="Calibri" panose="020F0502020204030204" pitchFamily="34" charset="0"/>
              </a:rPr>
              <a:t>, </a:t>
            </a:r>
            <a:r>
              <a:rPr lang="cs-CZ" sz="1200" b="1" err="1">
                <a:latin typeface="Calibri" panose="020F0502020204030204" pitchFamily="34" charset="0"/>
                <a:ea typeface="Calibri" panose="020F0502020204030204" pitchFamily="34" charset="0"/>
                <a:cs typeface="Calibri" panose="020F0502020204030204" pitchFamily="34" charset="0"/>
              </a:rPr>
              <a:t>it</a:t>
            </a:r>
            <a:r>
              <a:rPr lang="cs-CZ" sz="1200" b="1">
                <a:latin typeface="Calibri" panose="020F0502020204030204" pitchFamily="34" charset="0"/>
                <a:ea typeface="Calibri" panose="020F0502020204030204" pitchFamily="34" charset="0"/>
                <a:cs typeface="Calibri" panose="020F0502020204030204" pitchFamily="34" charset="0"/>
              </a:rPr>
              <a:t> </a:t>
            </a:r>
            <a:r>
              <a:rPr lang="cs-CZ" sz="1200" b="1" err="1">
                <a:latin typeface="Calibri" panose="020F0502020204030204" pitchFamily="34" charset="0"/>
                <a:ea typeface="Calibri" panose="020F0502020204030204" pitchFamily="34" charset="0"/>
                <a:cs typeface="Calibri" panose="020F0502020204030204" pitchFamily="34" charset="0"/>
              </a:rPr>
              <a:t>is</a:t>
            </a:r>
            <a:r>
              <a:rPr lang="cs-CZ" sz="1200" b="1">
                <a:latin typeface="Calibri" panose="020F0502020204030204" pitchFamily="34" charset="0"/>
                <a:ea typeface="Calibri" panose="020F0502020204030204" pitchFamily="34" charset="0"/>
                <a:cs typeface="Calibri" panose="020F0502020204030204" pitchFamily="34" charset="0"/>
              </a:rPr>
              <a:t> </a:t>
            </a:r>
            <a:r>
              <a:rPr lang="cs-CZ" sz="1200" b="1" err="1">
                <a:latin typeface="Calibri" panose="020F0502020204030204" pitchFamily="34" charset="0"/>
                <a:ea typeface="Calibri" panose="020F0502020204030204" pitchFamily="34" charset="0"/>
                <a:cs typeface="Calibri" panose="020F0502020204030204" pitchFamily="34" charset="0"/>
              </a:rPr>
              <a:t>rather</a:t>
            </a:r>
            <a:r>
              <a:rPr lang="cs-CZ" sz="1200" b="1">
                <a:latin typeface="Calibri" panose="020F0502020204030204" pitchFamily="34" charset="0"/>
                <a:ea typeface="Calibri" panose="020F0502020204030204" pitchFamily="34" charset="0"/>
                <a:cs typeface="Calibri" panose="020F0502020204030204" pitchFamily="34" charset="0"/>
              </a:rPr>
              <a:t> </a:t>
            </a:r>
            <a:r>
              <a:rPr lang="cs-CZ" sz="1200" b="1" err="1">
                <a:latin typeface="Calibri" panose="020F0502020204030204" pitchFamily="34" charset="0"/>
                <a:ea typeface="Calibri" panose="020F0502020204030204" pitchFamily="34" charset="0"/>
                <a:cs typeface="Calibri" panose="020F0502020204030204" pitchFamily="34" charset="0"/>
              </a:rPr>
              <a:t>inspired</a:t>
            </a:r>
            <a:r>
              <a:rPr lang="cs-CZ" sz="1200" b="1">
                <a:latin typeface="Calibri" panose="020F0502020204030204" pitchFamily="34" charset="0"/>
                <a:ea typeface="Calibri" panose="020F0502020204030204" pitchFamily="34" charset="0"/>
                <a:cs typeface="Calibri" panose="020F0502020204030204" pitchFamily="34" charset="0"/>
              </a:rPr>
              <a:t> by </a:t>
            </a:r>
            <a:r>
              <a:rPr lang="cs-CZ" sz="1200" b="1" err="1">
                <a:latin typeface="Calibri" panose="020F0502020204030204" pitchFamily="34" charset="0"/>
                <a:ea typeface="Calibri" panose="020F0502020204030204" pitchFamily="34" charset="0"/>
                <a:cs typeface="Calibri" panose="020F0502020204030204" pitchFamily="34" charset="0"/>
              </a:rPr>
              <a:t>it</a:t>
            </a:r>
            <a:r>
              <a:rPr lang="cs-CZ" sz="1200" b="1">
                <a:latin typeface="Calibri" panose="020F0502020204030204" pitchFamily="34" charset="0"/>
                <a:ea typeface="Calibri" panose="020F0502020204030204" pitchFamily="34" charset="0"/>
                <a:cs typeface="Calibri" panose="020F0502020204030204" pitchFamily="34" charset="0"/>
              </a:rPr>
              <a:t>.</a:t>
            </a:r>
            <a:br>
              <a:rPr lang="en-US" sz="1200">
                <a:effectLst/>
                <a:latin typeface="Calibri" panose="020F0502020204030204" pitchFamily="34" charset="0"/>
                <a:ea typeface="Calibri" panose="020F0502020204030204" pitchFamily="34" charset="0"/>
                <a:cs typeface="Calibri" panose="020F0502020204030204" pitchFamily="34" charset="0"/>
              </a:rPr>
            </a:br>
            <a:endParaRPr lang="cs-CZ" sz="1200">
              <a:latin typeface="Calibri" panose="020F0502020204030204" pitchFamily="34" charset="0"/>
              <a:ea typeface="Calibri" panose="020F0502020204030204" pitchFamily="34" charset="0"/>
              <a:cs typeface="Calibri" panose="020F0502020204030204" pitchFamily="34" charset="0"/>
            </a:endParaRPr>
          </a:p>
        </p:txBody>
      </p:sp>
      <p:pic>
        <p:nvPicPr>
          <p:cNvPr id="2" name="Picture 8" descr="Neutrální obličej bez výplně">
            <a:extLst>
              <a:ext uri="{FF2B5EF4-FFF2-40B4-BE49-F238E27FC236}">
                <a16:creationId xmlns:a16="http://schemas.microsoft.com/office/drawing/2014/main" id="{E211C891-DB84-6E8F-78C5-D0D5BF5522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052" y="1217006"/>
            <a:ext cx="486918" cy="4869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0" descr="Usmívající se obličej bez výplně">
            <a:extLst>
              <a:ext uri="{FF2B5EF4-FFF2-40B4-BE49-F238E27FC236}">
                <a16:creationId xmlns:a16="http://schemas.microsoft.com/office/drawing/2014/main" id="{BF56CCF5-061C-3EA8-426E-809D7B11F4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051" y="1810463"/>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2" descr="Veselý obličej bez výplně">
            <a:extLst>
              <a:ext uri="{FF2B5EF4-FFF2-40B4-BE49-F238E27FC236}">
                <a16:creationId xmlns:a16="http://schemas.microsoft.com/office/drawing/2014/main" id="{167C5790-ECC9-7F66-205E-1A42255D9E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051" y="2674864"/>
            <a:ext cx="486919" cy="486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64082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20ED7FF-B1A1-1997-08E7-F9CC18DEEC0E}"/>
              </a:ext>
            </a:extLst>
          </p:cNvPr>
          <p:cNvSpPr>
            <a:spLocks noGrp="1"/>
          </p:cNvSpPr>
          <p:nvPr>
            <p:ph type="title"/>
          </p:nvPr>
        </p:nvSpPr>
        <p:spPr/>
        <p:txBody>
          <a:bodyPr>
            <a:normAutofit fontScale="90000"/>
          </a:bodyPr>
          <a:lstStyle/>
          <a:p>
            <a:r>
              <a:rPr lang="cs-CZ" b="1" err="1">
                <a:latin typeface="Roboto" panose="02000000000000000000" pitchFamily="2" charset="0"/>
                <a:ea typeface="Roboto" panose="02000000000000000000" pitchFamily="2" charset="0"/>
                <a:cs typeface="Roboto" panose="02000000000000000000" pitchFamily="2" charset="0"/>
              </a:rPr>
              <a:t>Outcome</a:t>
            </a:r>
            <a:r>
              <a:rPr lang="cs-CZ" b="1">
                <a:latin typeface="Roboto" panose="02000000000000000000" pitchFamily="2" charset="0"/>
                <a:ea typeface="Roboto" panose="02000000000000000000" pitchFamily="2" charset="0"/>
                <a:cs typeface="Roboto" panose="02000000000000000000" pitchFamily="2" charset="0"/>
              </a:rPr>
              <a:t> </a:t>
            </a:r>
            <a:r>
              <a:rPr lang="cs-CZ" b="1" err="1">
                <a:latin typeface="Roboto" panose="02000000000000000000" pitchFamily="2" charset="0"/>
                <a:ea typeface="Roboto" panose="02000000000000000000" pitchFamily="2" charset="0"/>
                <a:cs typeface="Roboto" panose="02000000000000000000" pitchFamily="2" charset="0"/>
              </a:rPr>
              <a:t>mapping</a:t>
            </a:r>
            <a:r>
              <a:rPr lang="cs-CZ" b="1">
                <a:latin typeface="Roboto" panose="02000000000000000000" pitchFamily="2" charset="0"/>
                <a:ea typeface="Roboto" panose="02000000000000000000" pitchFamily="2" charset="0"/>
                <a:cs typeface="Roboto" panose="02000000000000000000" pitchFamily="2" charset="0"/>
              </a:rPr>
              <a:t> </a:t>
            </a:r>
            <a:r>
              <a:rPr lang="cs-CZ" b="1" err="1">
                <a:latin typeface="Roboto" panose="02000000000000000000" pitchFamily="2" charset="0"/>
                <a:ea typeface="Roboto" panose="02000000000000000000" pitchFamily="2" charset="0"/>
                <a:cs typeface="Roboto" panose="02000000000000000000" pitchFamily="2" charset="0"/>
              </a:rPr>
              <a:t>results</a:t>
            </a:r>
            <a:endParaRPr lang="cs-CZ" b="1">
              <a:latin typeface="Roboto" panose="02000000000000000000" pitchFamily="2" charset="0"/>
              <a:ea typeface="Roboto" panose="02000000000000000000" pitchFamily="2" charset="0"/>
              <a:cs typeface="Roboto" panose="02000000000000000000" pitchFamily="2" charset="0"/>
            </a:endParaRPr>
          </a:p>
        </p:txBody>
      </p:sp>
      <p:sp>
        <p:nvSpPr>
          <p:cNvPr id="3" name="Zástupný text 2">
            <a:extLst>
              <a:ext uri="{FF2B5EF4-FFF2-40B4-BE49-F238E27FC236}">
                <a16:creationId xmlns:a16="http://schemas.microsoft.com/office/drawing/2014/main" id="{1417C61A-8952-5A88-46B5-50DD73E24EF8}"/>
              </a:ext>
            </a:extLst>
          </p:cNvPr>
          <p:cNvSpPr>
            <a:spLocks noGrp="1"/>
          </p:cNvSpPr>
          <p:nvPr>
            <p:ph type="body" idx="1"/>
          </p:nvPr>
        </p:nvSpPr>
        <p:spPr>
          <a:xfrm>
            <a:off x="311700" y="1152475"/>
            <a:ext cx="8520600" cy="3226237"/>
          </a:xfrm>
        </p:spPr>
        <p:txBody>
          <a:bodyPr>
            <a:normAutofit fontScale="92500" lnSpcReduction="10000"/>
          </a:bodyPr>
          <a:lstStyle/>
          <a:p>
            <a:pPr marL="139700" indent="0" algn="just" rtl="0" fontAlgn="base">
              <a:buNone/>
            </a:pPr>
            <a:r>
              <a:rPr lang="en-US" sz="1800" b="1" i="0">
                <a:effectLst/>
                <a:latin typeface="Calibri" panose="020F0502020204030204" pitchFamily="34" charset="0"/>
                <a:ea typeface="Calibri" panose="020F0502020204030204" pitchFamily="34" charset="0"/>
                <a:cs typeface="Calibri" panose="020F0502020204030204" pitchFamily="34" charset="0"/>
              </a:rPr>
              <a:t>The project evaluation report was prepared with the following purpose: </a:t>
            </a:r>
            <a:endParaRPr lang="cs-CZ" sz="1800" b="1" i="0">
              <a:effectLst/>
              <a:latin typeface="Calibri" panose="020F0502020204030204" pitchFamily="34" charset="0"/>
              <a:ea typeface="Calibri" panose="020F0502020204030204" pitchFamily="34" charset="0"/>
              <a:cs typeface="Calibri" panose="020F0502020204030204" pitchFamily="34" charset="0"/>
            </a:endParaRPr>
          </a:p>
          <a:p>
            <a:pPr marL="139700" indent="0" algn="just" rtl="0" fontAlgn="base">
              <a:buNone/>
            </a:pPr>
            <a:endParaRPr lang="en-US" b="1" i="0">
              <a:effectLst/>
              <a:latin typeface="Calibri" panose="020F0502020204030204" pitchFamily="34" charset="0"/>
              <a:ea typeface="Calibri" panose="020F0502020204030204" pitchFamily="34" charset="0"/>
              <a:cs typeface="Calibri" panose="020F0502020204030204" pitchFamily="34" charset="0"/>
            </a:endParaRPr>
          </a:p>
          <a:p>
            <a:pPr algn="just" fontAlgn="base"/>
            <a:r>
              <a:rPr lang="en-US" sz="1300" b="0" i="0">
                <a:effectLst/>
                <a:latin typeface="Calibri" panose="020F0502020204030204" pitchFamily="34" charset="0"/>
                <a:ea typeface="Calibri" panose="020F0502020204030204" pitchFamily="34" charset="0"/>
                <a:cs typeface="Calibri" panose="020F0502020204030204" pitchFamily="34" charset="0"/>
              </a:rPr>
              <a:t>To assess the impact of the project outputs on the professionals' understanding of TIA and the ability to implement TIA into their work with children, strengthening the system of supporting children at risk in the Czech Republic. </a:t>
            </a:r>
          </a:p>
          <a:p>
            <a:pPr algn="just" fontAlgn="base"/>
            <a:r>
              <a:rPr lang="en-US" sz="1300" b="0" i="0">
                <a:effectLst/>
                <a:latin typeface="Calibri" panose="020F0502020204030204" pitchFamily="34" charset="0"/>
                <a:ea typeface="Calibri" panose="020F0502020204030204" pitchFamily="34" charset="0"/>
                <a:cs typeface="Calibri" panose="020F0502020204030204" pitchFamily="34" charset="0"/>
              </a:rPr>
              <a:t>To create a basis for further work of the implementation team even after the end of the project realization (sustainability). </a:t>
            </a:r>
            <a:endParaRPr lang="cs-CZ" sz="1300" b="0" i="0">
              <a:effectLst/>
              <a:latin typeface="Calibri" panose="020F0502020204030204" pitchFamily="34" charset="0"/>
              <a:ea typeface="Calibri" panose="020F0502020204030204" pitchFamily="34" charset="0"/>
              <a:cs typeface="Calibri" panose="020F0502020204030204" pitchFamily="34" charset="0"/>
            </a:endParaRPr>
          </a:p>
          <a:p>
            <a:pPr marL="139700" indent="0" algn="just" rtl="0" fontAlgn="base">
              <a:buNone/>
            </a:pPr>
            <a:endParaRPr lang="cs-CZ" sz="1800" b="0" i="0">
              <a:effectLst/>
              <a:latin typeface="Calibri" panose="020F0502020204030204" pitchFamily="34" charset="0"/>
              <a:ea typeface="Calibri" panose="020F0502020204030204" pitchFamily="34" charset="0"/>
              <a:cs typeface="Calibri" panose="020F0502020204030204" pitchFamily="34" charset="0"/>
            </a:endParaRPr>
          </a:p>
          <a:p>
            <a:pPr marL="139700" indent="0" algn="just" rtl="0" fontAlgn="base">
              <a:buNone/>
            </a:pPr>
            <a:r>
              <a:rPr lang="en-US" sz="1800" b="1" i="0">
                <a:effectLst/>
                <a:latin typeface="Calibri" panose="020F0502020204030204" pitchFamily="34" charset="0"/>
                <a:ea typeface="Calibri" panose="020F0502020204030204" pitchFamily="34" charset="0"/>
                <a:cs typeface="Calibri" panose="020F0502020204030204" pitchFamily="34" charset="0"/>
              </a:rPr>
              <a:t>Realized project activities: </a:t>
            </a:r>
            <a:endParaRPr lang="en-US" b="1" i="0">
              <a:effectLst/>
              <a:latin typeface="Calibri" panose="020F0502020204030204" pitchFamily="34" charset="0"/>
              <a:ea typeface="Calibri" panose="020F0502020204030204" pitchFamily="34" charset="0"/>
              <a:cs typeface="Calibri" panose="020F0502020204030204" pitchFamily="34" charset="0"/>
            </a:endParaRPr>
          </a:p>
          <a:p>
            <a:pPr algn="just" fontAlgn="base"/>
            <a:r>
              <a:rPr lang="en-US" sz="1300" b="0" i="0">
                <a:effectLst/>
                <a:latin typeface="Calibri" panose="020F0502020204030204" pitchFamily="34" charset="0"/>
                <a:ea typeface="Calibri" panose="020F0502020204030204" pitchFamily="34" charset="0"/>
                <a:cs typeface="Calibri" panose="020F0502020204030204" pitchFamily="34" charset="0"/>
              </a:rPr>
              <a:t>Establishment of core project teams needed for successful project implementation. </a:t>
            </a:r>
          </a:p>
          <a:p>
            <a:pPr algn="just" fontAlgn="base"/>
            <a:r>
              <a:rPr lang="en-US" sz="1300" b="0" i="0">
                <a:effectLst/>
                <a:latin typeface="Calibri" panose="020F0502020204030204" pitchFamily="34" charset="0"/>
                <a:ea typeface="Calibri" panose="020F0502020204030204" pitchFamily="34" charset="0"/>
                <a:cs typeface="Calibri" panose="020F0502020204030204" pitchFamily="34" charset="0"/>
              </a:rPr>
              <a:t>Development of training materials and training methodology. </a:t>
            </a:r>
          </a:p>
          <a:p>
            <a:pPr algn="just" fontAlgn="base"/>
            <a:r>
              <a:rPr lang="en-US" sz="1300" b="0" i="0">
                <a:effectLst/>
                <a:latin typeface="Calibri" panose="020F0502020204030204" pitchFamily="34" charset="0"/>
                <a:ea typeface="Calibri" panose="020F0502020204030204" pitchFamily="34" charset="0"/>
                <a:cs typeface="Calibri" panose="020F0502020204030204" pitchFamily="34" charset="0"/>
              </a:rPr>
              <a:t>Training of (at least) 58 regional trainers across all 14 regions within the Czech Republic. </a:t>
            </a:r>
          </a:p>
          <a:p>
            <a:pPr algn="just" fontAlgn="base"/>
            <a:r>
              <a:rPr lang="en-US" sz="1300" b="0" i="0">
                <a:effectLst/>
                <a:latin typeface="Calibri" panose="020F0502020204030204" pitchFamily="34" charset="0"/>
                <a:ea typeface="Calibri" panose="020F0502020204030204" pitchFamily="34" charset="0"/>
                <a:cs typeface="Calibri" panose="020F0502020204030204" pitchFamily="34" charset="0"/>
              </a:rPr>
              <a:t>Training of (at least) 1120 professionals in education and social services working with vulnerable children. </a:t>
            </a:r>
          </a:p>
          <a:p>
            <a:pPr algn="just" fontAlgn="base"/>
            <a:r>
              <a:rPr lang="en-US" sz="1300" b="0" i="0">
                <a:effectLst/>
                <a:latin typeface="Calibri" panose="020F0502020204030204" pitchFamily="34" charset="0"/>
                <a:ea typeface="Calibri" panose="020F0502020204030204" pitchFamily="34" charset="0"/>
                <a:cs typeface="Calibri" panose="020F0502020204030204" pitchFamily="34" charset="0"/>
              </a:rPr>
              <a:t>Dissemination of project outputs to </a:t>
            </a:r>
            <a:r>
              <a:rPr lang="en-US" sz="1300" b="0" i="0" err="1">
                <a:effectLst/>
                <a:latin typeface="Calibri" panose="020F0502020204030204" pitchFamily="34" charset="0"/>
                <a:ea typeface="Calibri" panose="020F0502020204030204" pitchFamily="34" charset="0"/>
                <a:cs typeface="Calibri" panose="020F0502020204030204" pitchFamily="34" charset="0"/>
              </a:rPr>
              <a:t>Visegrad</a:t>
            </a:r>
            <a:r>
              <a:rPr lang="en-US" sz="1300" b="0" i="0">
                <a:effectLst/>
                <a:latin typeface="Calibri" panose="020F0502020204030204" pitchFamily="34" charset="0"/>
                <a:ea typeface="Calibri" panose="020F0502020204030204" pitchFamily="34" charset="0"/>
                <a:cs typeface="Calibri" panose="020F0502020204030204" pitchFamily="34" charset="0"/>
              </a:rPr>
              <a:t> region. </a:t>
            </a:r>
          </a:p>
          <a:p>
            <a:pPr algn="just" fontAlgn="base"/>
            <a:r>
              <a:rPr lang="en-US" sz="1300" b="0" i="0">
                <a:effectLst/>
                <a:latin typeface="Calibri" panose="020F0502020204030204" pitchFamily="34" charset="0"/>
                <a:ea typeface="Calibri" panose="020F0502020204030204" pitchFamily="34" charset="0"/>
                <a:cs typeface="Calibri" panose="020F0502020204030204" pitchFamily="34" charset="0"/>
              </a:rPr>
              <a:t>Counselling service of the Institute for Trauma Informed Education and Care. </a:t>
            </a:r>
          </a:p>
          <a:p>
            <a:pPr algn="just" rtl="0" fontAlgn="base"/>
            <a:r>
              <a:rPr lang="en-US" sz="1300" b="0" i="0">
                <a:effectLst/>
                <a:latin typeface="Calibri" panose="020F0502020204030204" pitchFamily="34" charset="0"/>
                <a:ea typeface="Calibri" panose="020F0502020204030204" pitchFamily="34" charset="0"/>
                <a:cs typeface="Calibri" panose="020F0502020204030204" pitchFamily="34" charset="0"/>
              </a:rPr>
              <a:t>All necessary project outputs were produced and delivered during the project duration.  </a:t>
            </a:r>
          </a:p>
          <a:p>
            <a:endParaRPr lang="cs-CZ">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219136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kreslené, klipart, ilustrace&#10;&#10;Popis byl vytvořen automaticky">
            <a:extLst>
              <a:ext uri="{FF2B5EF4-FFF2-40B4-BE49-F238E27FC236}">
                <a16:creationId xmlns:a16="http://schemas.microsoft.com/office/drawing/2014/main" id="{76008D02-6D25-B633-C43E-FEE54C30A72E}"/>
              </a:ext>
            </a:extLst>
          </p:cNvPr>
          <p:cNvPicPr>
            <a:picLocks noChangeAspect="1"/>
          </p:cNvPicPr>
          <p:nvPr/>
        </p:nvPicPr>
        <p:blipFill>
          <a:blip r:embed="rId2"/>
          <a:stretch>
            <a:fillRect/>
          </a:stretch>
        </p:blipFill>
        <p:spPr>
          <a:xfrm>
            <a:off x="5635807" y="1152475"/>
            <a:ext cx="2872164" cy="3701276"/>
          </a:xfrm>
          <a:prstGeom prst="rect">
            <a:avLst/>
          </a:prstGeom>
        </p:spPr>
      </p:pic>
      <p:sp>
        <p:nvSpPr>
          <p:cNvPr id="3" name="Zástupný text 2">
            <a:extLst>
              <a:ext uri="{FF2B5EF4-FFF2-40B4-BE49-F238E27FC236}">
                <a16:creationId xmlns:a16="http://schemas.microsoft.com/office/drawing/2014/main" id="{A2E38084-C2A8-F1E4-C16C-400612209D9A}"/>
              </a:ext>
            </a:extLst>
          </p:cNvPr>
          <p:cNvSpPr>
            <a:spLocks noGrp="1"/>
          </p:cNvSpPr>
          <p:nvPr>
            <p:ph type="body" idx="1"/>
          </p:nvPr>
        </p:nvSpPr>
        <p:spPr>
          <a:xfrm>
            <a:off x="311700" y="1152475"/>
            <a:ext cx="8036846" cy="3211369"/>
          </a:xfrm>
        </p:spPr>
        <p:txBody>
          <a:bodyPr>
            <a:normAutofit fontScale="77500" lnSpcReduction="20000"/>
          </a:bodyPr>
          <a:lstStyle/>
          <a:p>
            <a:pPr marL="139700" indent="0" algn="just" rtl="0" fontAlgn="base">
              <a:buNone/>
            </a:pPr>
            <a:r>
              <a:rPr lang="en-US" sz="2200" b="1" i="0">
                <a:effectLst/>
                <a:latin typeface="Calibri" panose="020F0502020204030204" pitchFamily="34" charset="0"/>
                <a:ea typeface="Calibri" panose="020F0502020204030204" pitchFamily="34" charset="0"/>
                <a:cs typeface="Calibri" panose="020F0502020204030204" pitchFamily="34" charset="0"/>
              </a:rPr>
              <a:t>The assessment is based on the following sources and inputs:  </a:t>
            </a:r>
          </a:p>
          <a:p>
            <a:pPr algn="just" fontAlgn="base"/>
            <a:r>
              <a:rPr lang="en-US" sz="1500" b="0" i="0">
                <a:effectLst/>
                <a:latin typeface="Calibri" panose="020F0502020204030204" pitchFamily="34" charset="0"/>
                <a:ea typeface="Calibri" panose="020F0502020204030204" pitchFamily="34" charset="0"/>
                <a:cs typeface="Calibri" panose="020F0502020204030204" pitchFamily="34" charset="0"/>
              </a:rPr>
              <a:t>Review of project documentation and records.  </a:t>
            </a:r>
          </a:p>
          <a:p>
            <a:pPr algn="just" fontAlgn="base"/>
            <a:r>
              <a:rPr lang="en-US" sz="1500" b="0" i="0">
                <a:effectLst/>
                <a:latin typeface="Calibri" panose="020F0502020204030204" pitchFamily="34" charset="0"/>
                <a:ea typeface="Calibri" panose="020F0502020204030204" pitchFamily="34" charset="0"/>
                <a:cs typeface="Calibri" panose="020F0502020204030204" pitchFamily="34" charset="0"/>
              </a:rPr>
              <a:t>Individual interviews. </a:t>
            </a:r>
            <a:r>
              <a:rPr lang="en-US" sz="1800" b="0" i="0">
                <a:effectLst/>
                <a:latin typeface="Calibri" panose="020F0502020204030204" pitchFamily="34" charset="0"/>
                <a:ea typeface="Calibri" panose="020F0502020204030204" pitchFamily="34" charset="0"/>
                <a:cs typeface="Calibri" panose="020F0502020204030204" pitchFamily="34" charset="0"/>
              </a:rPr>
              <a:t> </a:t>
            </a:r>
          </a:p>
          <a:p>
            <a:pPr marL="139700" indent="0" algn="just" rtl="0" fontAlgn="base">
              <a:buNone/>
            </a:pPr>
            <a:endParaRPr lang="en-US" b="0" i="0">
              <a:effectLst/>
              <a:latin typeface="Calibri" panose="020F0502020204030204" pitchFamily="34" charset="0"/>
              <a:ea typeface="Calibri" panose="020F0502020204030204" pitchFamily="34" charset="0"/>
              <a:cs typeface="Calibri" panose="020F0502020204030204" pitchFamily="34" charset="0"/>
            </a:endParaRPr>
          </a:p>
          <a:p>
            <a:pPr marL="139700" indent="0" algn="just" rtl="0" fontAlgn="base">
              <a:buNone/>
            </a:pPr>
            <a:r>
              <a:rPr lang="en-US" sz="2100" b="1" i="0">
                <a:solidFill>
                  <a:srgbClr val="E2B80F"/>
                </a:solidFill>
                <a:effectLst/>
                <a:latin typeface="Calibri" panose="020F0502020204030204" pitchFamily="34" charset="0"/>
                <a:ea typeface="Calibri" panose="020F0502020204030204" pitchFamily="34" charset="0"/>
                <a:cs typeface="Calibri" panose="020F0502020204030204" pitchFamily="34" charset="0"/>
              </a:rPr>
              <a:t>Review of project documentation and records </a:t>
            </a:r>
            <a:r>
              <a:rPr lang="en-US" sz="1800" b="1" i="0">
                <a:solidFill>
                  <a:srgbClr val="E2B80F"/>
                </a:solidFill>
                <a:effectLst/>
                <a:latin typeface="Calibri" panose="020F0502020204030204" pitchFamily="34" charset="0"/>
                <a:ea typeface="Calibri" panose="020F0502020204030204" pitchFamily="34" charset="0"/>
                <a:cs typeface="Calibri" panose="020F0502020204030204" pitchFamily="34" charset="0"/>
              </a:rPr>
              <a:t> </a:t>
            </a:r>
            <a:endParaRPr lang="en-US" b="1" i="0">
              <a:solidFill>
                <a:srgbClr val="E2B80F"/>
              </a:solidFill>
              <a:effectLst/>
              <a:latin typeface="Calibri" panose="020F0502020204030204" pitchFamily="34" charset="0"/>
              <a:ea typeface="Calibri" panose="020F0502020204030204" pitchFamily="34" charset="0"/>
              <a:cs typeface="Calibri" panose="020F0502020204030204" pitchFamily="34" charset="0"/>
            </a:endParaRPr>
          </a:p>
          <a:p>
            <a:pPr algn="just" fontAlgn="base"/>
            <a:r>
              <a:rPr lang="en-US" sz="1500" b="0" i="0">
                <a:effectLst/>
                <a:latin typeface="Calibri" panose="020F0502020204030204" pitchFamily="34" charset="0"/>
                <a:ea typeface="Calibri" panose="020F0502020204030204" pitchFamily="34" charset="0"/>
                <a:cs typeface="Calibri" panose="020F0502020204030204" pitchFamily="34" charset="0"/>
              </a:rPr>
              <a:t>The Grant Agreement. </a:t>
            </a:r>
          </a:p>
          <a:p>
            <a:pPr algn="just" fontAlgn="base"/>
            <a:r>
              <a:rPr lang="en-US" sz="1500" b="0" i="0">
                <a:effectLst/>
                <a:latin typeface="Calibri" panose="020F0502020204030204" pitchFamily="34" charset="0"/>
                <a:ea typeface="Calibri" panose="020F0502020204030204" pitchFamily="34" charset="0"/>
                <a:cs typeface="Calibri" panose="020F0502020204030204" pitchFamily="34" charset="0"/>
              </a:rPr>
              <a:t>The project outputs. </a:t>
            </a:r>
          </a:p>
          <a:p>
            <a:pPr algn="just" fontAlgn="base"/>
            <a:r>
              <a:rPr lang="en-US" sz="1500" b="0" i="0">
                <a:effectLst/>
                <a:latin typeface="Calibri" panose="020F0502020204030204" pitchFamily="34" charset="0"/>
                <a:ea typeface="Calibri" panose="020F0502020204030204" pitchFamily="34" charset="0"/>
                <a:cs typeface="Calibri" panose="020F0502020204030204" pitchFamily="34" charset="0"/>
              </a:rPr>
              <a:t>Outcomes of the Pre- and post- evaluation. </a:t>
            </a:r>
          </a:p>
          <a:p>
            <a:pPr marL="139700" indent="0" algn="just" rtl="0" fontAlgn="base">
              <a:buNone/>
            </a:pPr>
            <a:r>
              <a:rPr lang="en-US" sz="1800" b="0" i="0">
                <a:effectLst/>
                <a:latin typeface="Calibri" panose="020F0502020204030204" pitchFamily="34" charset="0"/>
                <a:ea typeface="Calibri" panose="020F0502020204030204" pitchFamily="34" charset="0"/>
                <a:cs typeface="Calibri" panose="020F0502020204030204" pitchFamily="34" charset="0"/>
              </a:rPr>
              <a:t> </a:t>
            </a:r>
            <a:endParaRPr lang="en-US" b="0" i="0">
              <a:effectLst/>
              <a:latin typeface="Calibri" panose="020F0502020204030204" pitchFamily="34" charset="0"/>
              <a:ea typeface="Calibri" panose="020F0502020204030204" pitchFamily="34" charset="0"/>
              <a:cs typeface="Calibri" panose="020F0502020204030204" pitchFamily="34" charset="0"/>
            </a:endParaRPr>
          </a:p>
          <a:p>
            <a:pPr marL="139700" indent="0" algn="just" rtl="0" fontAlgn="base">
              <a:buNone/>
            </a:pPr>
            <a:r>
              <a:rPr lang="en-US" sz="2100" b="1" i="0">
                <a:solidFill>
                  <a:srgbClr val="E2B80F"/>
                </a:solidFill>
                <a:effectLst/>
                <a:latin typeface="Calibri" panose="020F0502020204030204" pitchFamily="34" charset="0"/>
                <a:ea typeface="Calibri" panose="020F0502020204030204" pitchFamily="34" charset="0"/>
                <a:cs typeface="Calibri" panose="020F0502020204030204" pitchFamily="34" charset="0"/>
              </a:rPr>
              <a:t>Individual interviews </a:t>
            </a:r>
            <a:r>
              <a:rPr lang="en-US" sz="1800" b="1" i="0">
                <a:solidFill>
                  <a:srgbClr val="E2B80F"/>
                </a:solidFill>
                <a:effectLst/>
                <a:latin typeface="Calibri" panose="020F0502020204030204" pitchFamily="34" charset="0"/>
                <a:ea typeface="Calibri" panose="020F0502020204030204" pitchFamily="34" charset="0"/>
                <a:cs typeface="Calibri" panose="020F0502020204030204" pitchFamily="34" charset="0"/>
              </a:rPr>
              <a:t>  </a:t>
            </a:r>
            <a:endParaRPr lang="en-US" b="1" i="0">
              <a:solidFill>
                <a:srgbClr val="E2B80F"/>
              </a:solidFill>
              <a:effectLst/>
              <a:latin typeface="Calibri" panose="020F0502020204030204" pitchFamily="34" charset="0"/>
              <a:ea typeface="Calibri" panose="020F0502020204030204" pitchFamily="34" charset="0"/>
              <a:cs typeface="Calibri" panose="020F0502020204030204" pitchFamily="34" charset="0"/>
            </a:endParaRPr>
          </a:p>
          <a:p>
            <a:pPr marL="139700" indent="0" algn="just" fontAlgn="base">
              <a:buNone/>
            </a:pPr>
            <a:r>
              <a:rPr lang="en-US" sz="1500" b="0" i="0">
                <a:effectLst/>
                <a:latin typeface="Calibri" panose="020F0502020204030204" pitchFamily="34" charset="0"/>
                <a:ea typeface="Calibri" panose="020F0502020204030204" pitchFamily="34" charset="0"/>
                <a:cs typeface="Calibri" panose="020F0502020204030204" pitchFamily="34" charset="0"/>
              </a:rPr>
              <a:t>Individual interviews conducted with the aim to identify: </a:t>
            </a:r>
          </a:p>
          <a:p>
            <a:pPr algn="just" fontAlgn="base"/>
            <a:r>
              <a:rPr lang="en-US" sz="1500" b="0" i="0">
                <a:effectLst/>
                <a:latin typeface="Calibri" panose="020F0502020204030204" pitchFamily="34" charset="0"/>
                <a:ea typeface="Calibri" panose="020F0502020204030204" pitchFamily="34" charset="0"/>
                <a:cs typeface="Calibri" panose="020F0502020204030204" pitchFamily="34" charset="0"/>
              </a:rPr>
              <a:t>stakeholder awareness of project outputs.  </a:t>
            </a:r>
          </a:p>
          <a:p>
            <a:pPr algn="just" fontAlgn="base"/>
            <a:r>
              <a:rPr lang="en-US" sz="1500" b="0" i="0">
                <a:effectLst/>
                <a:latin typeface="Calibri" panose="020F0502020204030204" pitchFamily="34" charset="0"/>
                <a:ea typeface="Calibri" panose="020F0502020204030204" pitchFamily="34" charset="0"/>
                <a:cs typeface="Calibri" panose="020F0502020204030204" pitchFamily="34" charset="0"/>
              </a:rPr>
              <a:t>stakeholder attitudes towards project objectives. </a:t>
            </a:r>
          </a:p>
          <a:p>
            <a:pPr algn="just" fontAlgn="base"/>
            <a:r>
              <a:rPr lang="en-US" sz="1500" b="0" i="0">
                <a:effectLst/>
                <a:latin typeface="Calibri" panose="020F0502020204030204" pitchFamily="34" charset="0"/>
                <a:ea typeface="Calibri" panose="020F0502020204030204" pitchFamily="34" charset="0"/>
                <a:cs typeface="Calibri" panose="020F0502020204030204" pitchFamily="34" charset="0"/>
              </a:rPr>
              <a:t>the enablers of the project outcomes. </a:t>
            </a:r>
          </a:p>
          <a:p>
            <a:pPr algn="just" fontAlgn="base"/>
            <a:r>
              <a:rPr lang="en-US" sz="1500" b="0" i="0">
                <a:effectLst/>
                <a:latin typeface="Calibri" panose="020F0502020204030204" pitchFamily="34" charset="0"/>
                <a:ea typeface="Calibri" panose="020F0502020204030204" pitchFamily="34" charset="0"/>
                <a:cs typeface="Calibri" panose="020F0502020204030204" pitchFamily="34" charset="0"/>
              </a:rPr>
              <a:t>the barriers of the project outcomes. </a:t>
            </a:r>
          </a:p>
          <a:p>
            <a:pPr marL="139700" indent="0">
              <a:buNone/>
            </a:pPr>
            <a:endParaRPr lang="cs-CZ"/>
          </a:p>
        </p:txBody>
      </p:sp>
    </p:spTree>
    <p:extLst>
      <p:ext uri="{BB962C8B-B14F-4D97-AF65-F5344CB8AC3E}">
        <p14:creationId xmlns:p14="http://schemas.microsoft.com/office/powerpoint/2010/main" val="14634412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kresba, Dětské kresby, kreslené, klipart&#10;&#10;Popis byl vytvořen automaticky">
            <a:extLst>
              <a:ext uri="{FF2B5EF4-FFF2-40B4-BE49-F238E27FC236}">
                <a16:creationId xmlns:a16="http://schemas.microsoft.com/office/drawing/2014/main" id="{B4779FA9-6971-F7A0-903F-2E248C3F2648}"/>
              </a:ext>
            </a:extLst>
          </p:cNvPr>
          <p:cNvPicPr>
            <a:picLocks noChangeAspect="1"/>
          </p:cNvPicPr>
          <p:nvPr/>
        </p:nvPicPr>
        <p:blipFill>
          <a:blip r:embed="rId2"/>
          <a:stretch>
            <a:fillRect/>
          </a:stretch>
        </p:blipFill>
        <p:spPr>
          <a:xfrm rot="1529828">
            <a:off x="5952071" y="2706540"/>
            <a:ext cx="2276639" cy="2303656"/>
          </a:xfrm>
          <a:prstGeom prst="rect">
            <a:avLst/>
          </a:prstGeom>
        </p:spPr>
      </p:pic>
      <p:sp>
        <p:nvSpPr>
          <p:cNvPr id="3" name="Zástupný text 2">
            <a:extLst>
              <a:ext uri="{FF2B5EF4-FFF2-40B4-BE49-F238E27FC236}">
                <a16:creationId xmlns:a16="http://schemas.microsoft.com/office/drawing/2014/main" id="{5FBFA8F6-8532-442B-20B2-EF8CF8D6A0F0}"/>
              </a:ext>
            </a:extLst>
          </p:cNvPr>
          <p:cNvSpPr>
            <a:spLocks noGrp="1"/>
          </p:cNvSpPr>
          <p:nvPr>
            <p:ph type="body" idx="1"/>
          </p:nvPr>
        </p:nvSpPr>
        <p:spPr>
          <a:xfrm>
            <a:off x="311699" y="1152475"/>
            <a:ext cx="8088885" cy="2200325"/>
          </a:xfrm>
        </p:spPr>
        <p:txBody>
          <a:bodyPr>
            <a:normAutofit/>
          </a:bodyPr>
          <a:lstStyle/>
          <a:p>
            <a:pPr marL="139700" indent="0" algn="just" rtl="0" fontAlgn="base">
              <a:buNone/>
            </a:pPr>
            <a:r>
              <a:rPr lang="en-US" sz="1200" b="0" i="0">
                <a:effectLst/>
                <a:latin typeface="Calibri" panose="020F0502020204030204" pitchFamily="34" charset="0"/>
                <a:ea typeface="Calibri" panose="020F0502020204030204" pitchFamily="34" charset="0"/>
                <a:cs typeface="Calibri" panose="020F0502020204030204" pitchFamily="34" charset="0"/>
              </a:rPr>
              <a:t>The respondents were interviewed in the form of an empathy interview. </a:t>
            </a:r>
            <a:endParaRPr lang="cs-CZ" sz="1200" b="0" i="0">
              <a:effectLst/>
              <a:latin typeface="Calibri" panose="020F0502020204030204" pitchFamily="34" charset="0"/>
              <a:ea typeface="Calibri" panose="020F0502020204030204" pitchFamily="34" charset="0"/>
              <a:cs typeface="Calibri" panose="020F0502020204030204" pitchFamily="34" charset="0"/>
            </a:endParaRPr>
          </a:p>
          <a:p>
            <a:pPr marL="139700" indent="0" algn="just" rtl="0" fontAlgn="base">
              <a:buNone/>
            </a:pPr>
            <a:endParaRPr lang="en-US" b="0" i="0">
              <a:effectLst/>
              <a:latin typeface="Calibri" panose="020F0502020204030204" pitchFamily="34" charset="0"/>
              <a:ea typeface="Calibri" panose="020F0502020204030204" pitchFamily="34" charset="0"/>
              <a:cs typeface="Calibri" panose="020F0502020204030204" pitchFamily="34" charset="0"/>
            </a:endParaRPr>
          </a:p>
          <a:p>
            <a:pPr marL="139700" indent="0" algn="just" rtl="0" fontAlgn="base">
              <a:buNone/>
            </a:pPr>
            <a:r>
              <a:rPr lang="en-US" sz="1700" b="1" i="0">
                <a:effectLst/>
                <a:latin typeface="Calibri" panose="020F0502020204030204" pitchFamily="34" charset="0"/>
                <a:ea typeface="Calibri" panose="020F0502020204030204" pitchFamily="34" charset="0"/>
                <a:cs typeface="Calibri" panose="020F0502020204030204" pitchFamily="34" charset="0"/>
              </a:rPr>
              <a:t>The interview structure:</a:t>
            </a:r>
            <a:r>
              <a:rPr lang="en-US" sz="1700" b="0" i="0">
                <a:effectLst/>
                <a:latin typeface="Calibri" panose="020F0502020204030204" pitchFamily="34" charset="0"/>
                <a:ea typeface="Calibri" panose="020F0502020204030204" pitchFamily="34" charset="0"/>
                <a:cs typeface="Calibri" panose="020F0502020204030204" pitchFamily="34" charset="0"/>
              </a:rPr>
              <a:t> </a:t>
            </a:r>
          </a:p>
          <a:p>
            <a:pPr marL="139700" indent="0" algn="just" rtl="0" fontAlgn="base">
              <a:buNone/>
            </a:pPr>
            <a:r>
              <a:rPr lang="en-US" sz="1200" b="0" i="0">
                <a:effectLst/>
                <a:latin typeface="Calibri" panose="020F0502020204030204" pitchFamily="34" charset="0"/>
                <a:ea typeface="Calibri" panose="020F0502020204030204" pitchFamily="34" charset="0"/>
                <a:cs typeface="Calibri" panose="020F0502020204030204" pitchFamily="34" charset="0"/>
              </a:rPr>
              <a:t>Q1: In your opinion, is socio-emotional learning a part of the educational content of pupils and students? </a:t>
            </a:r>
          </a:p>
          <a:p>
            <a:pPr marL="139700" indent="0" algn="just" rtl="0" fontAlgn="base">
              <a:buNone/>
            </a:pPr>
            <a:r>
              <a:rPr lang="en-US" sz="1200" b="0" i="0">
                <a:effectLst/>
                <a:latin typeface="Calibri" panose="020F0502020204030204" pitchFamily="34" charset="0"/>
                <a:ea typeface="Calibri" panose="020F0502020204030204" pitchFamily="34" charset="0"/>
                <a:cs typeface="Calibri" panose="020F0502020204030204" pitchFamily="34" charset="0"/>
              </a:rPr>
              <a:t>Q2: Have you noticed a project to support the dissemination of a Trauma Informed Approach amongst professionals in education (and social/health services) (</a:t>
            </a:r>
            <a:r>
              <a:rPr lang="en-US" sz="1200" b="0" i="0" err="1">
                <a:effectLst/>
                <a:latin typeface="Calibri" panose="020F0502020204030204" pitchFamily="34" charset="0"/>
                <a:ea typeface="Calibri" panose="020F0502020204030204" pitchFamily="34" charset="0"/>
                <a:cs typeface="Calibri" panose="020F0502020204030204" pitchFamily="34" charset="0"/>
              </a:rPr>
              <a:t>PorT</a:t>
            </a:r>
            <a:r>
              <a:rPr lang="en-US" sz="1200" b="0" i="0">
                <a:effectLst/>
                <a:latin typeface="Calibri" panose="020F0502020204030204" pitchFamily="34" charset="0"/>
                <a:ea typeface="Calibri" panose="020F0502020204030204" pitchFamily="34" charset="0"/>
                <a:cs typeface="Calibri" panose="020F0502020204030204" pitchFamily="34" charset="0"/>
              </a:rPr>
              <a:t>)? </a:t>
            </a:r>
          </a:p>
          <a:p>
            <a:pPr marL="139700" indent="0" algn="just" rtl="0" fontAlgn="base">
              <a:buNone/>
            </a:pPr>
            <a:r>
              <a:rPr lang="en-US" sz="1200" b="0" i="0">
                <a:effectLst/>
                <a:latin typeface="Calibri" panose="020F0502020204030204" pitchFamily="34" charset="0"/>
                <a:ea typeface="Calibri" panose="020F0502020204030204" pitchFamily="34" charset="0"/>
                <a:cs typeface="Calibri" panose="020F0502020204030204" pitchFamily="34" charset="0"/>
              </a:rPr>
              <a:t>Q3: Did you know that SOFA is active in this area? </a:t>
            </a:r>
          </a:p>
          <a:p>
            <a:pPr marL="139700" indent="0" algn="just" rtl="0" fontAlgn="base">
              <a:buNone/>
            </a:pPr>
            <a:r>
              <a:rPr lang="en-US" sz="1200" b="0" i="0">
                <a:effectLst/>
                <a:latin typeface="Calibri" panose="020F0502020204030204" pitchFamily="34" charset="0"/>
                <a:ea typeface="Calibri" panose="020F0502020204030204" pitchFamily="34" charset="0"/>
                <a:cs typeface="Calibri" panose="020F0502020204030204" pitchFamily="34" charset="0"/>
              </a:rPr>
              <a:t>Q4: What could you do from your position to spread these approaches? </a:t>
            </a:r>
          </a:p>
          <a:p>
            <a:pPr marL="139700" indent="0" algn="just" rtl="0" fontAlgn="base">
              <a:buNone/>
            </a:pPr>
            <a:r>
              <a:rPr lang="en-US" sz="1200" b="0" i="0">
                <a:effectLst/>
                <a:latin typeface="Calibri" panose="020F0502020204030204" pitchFamily="34" charset="0"/>
                <a:ea typeface="Calibri" panose="020F0502020204030204" pitchFamily="34" charset="0"/>
                <a:cs typeface="Calibri" panose="020F0502020204030204" pitchFamily="34" charset="0"/>
              </a:rPr>
              <a:t>Q5: Do you see any barriers to the use of TIA in the education and social sectors?</a:t>
            </a:r>
          </a:p>
        </p:txBody>
      </p:sp>
    </p:spTree>
    <p:extLst>
      <p:ext uri="{BB962C8B-B14F-4D97-AF65-F5344CB8AC3E}">
        <p14:creationId xmlns:p14="http://schemas.microsoft.com/office/powerpoint/2010/main" val="11735024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2FC5D2FF-DDD3-9178-018B-0232DB499FDE}"/>
              </a:ext>
            </a:extLst>
          </p:cNvPr>
          <p:cNvSpPr>
            <a:spLocks noGrp="1"/>
          </p:cNvSpPr>
          <p:nvPr>
            <p:ph type="body" idx="1"/>
          </p:nvPr>
        </p:nvSpPr>
        <p:spPr>
          <a:xfrm>
            <a:off x="311699" y="1152475"/>
            <a:ext cx="8274739" cy="2497691"/>
          </a:xfrm>
        </p:spPr>
        <p:txBody>
          <a:bodyPr>
            <a:normAutofit fontScale="92500"/>
          </a:bodyPr>
          <a:lstStyle/>
          <a:p>
            <a:pPr marL="139700" indent="0" algn="just" rtl="0" fontAlgn="base">
              <a:buNone/>
            </a:pPr>
            <a:r>
              <a:rPr lang="en-US" sz="1800" b="1" i="0">
                <a:effectLst/>
                <a:latin typeface="Calibri" panose="020F0502020204030204" pitchFamily="34" charset="0"/>
                <a:ea typeface="Calibri" panose="020F0502020204030204" pitchFamily="34" charset="0"/>
                <a:cs typeface="Calibri" panose="020F0502020204030204" pitchFamily="34" charset="0"/>
              </a:rPr>
              <a:t>The selection of respondents:</a:t>
            </a:r>
            <a:r>
              <a:rPr lang="en-US" sz="1800" b="0" i="0">
                <a:effectLst/>
                <a:latin typeface="Calibri" panose="020F0502020204030204" pitchFamily="34" charset="0"/>
                <a:ea typeface="Calibri" panose="020F0502020204030204" pitchFamily="34" charset="0"/>
                <a:cs typeface="Calibri" panose="020F0502020204030204" pitchFamily="34" charset="0"/>
              </a:rPr>
              <a:t> </a:t>
            </a:r>
            <a:endParaRPr lang="cs-CZ" sz="1800" b="0" i="0">
              <a:effectLst/>
              <a:latin typeface="Calibri" panose="020F0502020204030204" pitchFamily="34" charset="0"/>
              <a:ea typeface="Calibri" panose="020F0502020204030204" pitchFamily="34" charset="0"/>
              <a:cs typeface="Calibri" panose="020F0502020204030204" pitchFamily="34" charset="0"/>
            </a:endParaRPr>
          </a:p>
          <a:p>
            <a:pPr marL="139700" indent="0" algn="just" rtl="0" fontAlgn="base">
              <a:buNone/>
            </a:pPr>
            <a:endParaRPr lang="en-US" sz="1800" b="0" i="0">
              <a:effectLst/>
              <a:latin typeface="Calibri" panose="020F0502020204030204" pitchFamily="34" charset="0"/>
              <a:ea typeface="Calibri" panose="020F0502020204030204" pitchFamily="34" charset="0"/>
              <a:cs typeface="Calibri" panose="020F0502020204030204" pitchFamily="34" charset="0"/>
            </a:endParaRPr>
          </a:p>
          <a:p>
            <a:pPr marL="139700" indent="0" algn="just" rtl="0" fontAlgn="base">
              <a:buNone/>
            </a:pPr>
            <a:r>
              <a:rPr lang="en-US" sz="1300" b="0" i="0">
                <a:effectLst/>
                <a:latin typeface="Calibri" panose="020F0502020204030204" pitchFamily="34" charset="0"/>
                <a:ea typeface="Calibri" panose="020F0502020204030204" pitchFamily="34" charset="0"/>
                <a:cs typeface="Calibri" panose="020F0502020204030204" pitchFamily="34" charset="0"/>
              </a:rPr>
              <a:t>Thanks to different projects and activities (especially the Signals project), SOFA is very well networked in many regions of the Czech Republic. Therefore, the contacts with which the organization has been cooperating for a long time were used. The management of the organization is also involved in commenting on legislation related to the areas of education and protection of children at risk (the president of the organization is an Adviser to the Minister of Education, Youth and Sports). The SOFA advocacy team communicates with parliamentarians and officials of responsible ministries and other related institutions.  </a:t>
            </a:r>
          </a:p>
          <a:p>
            <a:pPr marL="139700" indent="0" algn="just" rtl="0" fontAlgn="base">
              <a:buNone/>
            </a:pPr>
            <a:r>
              <a:rPr lang="en-US" sz="1300" b="0" i="0">
                <a:effectLst/>
                <a:latin typeface="Calibri" panose="020F0502020204030204" pitchFamily="34" charset="0"/>
                <a:ea typeface="Calibri" panose="020F0502020204030204" pitchFamily="34" charset="0"/>
                <a:cs typeface="Calibri" panose="020F0502020204030204" pitchFamily="34" charset="0"/>
              </a:rPr>
              <a:t>In addition to these contacts, officials who do not work with SOFA were contacted to obtain a variety of responses. It is the responses of these individuals that are an important source for us in the future as they represent the views of those who are less informed about the needs of children at risk. </a:t>
            </a:r>
          </a:p>
        </p:txBody>
      </p:sp>
    </p:spTree>
    <p:extLst>
      <p:ext uri="{BB962C8B-B14F-4D97-AF65-F5344CB8AC3E}">
        <p14:creationId xmlns:p14="http://schemas.microsoft.com/office/powerpoint/2010/main" val="19265870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ulka 4">
            <a:extLst>
              <a:ext uri="{FF2B5EF4-FFF2-40B4-BE49-F238E27FC236}">
                <a16:creationId xmlns:a16="http://schemas.microsoft.com/office/drawing/2014/main" id="{9438FC38-D2C8-84B1-6EA3-F4D5894833CA}"/>
              </a:ext>
            </a:extLst>
          </p:cNvPr>
          <p:cNvGraphicFramePr>
            <a:graphicFrameLocks noGrp="1"/>
          </p:cNvGraphicFramePr>
          <p:nvPr>
            <p:extLst>
              <p:ext uri="{D42A27DB-BD31-4B8C-83A1-F6EECF244321}">
                <p14:modId xmlns:p14="http://schemas.microsoft.com/office/powerpoint/2010/main" val="579708269"/>
              </p:ext>
            </p:extLst>
          </p:nvPr>
        </p:nvGraphicFramePr>
        <p:xfrm>
          <a:off x="4044940" y="714051"/>
          <a:ext cx="4074932" cy="3901440"/>
        </p:xfrm>
        <a:graphic>
          <a:graphicData uri="http://schemas.openxmlformats.org/drawingml/2006/table">
            <a:tbl>
              <a:tblPr>
                <a:tableStyleId>{5DA37D80-6434-44D0-A028-1B22A696006F}</a:tableStyleId>
              </a:tblPr>
              <a:tblGrid>
                <a:gridCol w="4074932">
                  <a:extLst>
                    <a:ext uri="{9D8B030D-6E8A-4147-A177-3AD203B41FA5}">
                      <a16:colId xmlns:a16="http://schemas.microsoft.com/office/drawing/2014/main" val="1173385580"/>
                    </a:ext>
                  </a:extLst>
                </a:gridCol>
              </a:tblGrid>
              <a:tr h="152400">
                <a:tc>
                  <a:txBody>
                    <a:bodyPr/>
                    <a:lstStyle/>
                    <a:p>
                      <a:pPr algn="just" rtl="0" fontAlgn="base"/>
                      <a:r>
                        <a:rPr lang="cs-CZ" sz="1600" b="1" u="none" strike="noStrike" cap="none">
                          <a:solidFill>
                            <a:schemeClr val="tx1"/>
                          </a:solidFill>
                          <a:effectLst/>
                          <a:sym typeface="Arial"/>
                        </a:rPr>
                        <a:t>Stakeholder/</a:t>
                      </a:r>
                      <a:r>
                        <a:rPr lang="cs-CZ" sz="1600" b="1" u="none" strike="noStrike" cap="none" err="1">
                          <a:solidFill>
                            <a:schemeClr val="tx1"/>
                          </a:solidFill>
                          <a:effectLst/>
                          <a:sym typeface="Arial"/>
                        </a:rPr>
                        <a:t>Boundary</a:t>
                      </a:r>
                      <a:r>
                        <a:rPr lang="cs-CZ" sz="1600" b="1" u="none" strike="noStrike" cap="none">
                          <a:solidFill>
                            <a:schemeClr val="tx1"/>
                          </a:solidFill>
                          <a:effectLst/>
                          <a:sym typeface="Arial"/>
                        </a:rPr>
                        <a:t> partner </a:t>
                      </a:r>
                      <a:r>
                        <a:rPr lang="cs-CZ" sz="1600" b="1" u="none" strike="noStrike" cap="none" err="1">
                          <a:solidFill>
                            <a:schemeClr val="tx1"/>
                          </a:solidFill>
                          <a:effectLst/>
                          <a:sym typeface="Arial"/>
                        </a:rPr>
                        <a:t>levels</a:t>
                      </a:r>
                      <a:endParaRPr lang="en-GB" sz="1600" b="1" i="0" u="none" strike="noStrike" cap="none">
                        <a:solidFill>
                          <a:schemeClr val="tx1"/>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a:tc>
                <a:extLst>
                  <a:ext uri="{0D108BD9-81ED-4DB2-BD59-A6C34878D82A}">
                    <a16:rowId xmlns:a16="http://schemas.microsoft.com/office/drawing/2014/main" val="3405025681"/>
                  </a:ext>
                </a:extLst>
              </a:tr>
              <a:tr h="152400">
                <a:tc>
                  <a:txBody>
                    <a:bodyPr/>
                    <a:lstStyle/>
                    <a:p>
                      <a:pPr algn="just" rtl="0" fontAlgn="base"/>
                      <a:r>
                        <a:rPr lang="en-GB" sz="1200" b="0">
                          <a:effectLst/>
                        </a:rPr>
                        <a:t>Government level - Ministries </a:t>
                      </a:r>
                      <a:endParaRPr lang="en-GB" sz="2000" b="0" i="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66505222"/>
                  </a:ext>
                </a:extLst>
              </a:tr>
              <a:tr h="152400">
                <a:tc>
                  <a:txBody>
                    <a:bodyPr/>
                    <a:lstStyle/>
                    <a:p>
                      <a:pPr algn="just" rtl="0" fontAlgn="base"/>
                      <a:r>
                        <a:rPr lang="en-GB" sz="1200" b="0">
                          <a:effectLst/>
                        </a:rPr>
                        <a:t>MEPs </a:t>
                      </a:r>
                      <a:endParaRPr lang="en-GB" sz="2000" b="0" i="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609039480"/>
                  </a:ext>
                </a:extLst>
              </a:tr>
              <a:tr h="152400">
                <a:tc>
                  <a:txBody>
                    <a:bodyPr/>
                    <a:lstStyle/>
                    <a:p>
                      <a:pPr algn="just" rtl="0" fontAlgn="base"/>
                      <a:r>
                        <a:rPr lang="en-GB" sz="1200" b="0">
                          <a:effectLst/>
                        </a:rPr>
                        <a:t>Regional authority officials </a:t>
                      </a:r>
                      <a:endParaRPr lang="en-GB" sz="2000" b="0" i="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12281548"/>
                  </a:ext>
                </a:extLst>
              </a:tr>
              <a:tr h="152400">
                <a:tc>
                  <a:txBody>
                    <a:bodyPr/>
                    <a:lstStyle/>
                    <a:p>
                      <a:pPr algn="just" rtl="0" fontAlgn="base"/>
                      <a:r>
                        <a:rPr lang="en-GB" sz="1200" b="0">
                          <a:effectLst/>
                        </a:rPr>
                        <a:t>Municipal authorities </a:t>
                      </a:r>
                      <a:endParaRPr lang="en-GB" sz="2000" b="0" i="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286513432"/>
                  </a:ext>
                </a:extLst>
              </a:tr>
              <a:tr h="152400">
                <a:tc>
                  <a:txBody>
                    <a:bodyPr/>
                    <a:lstStyle/>
                    <a:p>
                      <a:pPr algn="just" rtl="0" fontAlgn="base"/>
                      <a:r>
                        <a:rPr lang="en-GB" sz="1200" b="0">
                          <a:effectLst/>
                        </a:rPr>
                        <a:t>School principals </a:t>
                      </a:r>
                      <a:endParaRPr lang="en-GB" sz="2000" b="0" i="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15353034"/>
                  </a:ext>
                </a:extLst>
              </a:tr>
              <a:tr h="152400">
                <a:tc>
                  <a:txBody>
                    <a:bodyPr/>
                    <a:lstStyle/>
                    <a:p>
                      <a:pPr algn="just" rtl="0" fontAlgn="base"/>
                      <a:r>
                        <a:rPr lang="en-GB" sz="1200" b="0">
                          <a:effectLst/>
                        </a:rPr>
                        <a:t>Teachers and social workers </a:t>
                      </a:r>
                      <a:endParaRPr lang="en-GB" sz="2000" b="0" i="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635227781"/>
                  </a:ext>
                </a:extLst>
              </a:tr>
              <a:tr h="152400">
                <a:tc>
                  <a:txBody>
                    <a:bodyPr/>
                    <a:lstStyle/>
                    <a:p>
                      <a:pPr algn="just" rtl="0" fontAlgn="base"/>
                      <a:r>
                        <a:rPr lang="en-US" sz="1200" b="0">
                          <a:effectLst/>
                        </a:rPr>
                        <a:t>Trainers (of the project outcomes) </a:t>
                      </a:r>
                      <a:endParaRPr lang="en-US" sz="2000" b="0" i="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945092741"/>
                  </a:ext>
                </a:extLst>
              </a:tr>
              <a:tr h="152400">
                <a:tc>
                  <a:txBody>
                    <a:bodyPr/>
                    <a:lstStyle/>
                    <a:p>
                      <a:pPr algn="just" rtl="0" fontAlgn="base"/>
                      <a:r>
                        <a:rPr lang="en-US" sz="1200" b="0">
                          <a:effectLst/>
                        </a:rPr>
                        <a:t>Agency for Social and Legal Protection of Children </a:t>
                      </a:r>
                      <a:endParaRPr lang="en-US" sz="2000" b="0" i="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20137211"/>
                  </a:ext>
                </a:extLst>
              </a:tr>
              <a:tr h="152400">
                <a:tc>
                  <a:txBody>
                    <a:bodyPr/>
                    <a:lstStyle/>
                    <a:p>
                      <a:pPr algn="just" rtl="0" fontAlgn="base"/>
                      <a:r>
                        <a:rPr lang="en-GB" sz="1200" b="0">
                          <a:effectLst/>
                        </a:rPr>
                        <a:t>Universities </a:t>
                      </a:r>
                      <a:endParaRPr lang="en-GB" sz="2000" b="0" i="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83712352"/>
                  </a:ext>
                </a:extLst>
              </a:tr>
              <a:tr h="152400">
                <a:tc>
                  <a:txBody>
                    <a:bodyPr/>
                    <a:lstStyle/>
                    <a:p>
                      <a:pPr algn="just" rtl="0" fontAlgn="base"/>
                      <a:r>
                        <a:rPr lang="en-GB" sz="1200" b="0">
                          <a:effectLst/>
                        </a:rPr>
                        <a:t>Special education centre</a:t>
                      </a:r>
                      <a:r>
                        <a:rPr lang="cs-CZ" sz="1200" b="0">
                          <a:effectLst/>
                        </a:rPr>
                        <a:t>s</a:t>
                      </a:r>
                      <a:r>
                        <a:rPr lang="en-GB" sz="1200" b="0">
                          <a:effectLst/>
                        </a:rPr>
                        <a:t> </a:t>
                      </a:r>
                      <a:endParaRPr lang="en-GB" sz="2000" b="0" i="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61166736"/>
                  </a:ext>
                </a:extLst>
              </a:tr>
              <a:tr h="152400">
                <a:tc>
                  <a:txBody>
                    <a:bodyPr/>
                    <a:lstStyle/>
                    <a:p>
                      <a:pPr algn="just" rtl="0" fontAlgn="base"/>
                      <a:r>
                        <a:rPr lang="en-GB" sz="1200" b="0">
                          <a:effectLst/>
                        </a:rPr>
                        <a:t>National Pedagogical Institute </a:t>
                      </a:r>
                      <a:endParaRPr lang="en-GB" sz="2000" b="0" i="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319712622"/>
                  </a:ext>
                </a:extLst>
              </a:tr>
              <a:tr h="152400">
                <a:tc>
                  <a:txBody>
                    <a:bodyPr/>
                    <a:lstStyle/>
                    <a:p>
                      <a:pPr algn="just" rtl="0" fontAlgn="base"/>
                      <a:r>
                        <a:rPr lang="en-GB" sz="1200" b="0">
                          <a:effectLst/>
                        </a:rPr>
                        <a:t>Local action groups </a:t>
                      </a:r>
                      <a:endParaRPr lang="en-GB" sz="2000" b="0" i="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242188878"/>
                  </a:ext>
                </a:extLst>
              </a:tr>
              <a:tr h="152400">
                <a:tc>
                  <a:txBody>
                    <a:bodyPr/>
                    <a:lstStyle/>
                    <a:p>
                      <a:pPr algn="just" rtl="0" fontAlgn="base"/>
                      <a:r>
                        <a:rPr lang="en-GB" sz="1200" b="0">
                          <a:effectLst/>
                        </a:rPr>
                        <a:t>NGOs </a:t>
                      </a:r>
                      <a:endParaRPr lang="en-GB" sz="2000" b="0" i="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47234720"/>
                  </a:ext>
                </a:extLst>
              </a:tr>
            </a:tbl>
          </a:graphicData>
        </a:graphic>
      </p:graphicFrame>
      <p:sp>
        <p:nvSpPr>
          <p:cNvPr id="7" name="Zástupný text 6">
            <a:extLst>
              <a:ext uri="{FF2B5EF4-FFF2-40B4-BE49-F238E27FC236}">
                <a16:creationId xmlns:a16="http://schemas.microsoft.com/office/drawing/2014/main" id="{F4D04B7E-9D2B-BE74-0141-670D6317C23E}"/>
              </a:ext>
            </a:extLst>
          </p:cNvPr>
          <p:cNvSpPr>
            <a:spLocks noGrp="1"/>
          </p:cNvSpPr>
          <p:nvPr>
            <p:ph type="body" idx="1"/>
          </p:nvPr>
        </p:nvSpPr>
        <p:spPr>
          <a:xfrm>
            <a:off x="311700" y="528009"/>
            <a:ext cx="3999900" cy="3416400"/>
          </a:xfrm>
        </p:spPr>
        <p:txBody>
          <a:bodyPr>
            <a:normAutofit/>
          </a:bodyPr>
          <a:lstStyle/>
          <a:p>
            <a:pPr marL="139700" indent="0">
              <a:buNone/>
            </a:pPr>
            <a:r>
              <a:rPr lang="cs-CZ" sz="1700" b="1" err="1">
                <a:latin typeface="Calibri" panose="020F0502020204030204" pitchFamily="34" charset="0"/>
                <a:ea typeface="Calibri" panose="020F0502020204030204" pitchFamily="34" charset="0"/>
                <a:cs typeface="Calibri" panose="020F0502020204030204" pitchFamily="34" charset="0"/>
              </a:rPr>
              <a:t>Overview</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of</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conducted</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interviews</a:t>
            </a:r>
            <a:r>
              <a:rPr lang="cs-CZ" sz="1700" b="1">
                <a:latin typeface="Calibri" panose="020F0502020204030204" pitchFamily="34" charset="0"/>
                <a:ea typeface="Calibri" panose="020F0502020204030204" pitchFamily="34" charset="0"/>
                <a:cs typeface="Calibri" panose="020F0502020204030204" pitchFamily="34" charset="0"/>
              </a:rPr>
              <a:t>:</a:t>
            </a:r>
          </a:p>
        </p:txBody>
      </p:sp>
      <p:pic>
        <p:nvPicPr>
          <p:cNvPr id="9" name="Obrázek 8" descr="Obsah obrázku oblečení, kreslené, kresba, muž&#10;&#10;Popis byl vytvořen automaticky">
            <a:extLst>
              <a:ext uri="{FF2B5EF4-FFF2-40B4-BE49-F238E27FC236}">
                <a16:creationId xmlns:a16="http://schemas.microsoft.com/office/drawing/2014/main" id="{2A69CC8D-D5B1-50EB-BB21-DB12E0F1800B}"/>
              </a:ext>
            </a:extLst>
          </p:cNvPr>
          <p:cNvPicPr>
            <a:picLocks noChangeAspect="1"/>
          </p:cNvPicPr>
          <p:nvPr/>
        </p:nvPicPr>
        <p:blipFill>
          <a:blip r:embed="rId2"/>
          <a:stretch>
            <a:fillRect/>
          </a:stretch>
        </p:blipFill>
        <p:spPr>
          <a:xfrm>
            <a:off x="500492" y="1365504"/>
            <a:ext cx="3355656" cy="2863596"/>
          </a:xfrm>
          <a:prstGeom prst="rect">
            <a:avLst/>
          </a:prstGeom>
        </p:spPr>
      </p:pic>
    </p:spTree>
    <p:extLst>
      <p:ext uri="{BB962C8B-B14F-4D97-AF65-F5344CB8AC3E}">
        <p14:creationId xmlns:p14="http://schemas.microsoft.com/office/powerpoint/2010/main" val="40716681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FF02F1E5-5A32-C002-E80E-7AF486050E84}"/>
              </a:ext>
            </a:extLst>
          </p:cNvPr>
          <p:cNvSpPr>
            <a:spLocks noGrp="1"/>
          </p:cNvSpPr>
          <p:nvPr>
            <p:ph type="body" idx="1"/>
          </p:nvPr>
        </p:nvSpPr>
        <p:spPr>
          <a:xfrm>
            <a:off x="311699" y="401444"/>
            <a:ext cx="8594407" cy="4167431"/>
          </a:xfrm>
        </p:spPr>
        <p:txBody>
          <a:bodyPr>
            <a:normAutofit fontScale="40000" lnSpcReduction="20000"/>
          </a:bodyPr>
          <a:lstStyle/>
          <a:p>
            <a:pPr marL="139700" indent="0" algn="just" rtl="0" fontAlgn="base">
              <a:buNone/>
            </a:pPr>
            <a:r>
              <a:rPr lang="en-US" sz="4300" b="1" i="0">
                <a:solidFill>
                  <a:schemeClr val="tx1"/>
                </a:solidFill>
                <a:effectLst/>
                <a:latin typeface="Calibri" panose="020F0502020204030204" pitchFamily="34" charset="0"/>
                <a:ea typeface="Calibri" panose="020F0502020204030204" pitchFamily="34" charset="0"/>
                <a:cs typeface="Calibri" panose="020F0502020204030204" pitchFamily="34" charset="0"/>
              </a:rPr>
              <a:t>Evaluation background </a:t>
            </a:r>
            <a:endParaRPr lang="cs-CZ" sz="4300" b="1" i="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139700" indent="0" algn="just" rtl="0" fontAlgn="base">
              <a:buNone/>
            </a:pPr>
            <a:endParaRPr lang="en-US" sz="2700" b="1" i="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139700" indent="0" algn="just" rtl="0" fontAlgn="base">
              <a:buNone/>
            </a:pPr>
            <a:r>
              <a:rPr lang="en-US" sz="3000" b="0" i="0">
                <a:effectLst/>
                <a:latin typeface="Calibri" panose="020F0502020204030204" pitchFamily="34" charset="0"/>
                <a:ea typeface="Calibri" panose="020F0502020204030204" pitchFamily="34" charset="0"/>
                <a:cs typeface="Calibri" panose="020F0502020204030204" pitchFamily="34" charset="0"/>
              </a:rPr>
              <a:t>The project defines its own mission and overall goal as follows:  </a:t>
            </a:r>
            <a:endParaRPr lang="cs-CZ" sz="3000" b="0" i="0">
              <a:effectLst/>
              <a:latin typeface="Calibri" panose="020F0502020204030204" pitchFamily="34" charset="0"/>
              <a:ea typeface="Calibri" panose="020F0502020204030204" pitchFamily="34" charset="0"/>
              <a:cs typeface="Calibri" panose="020F0502020204030204" pitchFamily="34" charset="0"/>
            </a:endParaRPr>
          </a:p>
          <a:p>
            <a:pPr marL="139700" indent="0" algn="just" rtl="0" fontAlgn="base">
              <a:buNone/>
            </a:pPr>
            <a:endParaRPr lang="en-US" sz="3000" b="0" i="0">
              <a:effectLst/>
              <a:latin typeface="Calibri" panose="020F0502020204030204" pitchFamily="34" charset="0"/>
              <a:ea typeface="Calibri" panose="020F0502020204030204" pitchFamily="34" charset="0"/>
              <a:cs typeface="Calibri" panose="020F0502020204030204" pitchFamily="34" charset="0"/>
            </a:endParaRPr>
          </a:p>
          <a:p>
            <a:pPr marL="139700" indent="0" algn="just" rtl="0" fontAlgn="base">
              <a:buNone/>
            </a:pPr>
            <a:r>
              <a:rPr lang="en-US" sz="3000" b="0" i="1">
                <a:effectLst/>
                <a:latin typeface="Calibri" panose="020F0502020204030204" pitchFamily="34" charset="0"/>
                <a:ea typeface="Calibri" panose="020F0502020204030204" pitchFamily="34" charset="0"/>
                <a:cs typeface="Calibri" panose="020F0502020204030204" pitchFamily="34" charset="0"/>
              </a:rPr>
              <a:t>“We create conditions for children with traumatic experiences to receive support in schools and other institutions to help mitigate the effects of trauma. This is why we have created </a:t>
            </a:r>
            <a:r>
              <a:rPr lang="en-US" sz="3000" b="0" i="1" err="1">
                <a:effectLst/>
                <a:latin typeface="Calibri" panose="020F0502020204030204" pitchFamily="34" charset="0"/>
                <a:ea typeface="Calibri" panose="020F0502020204030204" pitchFamily="34" charset="0"/>
                <a:cs typeface="Calibri" panose="020F0502020204030204" pitchFamily="34" charset="0"/>
              </a:rPr>
              <a:t>PorT</a:t>
            </a:r>
            <a:r>
              <a:rPr lang="en-US" sz="3000" b="0" i="1">
                <a:effectLst/>
                <a:latin typeface="Calibri" panose="020F0502020204030204" pitchFamily="34" charset="0"/>
                <a:ea typeface="Calibri" panose="020F0502020204030204" pitchFamily="34" charset="0"/>
                <a:cs typeface="Calibri" panose="020F0502020204030204" pitchFamily="34" charset="0"/>
              </a:rPr>
              <a:t> - Understanding Trauma.” </a:t>
            </a:r>
            <a:r>
              <a:rPr lang="en-US" sz="3000" b="0" i="0">
                <a:effectLst/>
                <a:latin typeface="Calibri" panose="020F0502020204030204" pitchFamily="34" charset="0"/>
                <a:ea typeface="Calibri" panose="020F0502020204030204" pitchFamily="34" charset="0"/>
                <a:cs typeface="Calibri" panose="020F0502020204030204" pitchFamily="34" charset="0"/>
              </a:rPr>
              <a:t> </a:t>
            </a:r>
            <a:endParaRPr lang="cs-CZ" sz="3000" b="0" i="0">
              <a:effectLst/>
              <a:latin typeface="Calibri" panose="020F0502020204030204" pitchFamily="34" charset="0"/>
              <a:ea typeface="Calibri" panose="020F0502020204030204" pitchFamily="34" charset="0"/>
              <a:cs typeface="Calibri" panose="020F0502020204030204" pitchFamily="34" charset="0"/>
            </a:endParaRPr>
          </a:p>
          <a:p>
            <a:pPr marL="139700" indent="0" algn="just" rtl="0" fontAlgn="base">
              <a:buNone/>
            </a:pPr>
            <a:endParaRPr lang="en-US" sz="3000" b="0" i="0">
              <a:effectLst/>
              <a:latin typeface="Calibri" panose="020F0502020204030204" pitchFamily="34" charset="0"/>
              <a:ea typeface="Calibri" panose="020F0502020204030204" pitchFamily="34" charset="0"/>
              <a:cs typeface="Calibri" panose="020F0502020204030204" pitchFamily="34" charset="0"/>
            </a:endParaRPr>
          </a:p>
          <a:p>
            <a:pPr marL="139700" indent="0" algn="just" fontAlgn="base">
              <a:buNone/>
            </a:pPr>
            <a:r>
              <a:rPr lang="en-US" sz="3000" b="0" i="0">
                <a:effectLst/>
                <a:latin typeface="Calibri" panose="020F0502020204030204" pitchFamily="34" charset="0"/>
                <a:ea typeface="Calibri" panose="020F0502020204030204" pitchFamily="34" charset="0"/>
                <a:cs typeface="Calibri" panose="020F0502020204030204" pitchFamily="34" charset="0"/>
              </a:rPr>
              <a:t>In terms of good practice, effective use of project outputs and achievement of the objective, the following general assumptions were identified:  </a:t>
            </a:r>
          </a:p>
          <a:p>
            <a:pPr algn="just" fontAlgn="base"/>
            <a:r>
              <a:rPr lang="en-US" sz="3000" b="0" i="0">
                <a:effectLst/>
                <a:latin typeface="Calibri" panose="020F0502020204030204" pitchFamily="34" charset="0"/>
                <a:ea typeface="Calibri" panose="020F0502020204030204" pitchFamily="34" charset="0"/>
                <a:cs typeface="Calibri" panose="020F0502020204030204" pitchFamily="34" charset="0"/>
              </a:rPr>
              <a:t>Outputs are based on latest knowledge and expert insight into the situation and needs of children at risk in the region, evidence-based methodology, suggestions of supervision teams, peer group and users of project outputs.  </a:t>
            </a:r>
          </a:p>
          <a:p>
            <a:pPr algn="just" fontAlgn="base"/>
            <a:r>
              <a:rPr lang="en-US" sz="3000" b="0" i="0">
                <a:effectLst/>
                <a:latin typeface="Calibri" panose="020F0502020204030204" pitchFamily="34" charset="0"/>
                <a:ea typeface="Calibri" panose="020F0502020204030204" pitchFamily="34" charset="0"/>
                <a:cs typeface="Calibri" panose="020F0502020204030204" pitchFamily="34" charset="0"/>
              </a:rPr>
              <a:t>The lecturers should be carefully selected and professionally qualified. To ensure local knowledge of local organizations supporting children at risk, they should represent all regions of the Czech Republic. </a:t>
            </a:r>
          </a:p>
          <a:p>
            <a:pPr algn="just" fontAlgn="base"/>
            <a:r>
              <a:rPr lang="en-US" sz="3000" b="0" i="0">
                <a:effectLst/>
                <a:latin typeface="Calibri" panose="020F0502020204030204" pitchFamily="34" charset="0"/>
                <a:ea typeface="Calibri" panose="020F0502020204030204" pitchFamily="34" charset="0"/>
                <a:cs typeface="Calibri" panose="020F0502020204030204" pitchFamily="34" charset="0"/>
              </a:rPr>
              <a:t>The project outputs should be piloted and adapted based on the feedback of the participants of the training.  </a:t>
            </a:r>
          </a:p>
          <a:p>
            <a:pPr algn="just" fontAlgn="base"/>
            <a:r>
              <a:rPr lang="en-US" sz="3000" b="0" i="0">
                <a:effectLst/>
                <a:latin typeface="Calibri" panose="020F0502020204030204" pitchFamily="34" charset="0"/>
                <a:ea typeface="Calibri" panose="020F0502020204030204" pitchFamily="34" charset="0"/>
                <a:cs typeface="Calibri" panose="020F0502020204030204" pitchFamily="34" charset="0"/>
              </a:rPr>
              <a:t>The participants should fully understand the benefits of the project outputs and its added value for their own well-being. </a:t>
            </a:r>
          </a:p>
          <a:p>
            <a:pPr algn="just" fontAlgn="base"/>
            <a:r>
              <a:rPr lang="en-US" sz="3000" b="0" i="0">
                <a:effectLst/>
                <a:latin typeface="Calibri" panose="020F0502020204030204" pitchFamily="34" charset="0"/>
                <a:ea typeface="Calibri" panose="020F0502020204030204" pitchFamily="34" charset="0"/>
                <a:cs typeface="Calibri" panose="020F0502020204030204" pitchFamily="34" charset="0"/>
              </a:rPr>
              <a:t>The educational materials should be visually attractive (for adults and children). </a:t>
            </a:r>
          </a:p>
          <a:p>
            <a:pPr algn="just" fontAlgn="base"/>
            <a:r>
              <a:rPr lang="en-US" sz="3000" b="0" i="0">
                <a:effectLst/>
                <a:latin typeface="Calibri" panose="020F0502020204030204" pitchFamily="34" charset="0"/>
                <a:ea typeface="Calibri" panose="020F0502020204030204" pitchFamily="34" charset="0"/>
                <a:cs typeface="Calibri" panose="020F0502020204030204" pitchFamily="34" charset="0"/>
              </a:rPr>
              <a:t>The participants should get a general knowledge of the possibilities of the interdisciplinary cooperation and competences. </a:t>
            </a:r>
          </a:p>
          <a:p>
            <a:pPr algn="just" fontAlgn="base"/>
            <a:r>
              <a:rPr lang="en-US" sz="3000" b="0" i="0">
                <a:effectLst/>
                <a:latin typeface="Calibri" panose="020F0502020204030204" pitchFamily="34" charset="0"/>
                <a:ea typeface="Calibri" panose="020F0502020204030204" pitchFamily="34" charset="0"/>
                <a:cs typeface="Calibri" panose="020F0502020204030204" pitchFamily="34" charset="0"/>
              </a:rPr>
              <a:t>The solutions and approaches offered should not be costly. </a:t>
            </a:r>
          </a:p>
          <a:p>
            <a:pPr algn="just" fontAlgn="base"/>
            <a:r>
              <a:rPr lang="en-US" sz="3000" b="0" i="0">
                <a:effectLst/>
                <a:latin typeface="Calibri" panose="020F0502020204030204" pitchFamily="34" charset="0"/>
                <a:ea typeface="Calibri" panose="020F0502020204030204" pitchFamily="34" charset="0"/>
                <a:cs typeface="Calibri" panose="020F0502020204030204" pitchFamily="34" charset="0"/>
              </a:rPr>
              <a:t>There is a need to spread awareness of the basic principles of a trauma-informed approach to encourage general public to use it and find out more.  </a:t>
            </a:r>
          </a:p>
          <a:p>
            <a:pPr algn="just" fontAlgn="base"/>
            <a:r>
              <a:rPr lang="en-US" sz="3000" b="0" i="0">
                <a:effectLst/>
                <a:latin typeface="Calibri" panose="020F0502020204030204" pitchFamily="34" charset="0"/>
                <a:ea typeface="Calibri" panose="020F0502020204030204" pitchFamily="34" charset="0"/>
                <a:cs typeface="Calibri" panose="020F0502020204030204" pitchFamily="34" charset="0"/>
              </a:rPr>
              <a:t>Advocacy work is necessary to promote systemic changes. </a:t>
            </a:r>
          </a:p>
          <a:p>
            <a:pPr algn="just" fontAlgn="base"/>
            <a:r>
              <a:rPr lang="en-US" sz="3000" b="0" i="0">
                <a:effectLst/>
                <a:latin typeface="Calibri" panose="020F0502020204030204" pitchFamily="34" charset="0"/>
                <a:ea typeface="Calibri" panose="020F0502020204030204" pitchFamily="34" charset="0"/>
                <a:cs typeface="Calibri" panose="020F0502020204030204" pitchFamily="34" charset="0"/>
              </a:rPr>
              <a:t>There is always a need to assure that in project implementation, inappropriate solutions can be identified early and quickly. </a:t>
            </a:r>
          </a:p>
          <a:p>
            <a:pPr marL="139700" indent="0">
              <a:buNone/>
            </a:pPr>
            <a:endParaRPr lang="cs-CZ">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357938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4E5A695-ADB7-2F3E-8D6E-975BDF6A4AC4}"/>
              </a:ext>
            </a:extLst>
          </p:cNvPr>
          <p:cNvSpPr>
            <a:spLocks noGrp="1"/>
          </p:cNvSpPr>
          <p:nvPr>
            <p:ph type="title"/>
          </p:nvPr>
        </p:nvSpPr>
        <p:spPr/>
        <p:txBody>
          <a:bodyPr>
            <a:normAutofit/>
          </a:bodyPr>
          <a:lstStyle/>
          <a:p>
            <a:r>
              <a:rPr lang="cs-CZ" sz="1700" b="1">
                <a:latin typeface="Calibri" panose="020F0502020204030204" pitchFamily="34" charset="0"/>
                <a:ea typeface="Calibri" panose="020F0502020204030204" pitchFamily="34" charset="0"/>
                <a:cs typeface="Calibri" panose="020F0502020204030204" pitchFamily="34" charset="0"/>
              </a:rPr>
              <a:t>Table 1: </a:t>
            </a:r>
            <a:r>
              <a:rPr lang="cs-CZ" sz="1700" b="1" err="1">
                <a:latin typeface="Calibri" panose="020F0502020204030204" pitchFamily="34" charset="0"/>
                <a:ea typeface="Calibri" panose="020F0502020204030204" pitchFamily="34" charset="0"/>
                <a:cs typeface="Calibri" panose="020F0502020204030204" pitchFamily="34" charset="0"/>
              </a:rPr>
              <a:t>Theory</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of</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change</a:t>
            </a:r>
            <a:endParaRPr lang="cs-CZ" sz="1700" b="1">
              <a:latin typeface="Calibri" panose="020F0502020204030204" pitchFamily="34" charset="0"/>
              <a:ea typeface="Calibri" panose="020F0502020204030204" pitchFamily="34" charset="0"/>
              <a:cs typeface="Calibri" panose="020F0502020204030204" pitchFamily="34" charset="0"/>
            </a:endParaRPr>
          </a:p>
        </p:txBody>
      </p:sp>
      <p:pic>
        <p:nvPicPr>
          <p:cNvPr id="6" name="Obrázek 5" descr="Obsah obrázku text, dokument, Písmo, účtenka&#10;&#10;Popis byl vytvořen automaticky">
            <a:extLst>
              <a:ext uri="{FF2B5EF4-FFF2-40B4-BE49-F238E27FC236}">
                <a16:creationId xmlns:a16="http://schemas.microsoft.com/office/drawing/2014/main" id="{231498DC-1CAB-E8F2-E691-2587D9951551}"/>
              </a:ext>
            </a:extLst>
          </p:cNvPr>
          <p:cNvPicPr>
            <a:picLocks noChangeAspect="1"/>
          </p:cNvPicPr>
          <p:nvPr/>
        </p:nvPicPr>
        <p:blipFill>
          <a:blip r:embed="rId2"/>
          <a:stretch>
            <a:fillRect/>
          </a:stretch>
        </p:blipFill>
        <p:spPr>
          <a:xfrm>
            <a:off x="0" y="1014969"/>
            <a:ext cx="9144000" cy="3174521"/>
          </a:xfrm>
          <a:prstGeom prst="rect">
            <a:avLst/>
          </a:prstGeom>
        </p:spPr>
      </p:pic>
    </p:spTree>
    <p:extLst>
      <p:ext uri="{BB962C8B-B14F-4D97-AF65-F5344CB8AC3E}">
        <p14:creationId xmlns:p14="http://schemas.microsoft.com/office/powerpoint/2010/main" val="7543100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DEA6BA74-8828-5C0A-AAA0-1B5661532AC1}"/>
              </a:ext>
            </a:extLst>
          </p:cNvPr>
          <p:cNvSpPr>
            <a:spLocks noGrp="1"/>
          </p:cNvSpPr>
          <p:nvPr>
            <p:ph type="body" idx="1"/>
          </p:nvPr>
        </p:nvSpPr>
        <p:spPr>
          <a:xfrm>
            <a:off x="348276" y="445339"/>
            <a:ext cx="3999900" cy="3416400"/>
          </a:xfrm>
        </p:spPr>
        <p:txBody>
          <a:bodyPr>
            <a:normAutofit/>
          </a:bodyPr>
          <a:lstStyle/>
          <a:p>
            <a:pPr marL="139700" indent="0">
              <a:buNone/>
            </a:pPr>
            <a:r>
              <a:rPr lang="cs-CZ" sz="1700" b="1" err="1">
                <a:latin typeface="Calibri" panose="020F0502020204030204" pitchFamily="34" charset="0"/>
                <a:ea typeface="Calibri" panose="020F0502020204030204" pitchFamily="34" charset="0"/>
                <a:cs typeface="Calibri" panose="020F0502020204030204" pitchFamily="34" charset="0"/>
              </a:rPr>
              <a:t>Boundary</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partners</a:t>
            </a:r>
            <a:endParaRPr lang="cs-CZ" sz="1700" b="1">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9" name="Tabulka 8">
            <a:extLst>
              <a:ext uri="{FF2B5EF4-FFF2-40B4-BE49-F238E27FC236}">
                <a16:creationId xmlns:a16="http://schemas.microsoft.com/office/drawing/2014/main" id="{F666A17B-0B73-E57D-E833-646F4EF08F16}"/>
              </a:ext>
            </a:extLst>
          </p:cNvPr>
          <p:cNvGraphicFramePr>
            <a:graphicFrameLocks noGrp="1"/>
          </p:cNvGraphicFramePr>
          <p:nvPr>
            <p:extLst>
              <p:ext uri="{D42A27DB-BD31-4B8C-83A1-F6EECF244321}">
                <p14:modId xmlns:p14="http://schemas.microsoft.com/office/powerpoint/2010/main" val="3939400752"/>
              </p:ext>
            </p:extLst>
          </p:nvPr>
        </p:nvGraphicFramePr>
        <p:xfrm>
          <a:off x="39624" y="888865"/>
          <a:ext cx="9064752" cy="3474973"/>
        </p:xfrm>
        <a:graphic>
          <a:graphicData uri="http://schemas.openxmlformats.org/drawingml/2006/table">
            <a:tbl>
              <a:tblPr firstRow="1" bandRow="1">
                <a:tableStyleId>{E3DCEEDB-2416-429D-801A-B33CDB0347B7}</a:tableStyleId>
              </a:tblPr>
              <a:tblGrid>
                <a:gridCol w="3021584">
                  <a:extLst>
                    <a:ext uri="{9D8B030D-6E8A-4147-A177-3AD203B41FA5}">
                      <a16:colId xmlns:a16="http://schemas.microsoft.com/office/drawing/2014/main" val="2378625272"/>
                    </a:ext>
                  </a:extLst>
                </a:gridCol>
                <a:gridCol w="2714752">
                  <a:extLst>
                    <a:ext uri="{9D8B030D-6E8A-4147-A177-3AD203B41FA5}">
                      <a16:colId xmlns:a16="http://schemas.microsoft.com/office/drawing/2014/main" val="4069984201"/>
                    </a:ext>
                  </a:extLst>
                </a:gridCol>
                <a:gridCol w="472440">
                  <a:extLst>
                    <a:ext uri="{9D8B030D-6E8A-4147-A177-3AD203B41FA5}">
                      <a16:colId xmlns:a16="http://schemas.microsoft.com/office/drawing/2014/main" val="1867055361"/>
                    </a:ext>
                  </a:extLst>
                </a:gridCol>
                <a:gridCol w="2855976">
                  <a:extLst>
                    <a:ext uri="{9D8B030D-6E8A-4147-A177-3AD203B41FA5}">
                      <a16:colId xmlns:a16="http://schemas.microsoft.com/office/drawing/2014/main" val="395636025"/>
                    </a:ext>
                  </a:extLst>
                </a:gridCol>
              </a:tblGrid>
              <a:tr h="45745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Stakeholder/ </a:t>
                      </a:r>
                      <a:r>
                        <a:rPr lang="cs-CZ"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B</a:t>
                      </a:r>
                      <a:r>
                        <a:rPr lang="en-GB" sz="1200" b="1" i="0" u="none" strike="noStrike" cap="none" err="1">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oundary</a:t>
                      </a: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 partner </a:t>
                      </a:r>
                    </a:p>
                    <a:p>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Outcome</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Challenge</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gridSpan="2">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Progress</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Markers</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hMerge="1">
                  <a:txBody>
                    <a:bodyPr/>
                    <a:lstStyle/>
                    <a:p>
                      <a:endParaRPr lang="cs-CZ"/>
                    </a:p>
                  </a:txBody>
                  <a:tcPr/>
                </a:tc>
                <a:extLst>
                  <a:ext uri="{0D108BD9-81ED-4DB2-BD59-A6C34878D82A}">
                    <a16:rowId xmlns:a16="http://schemas.microsoft.com/office/drawing/2014/main" val="2789004365"/>
                  </a:ext>
                </a:extLst>
              </a:tr>
              <a:tr h="2894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Ministry of Education, Youth and Sport, Ministry of </a:t>
                      </a:r>
                      <a:r>
                        <a:rPr lang="en-US" sz="1200" b="1"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Labour</a:t>
                      </a:r>
                      <a:r>
                        <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and Social Affairs </a:t>
                      </a:r>
                      <a:endParaRPr lang="en-US" sz="1200" b="1" i="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cs-CZ" sz="1400" b="1" i="0" u="none" strike="noStrike" cap="none">
                        <a:solidFill>
                          <a:srgbClr val="000000"/>
                        </a:solidFill>
                        <a:effectLst/>
                        <a:latin typeface="Arial"/>
                        <a:ea typeface="Arial"/>
                        <a:cs typeface="Arial"/>
                        <a:sym typeface="Arial"/>
                      </a:endParaRPr>
                    </a:p>
                    <a:p>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Plays a key role in drafting legislation and implementing systemic change. </a:t>
                      </a:r>
                    </a:p>
                    <a:p>
                      <a:pPr rtl="0" fontAlgn="base"/>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G</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rant accreditation of training</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(especially important for the social workers).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Financial support the training delivery.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Monito</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the implementation and</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cs-CZ"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provide</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supervision</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and e</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valuation support. </a:t>
                      </a:r>
                    </a:p>
                    <a:p>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Are aware of the need to support children at risk.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 and create positive systemic change in support of children at risk. </a:t>
                      </a:r>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Know the basics of TIA.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Spread awareness about TIA at meetings.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Push for systemic change to support children at risk. </a:t>
                      </a:r>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Look for ways to financially support the care of children at risk.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Advocacy themes in strategic documents and laws. </a:t>
                      </a:r>
                    </a:p>
                    <a:p>
                      <a:endParaRPr lang="cs-CZ" sz="12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42547425"/>
                  </a:ext>
                </a:extLst>
              </a:tr>
            </a:tbl>
          </a:graphicData>
        </a:graphic>
      </p:graphicFrame>
      <p:pic>
        <p:nvPicPr>
          <p:cNvPr id="3080" name="Picture 8" descr="Neutrální obličej bez výplně">
            <a:extLst>
              <a:ext uri="{FF2B5EF4-FFF2-40B4-BE49-F238E27FC236}">
                <a16:creationId xmlns:a16="http://schemas.microsoft.com/office/drawing/2014/main" id="{15011CA3-D41E-7768-6BBB-EB9C8F9E6E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140" y="1521805"/>
            <a:ext cx="486918" cy="48691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smívající se obličej bez výplně">
            <a:extLst>
              <a:ext uri="{FF2B5EF4-FFF2-40B4-BE49-F238E27FC236}">
                <a16:creationId xmlns:a16="http://schemas.microsoft.com/office/drawing/2014/main" id="{593E7E2D-12D1-A92F-35FA-A4F3F4053D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139" y="238289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Veselý obličej bez výplně">
            <a:extLst>
              <a:ext uri="{FF2B5EF4-FFF2-40B4-BE49-F238E27FC236}">
                <a16:creationId xmlns:a16="http://schemas.microsoft.com/office/drawing/2014/main" id="{CDE728C8-B349-8199-3ABD-F7F1572278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2139" y="3420862"/>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yklus s osobami">
            <a:extLst>
              <a:ext uri="{FF2B5EF4-FFF2-40B4-BE49-F238E27FC236}">
                <a16:creationId xmlns:a16="http://schemas.microsoft.com/office/drawing/2014/main" id="{2B687FAF-C51A-4B9C-782D-AED3C6BB67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93620" y="823669"/>
            <a:ext cx="579120" cy="57912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Cílové publikum">
            <a:extLst>
              <a:ext uri="{FF2B5EF4-FFF2-40B4-BE49-F238E27FC236}">
                <a16:creationId xmlns:a16="http://schemas.microsoft.com/office/drawing/2014/main" id="{30FE7975-9988-BE63-3F32-C6562CA24EC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52059" y="855057"/>
            <a:ext cx="572983" cy="572983"/>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Váhy spravedlnosti">
            <a:extLst>
              <a:ext uri="{FF2B5EF4-FFF2-40B4-BE49-F238E27FC236}">
                <a16:creationId xmlns:a16="http://schemas.microsoft.com/office/drawing/2014/main" id="{B5DD171B-FC34-0585-7343-8A0064F7FB6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94564" y="881244"/>
            <a:ext cx="482735" cy="482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18339"/>
      </p:ext>
    </p:extLst>
  </p:cSld>
  <p:clrMapOvr>
    <a:masterClrMapping/>
  </p:clrMapOvr>
  <p:extLst>
    <p:ext uri="{6950BFC3-D8DA-4A85-94F7-54DA5524770B}">
      <p188:commentRel xmlns:p188="http://schemas.microsoft.com/office/powerpoint/2018/8/main" r:id="rId2"/>
    </p:ext>
  </p:extLs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DEA6BA74-8828-5C0A-AAA0-1B5661532AC1}"/>
              </a:ext>
            </a:extLst>
          </p:cNvPr>
          <p:cNvSpPr>
            <a:spLocks noGrp="1"/>
          </p:cNvSpPr>
          <p:nvPr>
            <p:ph type="body" idx="1"/>
          </p:nvPr>
        </p:nvSpPr>
        <p:spPr>
          <a:xfrm>
            <a:off x="348276" y="445339"/>
            <a:ext cx="3999900" cy="3416400"/>
          </a:xfrm>
        </p:spPr>
        <p:txBody>
          <a:bodyPr>
            <a:normAutofit/>
          </a:bodyPr>
          <a:lstStyle/>
          <a:p>
            <a:pPr marL="139700" indent="0">
              <a:buNone/>
            </a:pPr>
            <a:r>
              <a:rPr lang="cs-CZ" sz="1700" b="1" err="1">
                <a:latin typeface="Calibri" panose="020F0502020204030204" pitchFamily="34" charset="0"/>
                <a:ea typeface="Calibri" panose="020F0502020204030204" pitchFamily="34" charset="0"/>
                <a:cs typeface="Calibri" panose="020F0502020204030204" pitchFamily="34" charset="0"/>
              </a:rPr>
              <a:t>Boundary</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partners</a:t>
            </a:r>
            <a:endParaRPr lang="cs-CZ" sz="1700" b="1">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9" name="Tabulka 8">
            <a:extLst>
              <a:ext uri="{FF2B5EF4-FFF2-40B4-BE49-F238E27FC236}">
                <a16:creationId xmlns:a16="http://schemas.microsoft.com/office/drawing/2014/main" id="{F666A17B-0B73-E57D-E833-646F4EF08F16}"/>
              </a:ext>
            </a:extLst>
          </p:cNvPr>
          <p:cNvGraphicFramePr>
            <a:graphicFrameLocks noGrp="1"/>
          </p:cNvGraphicFramePr>
          <p:nvPr>
            <p:extLst>
              <p:ext uri="{D42A27DB-BD31-4B8C-83A1-F6EECF244321}">
                <p14:modId xmlns:p14="http://schemas.microsoft.com/office/powerpoint/2010/main" val="3520927724"/>
              </p:ext>
            </p:extLst>
          </p:nvPr>
        </p:nvGraphicFramePr>
        <p:xfrm>
          <a:off x="39624" y="888865"/>
          <a:ext cx="9064752" cy="3352427"/>
        </p:xfrm>
        <a:graphic>
          <a:graphicData uri="http://schemas.openxmlformats.org/drawingml/2006/table">
            <a:tbl>
              <a:tblPr firstRow="1" bandRow="1">
                <a:tableStyleId>{E3DCEEDB-2416-429D-801A-B33CDB0347B7}</a:tableStyleId>
              </a:tblPr>
              <a:tblGrid>
                <a:gridCol w="3021584">
                  <a:extLst>
                    <a:ext uri="{9D8B030D-6E8A-4147-A177-3AD203B41FA5}">
                      <a16:colId xmlns:a16="http://schemas.microsoft.com/office/drawing/2014/main" val="2378625272"/>
                    </a:ext>
                  </a:extLst>
                </a:gridCol>
                <a:gridCol w="2714752">
                  <a:extLst>
                    <a:ext uri="{9D8B030D-6E8A-4147-A177-3AD203B41FA5}">
                      <a16:colId xmlns:a16="http://schemas.microsoft.com/office/drawing/2014/main" val="4069984201"/>
                    </a:ext>
                  </a:extLst>
                </a:gridCol>
                <a:gridCol w="472440">
                  <a:extLst>
                    <a:ext uri="{9D8B030D-6E8A-4147-A177-3AD203B41FA5}">
                      <a16:colId xmlns:a16="http://schemas.microsoft.com/office/drawing/2014/main" val="1867055361"/>
                    </a:ext>
                  </a:extLst>
                </a:gridCol>
                <a:gridCol w="2855976">
                  <a:extLst>
                    <a:ext uri="{9D8B030D-6E8A-4147-A177-3AD203B41FA5}">
                      <a16:colId xmlns:a16="http://schemas.microsoft.com/office/drawing/2014/main" val="395636025"/>
                    </a:ext>
                  </a:extLst>
                </a:gridCol>
              </a:tblGrid>
              <a:tr h="45745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Stakeholder/ </a:t>
                      </a:r>
                      <a:r>
                        <a:rPr lang="cs-CZ"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B</a:t>
                      </a:r>
                      <a:r>
                        <a:rPr lang="en-GB" sz="1200" b="1" i="0" u="none" strike="noStrike" cap="none" err="1">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oundary</a:t>
                      </a: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 partner </a:t>
                      </a:r>
                    </a:p>
                    <a:p>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Outcome</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Challenge</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gridSpan="2">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Progress</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Markers</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hMerge="1">
                  <a:txBody>
                    <a:bodyPr/>
                    <a:lstStyle/>
                    <a:p>
                      <a:endParaRPr lang="cs-CZ"/>
                    </a:p>
                  </a:txBody>
                  <a:tcPr/>
                </a:tc>
                <a:extLst>
                  <a:ext uri="{0D108BD9-81ED-4DB2-BD59-A6C34878D82A}">
                    <a16:rowId xmlns:a16="http://schemas.microsoft.com/office/drawing/2014/main" val="2789004365"/>
                  </a:ext>
                </a:extLst>
              </a:tr>
              <a:tr h="2894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MEP</a:t>
                      </a:r>
                      <a:r>
                        <a:rPr lang="cs-CZ"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a:t>
                      </a:r>
                      <a:r>
                        <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endParaRPr lang="cs-CZ" sz="1400" b="1" i="0" u="none" strike="noStrike" cap="none">
                        <a:solidFill>
                          <a:srgbClr val="000000"/>
                        </a:solidFill>
                        <a:effectLst/>
                        <a:latin typeface="Arial"/>
                        <a:ea typeface="Arial"/>
                        <a:cs typeface="Arial"/>
                        <a:sym typeface="Arial"/>
                      </a:endParaRPr>
                    </a:p>
                    <a:p>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Play a key role in drafting legislation and implementing systemic change. </a:t>
                      </a: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rovide</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platform for international and multidisciplinary cooperation</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Are aware of the need to support children at risk. </a:t>
                      </a:r>
                    </a:p>
                    <a:p>
                      <a:pPr rtl="0" fontAlgn="base"/>
                      <a:r>
                        <a:rPr lang="cs-CZ"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Vote</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for positive change in support of children at risk. </a:t>
                      </a: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Inclusion of topics on the agendas of the Education and Social Affairs Committees.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Spread awareness about TIA at parliamentary meetings</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Advocacy themes in strategic documents and laws.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42547425"/>
                  </a:ext>
                </a:extLst>
              </a:tr>
            </a:tbl>
          </a:graphicData>
        </a:graphic>
      </p:graphicFrame>
      <p:pic>
        <p:nvPicPr>
          <p:cNvPr id="3080" name="Picture 8" descr="Neutrální obličej bez výplně">
            <a:extLst>
              <a:ext uri="{FF2B5EF4-FFF2-40B4-BE49-F238E27FC236}">
                <a16:creationId xmlns:a16="http://schemas.microsoft.com/office/drawing/2014/main" id="{15011CA3-D41E-7768-6BBB-EB9C8F9E6E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140" y="1521805"/>
            <a:ext cx="486918" cy="48691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smívající se obličej bez výplně">
            <a:extLst>
              <a:ext uri="{FF2B5EF4-FFF2-40B4-BE49-F238E27FC236}">
                <a16:creationId xmlns:a16="http://schemas.microsoft.com/office/drawing/2014/main" id="{593E7E2D-12D1-A92F-35FA-A4F3F4053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139" y="238289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Veselý obličej bez výplně">
            <a:extLst>
              <a:ext uri="{FF2B5EF4-FFF2-40B4-BE49-F238E27FC236}">
                <a16:creationId xmlns:a16="http://schemas.microsoft.com/office/drawing/2014/main" id="{CDE728C8-B349-8199-3ABD-F7F1572278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139" y="3420862"/>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yklus s osobami">
            <a:extLst>
              <a:ext uri="{FF2B5EF4-FFF2-40B4-BE49-F238E27FC236}">
                <a16:creationId xmlns:a16="http://schemas.microsoft.com/office/drawing/2014/main" id="{2B687FAF-C51A-4B9C-782D-AED3C6BB67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3620" y="823669"/>
            <a:ext cx="579120" cy="57912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Cílové publikum">
            <a:extLst>
              <a:ext uri="{FF2B5EF4-FFF2-40B4-BE49-F238E27FC236}">
                <a16:creationId xmlns:a16="http://schemas.microsoft.com/office/drawing/2014/main" id="{30FE7975-9988-BE63-3F32-C6562CA24E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2059" y="855057"/>
            <a:ext cx="572983" cy="572983"/>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Váhy spravedlnosti">
            <a:extLst>
              <a:ext uri="{FF2B5EF4-FFF2-40B4-BE49-F238E27FC236}">
                <a16:creationId xmlns:a16="http://schemas.microsoft.com/office/drawing/2014/main" id="{B5DD171B-FC34-0585-7343-8A0064F7FB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4564" y="881244"/>
            <a:ext cx="482735" cy="482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74928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DEA6BA74-8828-5C0A-AAA0-1B5661532AC1}"/>
              </a:ext>
            </a:extLst>
          </p:cNvPr>
          <p:cNvSpPr>
            <a:spLocks noGrp="1"/>
          </p:cNvSpPr>
          <p:nvPr>
            <p:ph type="body" idx="1"/>
          </p:nvPr>
        </p:nvSpPr>
        <p:spPr>
          <a:xfrm>
            <a:off x="348276" y="445339"/>
            <a:ext cx="3999900" cy="3416400"/>
          </a:xfrm>
        </p:spPr>
        <p:txBody>
          <a:bodyPr>
            <a:normAutofit/>
          </a:bodyPr>
          <a:lstStyle/>
          <a:p>
            <a:pPr marL="139700" indent="0">
              <a:buNone/>
            </a:pPr>
            <a:r>
              <a:rPr lang="cs-CZ" sz="1700" b="1" err="1">
                <a:latin typeface="Calibri" panose="020F0502020204030204" pitchFamily="34" charset="0"/>
                <a:ea typeface="Calibri" panose="020F0502020204030204" pitchFamily="34" charset="0"/>
                <a:cs typeface="Calibri" panose="020F0502020204030204" pitchFamily="34" charset="0"/>
              </a:rPr>
              <a:t>Boundary</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partners</a:t>
            </a:r>
            <a:endParaRPr lang="cs-CZ" sz="1700" b="1">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9" name="Tabulka 8">
            <a:extLst>
              <a:ext uri="{FF2B5EF4-FFF2-40B4-BE49-F238E27FC236}">
                <a16:creationId xmlns:a16="http://schemas.microsoft.com/office/drawing/2014/main" id="{F666A17B-0B73-E57D-E833-646F4EF08F16}"/>
              </a:ext>
            </a:extLst>
          </p:cNvPr>
          <p:cNvGraphicFramePr>
            <a:graphicFrameLocks noGrp="1"/>
          </p:cNvGraphicFramePr>
          <p:nvPr>
            <p:extLst>
              <p:ext uri="{D42A27DB-BD31-4B8C-83A1-F6EECF244321}">
                <p14:modId xmlns:p14="http://schemas.microsoft.com/office/powerpoint/2010/main" val="2796561491"/>
              </p:ext>
            </p:extLst>
          </p:nvPr>
        </p:nvGraphicFramePr>
        <p:xfrm>
          <a:off x="39624" y="888865"/>
          <a:ext cx="9064752" cy="4206493"/>
        </p:xfrm>
        <a:graphic>
          <a:graphicData uri="http://schemas.openxmlformats.org/drawingml/2006/table">
            <a:tbl>
              <a:tblPr firstRow="1" bandRow="1">
                <a:tableStyleId>{E3DCEEDB-2416-429D-801A-B33CDB0347B7}</a:tableStyleId>
              </a:tblPr>
              <a:tblGrid>
                <a:gridCol w="3021584">
                  <a:extLst>
                    <a:ext uri="{9D8B030D-6E8A-4147-A177-3AD203B41FA5}">
                      <a16:colId xmlns:a16="http://schemas.microsoft.com/office/drawing/2014/main" val="2378625272"/>
                    </a:ext>
                  </a:extLst>
                </a:gridCol>
                <a:gridCol w="2714752">
                  <a:extLst>
                    <a:ext uri="{9D8B030D-6E8A-4147-A177-3AD203B41FA5}">
                      <a16:colId xmlns:a16="http://schemas.microsoft.com/office/drawing/2014/main" val="4069984201"/>
                    </a:ext>
                  </a:extLst>
                </a:gridCol>
                <a:gridCol w="472440">
                  <a:extLst>
                    <a:ext uri="{9D8B030D-6E8A-4147-A177-3AD203B41FA5}">
                      <a16:colId xmlns:a16="http://schemas.microsoft.com/office/drawing/2014/main" val="1867055361"/>
                    </a:ext>
                  </a:extLst>
                </a:gridCol>
                <a:gridCol w="2855976">
                  <a:extLst>
                    <a:ext uri="{9D8B030D-6E8A-4147-A177-3AD203B41FA5}">
                      <a16:colId xmlns:a16="http://schemas.microsoft.com/office/drawing/2014/main" val="395636025"/>
                    </a:ext>
                  </a:extLst>
                </a:gridCol>
              </a:tblGrid>
              <a:tr h="45745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Stakeholder/ </a:t>
                      </a:r>
                      <a:r>
                        <a:rPr lang="cs-CZ"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B</a:t>
                      </a:r>
                      <a:r>
                        <a:rPr lang="en-GB" sz="1200" b="1" i="0" u="none" strike="noStrike" cap="none" err="1">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oundary</a:t>
                      </a: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 partner </a:t>
                      </a:r>
                    </a:p>
                    <a:p>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Outcome</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Challenge</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gridSpan="2">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Progress</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Markers</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hMerge="1">
                  <a:txBody>
                    <a:bodyPr/>
                    <a:lstStyle/>
                    <a:p>
                      <a:endParaRPr lang="cs-CZ"/>
                    </a:p>
                  </a:txBody>
                  <a:tcPr/>
                </a:tc>
                <a:extLst>
                  <a:ext uri="{0D108BD9-81ED-4DB2-BD59-A6C34878D82A}">
                    <a16:rowId xmlns:a16="http://schemas.microsoft.com/office/drawing/2014/main" val="2789004365"/>
                  </a:ext>
                </a:extLst>
              </a:tr>
              <a:tr h="2894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Regional authorities and municipalities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a few cases they could be the founders of primary schools.) </a:t>
                      </a:r>
                      <a:endParaRPr lang="cs-CZ" sz="1400" b="0" i="0" u="none" strike="noStrike" cap="none">
                        <a:solidFill>
                          <a:srgbClr val="000000"/>
                        </a:solidFill>
                        <a:effectLst/>
                        <a:latin typeface="Arial"/>
                        <a:ea typeface="Arial"/>
                        <a:cs typeface="Arial"/>
                        <a:sym typeface="Arial"/>
                      </a:endParaRPr>
                    </a:p>
                    <a:p>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Are fundamental to the development of regional action plans and long-term plans that influence the approach to children's mental health and child at risk issues across the region. </a:t>
                      </a: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Are an important partner in the dissemination of information towards primary school founders, social workplaces and other institutions. </a:t>
                      </a: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Play a key role in the development of interdisciplinary cooperation in the region.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Are aware of the need to support children at risk. </a:t>
                      </a:r>
                    </a:p>
                    <a:p>
                      <a:pPr rtl="0" fontAlgn="base"/>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upport</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and create positive systemic change in support of children at risk. </a:t>
                      </a: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Know the basics of TIA.</a:t>
                      </a:r>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a:latin typeface="Calibri" panose="020F0502020204030204" pitchFamily="34" charset="0"/>
                          <a:ea typeface="Calibri" panose="020F0502020204030204" pitchFamily="34" charset="0"/>
                          <a:cs typeface="Calibri" panose="020F0502020204030204" pitchFamily="34" charset="0"/>
                        </a:rPr>
                        <a:t>Spread awareness about TIA at meetings: organize conferences and events for the heads of education departments, representatives of school founders and school founders.  </a:t>
                      </a:r>
                    </a:p>
                    <a:p>
                      <a:pPr rtl="0" fontAlgn="base"/>
                      <a:endParaRPr lang="en-US" sz="1200">
                        <a:latin typeface="Calibri" panose="020F0502020204030204" pitchFamily="34" charset="0"/>
                        <a:ea typeface="Calibri" panose="020F0502020204030204" pitchFamily="34" charset="0"/>
                        <a:cs typeface="Calibri" panose="020F0502020204030204" pitchFamily="34" charset="0"/>
                      </a:endParaRPr>
                    </a:p>
                    <a:p>
                      <a:pPr rtl="0" fontAlgn="base"/>
                      <a:r>
                        <a:rPr lang="en-US" sz="1200">
                          <a:latin typeface="Calibri" panose="020F0502020204030204" pitchFamily="34" charset="0"/>
                          <a:ea typeface="Calibri" panose="020F0502020204030204" pitchFamily="34" charset="0"/>
                          <a:cs typeface="Calibri" panose="020F0502020204030204" pitchFamily="34" charset="0"/>
                        </a:rPr>
                        <a:t>Push for systemic change to support children at risk. </a:t>
                      </a:r>
                    </a:p>
                    <a:p>
                      <a:pPr rtl="0" fontAlgn="base"/>
                      <a:r>
                        <a:rPr lang="en-US" sz="1200">
                          <a:latin typeface="Calibri" panose="020F0502020204030204" pitchFamily="34" charset="0"/>
                          <a:ea typeface="Calibri" panose="020F0502020204030204" pitchFamily="34" charset="0"/>
                          <a:cs typeface="Calibri" panose="020F0502020204030204" pitchFamily="34" charset="0"/>
                        </a:rPr>
                        <a:t>Look for ways to financially support the care of children at risk. </a:t>
                      </a:r>
                    </a:p>
                    <a:p>
                      <a:pPr rtl="0" fontAlgn="base"/>
                      <a:r>
                        <a:rPr lang="en-US" sz="1200">
                          <a:latin typeface="Calibri" panose="020F0502020204030204" pitchFamily="34" charset="0"/>
                          <a:ea typeface="Calibri" panose="020F0502020204030204" pitchFamily="34" charset="0"/>
                          <a:cs typeface="Calibri" panose="020F0502020204030204" pitchFamily="34" charset="0"/>
                        </a:rPr>
                        <a:t>Advocacy themes in strategic documents and laws. </a:t>
                      </a:r>
                      <a:endParaRPr lang="cs-CZ" sz="1200">
                        <a:latin typeface="Calibri" panose="020F0502020204030204" pitchFamily="34" charset="0"/>
                        <a:ea typeface="Calibri" panose="020F0502020204030204" pitchFamily="34" charset="0"/>
                        <a:cs typeface="Calibri" panose="020F0502020204030204" pitchFamily="34" charset="0"/>
                      </a:endParaRPr>
                    </a:p>
                    <a:p>
                      <a:pPr rtl="0" fontAlgn="base"/>
                      <a:r>
                        <a:rPr lang="en-US" sz="1200">
                          <a:latin typeface="Calibri" panose="020F0502020204030204" pitchFamily="34" charset="0"/>
                          <a:ea typeface="Calibri" panose="020F0502020204030204" pitchFamily="34" charset="0"/>
                          <a:cs typeface="Calibri" panose="020F0502020204030204" pitchFamily="34" charset="0"/>
                        </a:rPr>
                        <a:t>Implementation of SOFA activities into long-term plans</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42547425"/>
                  </a:ext>
                </a:extLst>
              </a:tr>
            </a:tbl>
          </a:graphicData>
        </a:graphic>
      </p:graphicFrame>
      <p:pic>
        <p:nvPicPr>
          <p:cNvPr id="3080" name="Picture 8" descr="Neutrální obličej bez výplně">
            <a:extLst>
              <a:ext uri="{FF2B5EF4-FFF2-40B4-BE49-F238E27FC236}">
                <a16:creationId xmlns:a16="http://schemas.microsoft.com/office/drawing/2014/main" id="{15011CA3-D41E-7768-6BBB-EB9C8F9E6E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140" y="1521805"/>
            <a:ext cx="486918" cy="48691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smívající se obličej bez výplně">
            <a:extLst>
              <a:ext uri="{FF2B5EF4-FFF2-40B4-BE49-F238E27FC236}">
                <a16:creationId xmlns:a16="http://schemas.microsoft.com/office/drawing/2014/main" id="{593E7E2D-12D1-A92F-35FA-A4F3F4053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139" y="238289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Veselý obličej bez výplně">
            <a:extLst>
              <a:ext uri="{FF2B5EF4-FFF2-40B4-BE49-F238E27FC236}">
                <a16:creationId xmlns:a16="http://schemas.microsoft.com/office/drawing/2014/main" id="{CDE728C8-B349-8199-3ABD-F7F1572278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139" y="3420862"/>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yklus s osobami">
            <a:extLst>
              <a:ext uri="{FF2B5EF4-FFF2-40B4-BE49-F238E27FC236}">
                <a16:creationId xmlns:a16="http://schemas.microsoft.com/office/drawing/2014/main" id="{2B687FAF-C51A-4B9C-782D-AED3C6BB67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3620" y="823669"/>
            <a:ext cx="579120" cy="57912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Cílové publikum">
            <a:extLst>
              <a:ext uri="{FF2B5EF4-FFF2-40B4-BE49-F238E27FC236}">
                <a16:creationId xmlns:a16="http://schemas.microsoft.com/office/drawing/2014/main" id="{30FE7975-9988-BE63-3F32-C6562CA24E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2059" y="855057"/>
            <a:ext cx="572983" cy="572983"/>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Váhy spravedlnosti">
            <a:extLst>
              <a:ext uri="{FF2B5EF4-FFF2-40B4-BE49-F238E27FC236}">
                <a16:creationId xmlns:a16="http://schemas.microsoft.com/office/drawing/2014/main" id="{B5DD171B-FC34-0585-7343-8A0064F7FB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4564" y="881244"/>
            <a:ext cx="482735" cy="482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4335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DEA6BA74-8828-5C0A-AAA0-1B5661532AC1}"/>
              </a:ext>
            </a:extLst>
          </p:cNvPr>
          <p:cNvSpPr>
            <a:spLocks noGrp="1"/>
          </p:cNvSpPr>
          <p:nvPr>
            <p:ph type="body" idx="1"/>
          </p:nvPr>
        </p:nvSpPr>
        <p:spPr>
          <a:xfrm>
            <a:off x="348276" y="445339"/>
            <a:ext cx="3999900" cy="3416400"/>
          </a:xfrm>
        </p:spPr>
        <p:txBody>
          <a:bodyPr>
            <a:normAutofit/>
          </a:bodyPr>
          <a:lstStyle/>
          <a:p>
            <a:pPr marL="139700" indent="0">
              <a:buNone/>
            </a:pPr>
            <a:r>
              <a:rPr lang="cs-CZ" sz="1700" b="1" err="1">
                <a:latin typeface="Calibri" panose="020F0502020204030204" pitchFamily="34" charset="0"/>
                <a:ea typeface="Calibri" panose="020F0502020204030204" pitchFamily="34" charset="0"/>
                <a:cs typeface="Calibri" panose="020F0502020204030204" pitchFamily="34" charset="0"/>
              </a:rPr>
              <a:t>Boundary</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partners</a:t>
            </a:r>
            <a:endParaRPr lang="cs-CZ" sz="1700" b="1">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9" name="Tabulka 8">
            <a:extLst>
              <a:ext uri="{FF2B5EF4-FFF2-40B4-BE49-F238E27FC236}">
                <a16:creationId xmlns:a16="http://schemas.microsoft.com/office/drawing/2014/main" id="{F666A17B-0B73-E57D-E833-646F4EF08F16}"/>
              </a:ext>
            </a:extLst>
          </p:cNvPr>
          <p:cNvGraphicFramePr>
            <a:graphicFrameLocks noGrp="1"/>
          </p:cNvGraphicFramePr>
          <p:nvPr>
            <p:extLst>
              <p:ext uri="{D42A27DB-BD31-4B8C-83A1-F6EECF244321}">
                <p14:modId xmlns:p14="http://schemas.microsoft.com/office/powerpoint/2010/main" val="3155837903"/>
              </p:ext>
            </p:extLst>
          </p:nvPr>
        </p:nvGraphicFramePr>
        <p:xfrm>
          <a:off x="39624" y="888865"/>
          <a:ext cx="9064752" cy="3352427"/>
        </p:xfrm>
        <a:graphic>
          <a:graphicData uri="http://schemas.openxmlformats.org/drawingml/2006/table">
            <a:tbl>
              <a:tblPr firstRow="1" bandRow="1">
                <a:tableStyleId>{E3DCEEDB-2416-429D-801A-B33CDB0347B7}</a:tableStyleId>
              </a:tblPr>
              <a:tblGrid>
                <a:gridCol w="3021584">
                  <a:extLst>
                    <a:ext uri="{9D8B030D-6E8A-4147-A177-3AD203B41FA5}">
                      <a16:colId xmlns:a16="http://schemas.microsoft.com/office/drawing/2014/main" val="2378625272"/>
                    </a:ext>
                  </a:extLst>
                </a:gridCol>
                <a:gridCol w="2714752">
                  <a:extLst>
                    <a:ext uri="{9D8B030D-6E8A-4147-A177-3AD203B41FA5}">
                      <a16:colId xmlns:a16="http://schemas.microsoft.com/office/drawing/2014/main" val="4069984201"/>
                    </a:ext>
                  </a:extLst>
                </a:gridCol>
                <a:gridCol w="472440">
                  <a:extLst>
                    <a:ext uri="{9D8B030D-6E8A-4147-A177-3AD203B41FA5}">
                      <a16:colId xmlns:a16="http://schemas.microsoft.com/office/drawing/2014/main" val="1867055361"/>
                    </a:ext>
                  </a:extLst>
                </a:gridCol>
                <a:gridCol w="2855976">
                  <a:extLst>
                    <a:ext uri="{9D8B030D-6E8A-4147-A177-3AD203B41FA5}">
                      <a16:colId xmlns:a16="http://schemas.microsoft.com/office/drawing/2014/main" val="395636025"/>
                    </a:ext>
                  </a:extLst>
                </a:gridCol>
              </a:tblGrid>
              <a:tr h="45745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Stakeholder/ </a:t>
                      </a:r>
                      <a:r>
                        <a:rPr lang="cs-CZ"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B</a:t>
                      </a:r>
                      <a:r>
                        <a:rPr lang="en-GB" sz="1200" b="1" i="0" u="none" strike="noStrike" cap="none" err="1">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oundary</a:t>
                      </a: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 partner </a:t>
                      </a:r>
                    </a:p>
                    <a:p>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Outcome</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Challenge</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gridSpan="2">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Progress</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Markers</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hMerge="1">
                  <a:txBody>
                    <a:bodyPr/>
                    <a:lstStyle/>
                    <a:p>
                      <a:endParaRPr lang="cs-CZ"/>
                    </a:p>
                  </a:txBody>
                  <a:tcPr/>
                </a:tc>
                <a:extLst>
                  <a:ext uri="{0D108BD9-81ED-4DB2-BD59-A6C34878D82A}">
                    <a16:rowId xmlns:a16="http://schemas.microsoft.com/office/drawing/2014/main" val="2789004365"/>
                  </a:ext>
                </a:extLst>
              </a:tr>
              <a:tr h="2894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Municipal authorities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(Founders of primary schools. Appoint and dismiss primary school principals.) </a:t>
                      </a:r>
                      <a:endParaRPr lang="cs-CZ" sz="1400" b="0" i="0" u="none" strike="noStrike" cap="none">
                        <a:solidFill>
                          <a:srgbClr val="000000"/>
                        </a:solidFill>
                        <a:effectLst/>
                        <a:latin typeface="Arial"/>
                        <a:ea typeface="Arial"/>
                        <a:cs typeface="Arial"/>
                        <a:sym typeface="Arial"/>
                      </a:endParaRPr>
                    </a:p>
                    <a:p>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Their role is crucial for the support of interdisciplinary cooperation and establishment of a coordinator of the interdisciplinary cooperation. </a:t>
                      </a: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 schools in the implementation of trauma-informed approach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Are aware of the need to support children at risk. </a:t>
                      </a:r>
                    </a:p>
                    <a:p>
                      <a:pPr rtl="0" fontAlgn="base"/>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upport</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and create positive systemic change in support of children at risk. </a:t>
                      </a:r>
                    </a:p>
                    <a:p>
                      <a:pPr rtl="0" fontAlgn="base"/>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Know the basics of TIA.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Spread awareness about TIA at meetings.  </a:t>
                      </a:r>
                    </a:p>
                    <a:p>
                      <a:pPr rtl="0" fontAlgn="base"/>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 interdisciplinary cooperation.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Establish and support a coordinator for interdisciplinary cooperation.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 outreach mental health support.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42547425"/>
                  </a:ext>
                </a:extLst>
              </a:tr>
            </a:tbl>
          </a:graphicData>
        </a:graphic>
      </p:graphicFrame>
      <p:pic>
        <p:nvPicPr>
          <p:cNvPr id="3080" name="Picture 8" descr="Neutrální obličej bez výplně">
            <a:extLst>
              <a:ext uri="{FF2B5EF4-FFF2-40B4-BE49-F238E27FC236}">
                <a16:creationId xmlns:a16="http://schemas.microsoft.com/office/drawing/2014/main" id="{15011CA3-D41E-7768-6BBB-EB9C8F9E6E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140" y="1521805"/>
            <a:ext cx="486918" cy="48691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smívající se obličej bez výplně">
            <a:extLst>
              <a:ext uri="{FF2B5EF4-FFF2-40B4-BE49-F238E27FC236}">
                <a16:creationId xmlns:a16="http://schemas.microsoft.com/office/drawing/2014/main" id="{593E7E2D-12D1-A92F-35FA-A4F3F4053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139" y="238289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Veselý obličej bez výplně">
            <a:extLst>
              <a:ext uri="{FF2B5EF4-FFF2-40B4-BE49-F238E27FC236}">
                <a16:creationId xmlns:a16="http://schemas.microsoft.com/office/drawing/2014/main" id="{CDE728C8-B349-8199-3ABD-F7F1572278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139" y="3420862"/>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yklus s osobami">
            <a:extLst>
              <a:ext uri="{FF2B5EF4-FFF2-40B4-BE49-F238E27FC236}">
                <a16:creationId xmlns:a16="http://schemas.microsoft.com/office/drawing/2014/main" id="{2B687FAF-C51A-4B9C-782D-AED3C6BB67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3620" y="823669"/>
            <a:ext cx="579120" cy="57912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Cílové publikum">
            <a:extLst>
              <a:ext uri="{FF2B5EF4-FFF2-40B4-BE49-F238E27FC236}">
                <a16:creationId xmlns:a16="http://schemas.microsoft.com/office/drawing/2014/main" id="{30FE7975-9988-BE63-3F32-C6562CA24E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2059" y="855057"/>
            <a:ext cx="572983" cy="572983"/>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Váhy spravedlnosti">
            <a:extLst>
              <a:ext uri="{FF2B5EF4-FFF2-40B4-BE49-F238E27FC236}">
                <a16:creationId xmlns:a16="http://schemas.microsoft.com/office/drawing/2014/main" id="{B5DD171B-FC34-0585-7343-8A0064F7FB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4564" y="881244"/>
            <a:ext cx="482735" cy="482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4335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DEA6BA74-8828-5C0A-AAA0-1B5661532AC1}"/>
              </a:ext>
            </a:extLst>
          </p:cNvPr>
          <p:cNvSpPr>
            <a:spLocks noGrp="1"/>
          </p:cNvSpPr>
          <p:nvPr>
            <p:ph type="body" idx="1"/>
          </p:nvPr>
        </p:nvSpPr>
        <p:spPr>
          <a:xfrm>
            <a:off x="348276" y="445339"/>
            <a:ext cx="3999900" cy="3416400"/>
          </a:xfrm>
        </p:spPr>
        <p:txBody>
          <a:bodyPr>
            <a:normAutofit/>
          </a:bodyPr>
          <a:lstStyle/>
          <a:p>
            <a:pPr marL="139700" indent="0">
              <a:buNone/>
            </a:pPr>
            <a:r>
              <a:rPr lang="cs-CZ" sz="1700" b="1" err="1">
                <a:latin typeface="Calibri" panose="020F0502020204030204" pitchFamily="34" charset="0"/>
                <a:ea typeface="Calibri" panose="020F0502020204030204" pitchFamily="34" charset="0"/>
                <a:cs typeface="Calibri" panose="020F0502020204030204" pitchFamily="34" charset="0"/>
              </a:rPr>
              <a:t>Boundary</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partners</a:t>
            </a:r>
            <a:endParaRPr lang="cs-CZ" sz="1700" b="1">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9" name="Tabulka 8">
            <a:extLst>
              <a:ext uri="{FF2B5EF4-FFF2-40B4-BE49-F238E27FC236}">
                <a16:creationId xmlns:a16="http://schemas.microsoft.com/office/drawing/2014/main" id="{F666A17B-0B73-E57D-E833-646F4EF08F16}"/>
              </a:ext>
            </a:extLst>
          </p:cNvPr>
          <p:cNvGraphicFramePr>
            <a:graphicFrameLocks noGrp="1"/>
          </p:cNvGraphicFramePr>
          <p:nvPr>
            <p:extLst>
              <p:ext uri="{D42A27DB-BD31-4B8C-83A1-F6EECF244321}">
                <p14:modId xmlns:p14="http://schemas.microsoft.com/office/powerpoint/2010/main" val="295704344"/>
              </p:ext>
            </p:extLst>
          </p:nvPr>
        </p:nvGraphicFramePr>
        <p:xfrm>
          <a:off x="39624" y="888865"/>
          <a:ext cx="9064752" cy="3352427"/>
        </p:xfrm>
        <a:graphic>
          <a:graphicData uri="http://schemas.openxmlformats.org/drawingml/2006/table">
            <a:tbl>
              <a:tblPr firstRow="1" bandRow="1">
                <a:tableStyleId>{E3DCEEDB-2416-429D-801A-B33CDB0347B7}</a:tableStyleId>
              </a:tblPr>
              <a:tblGrid>
                <a:gridCol w="3021584">
                  <a:extLst>
                    <a:ext uri="{9D8B030D-6E8A-4147-A177-3AD203B41FA5}">
                      <a16:colId xmlns:a16="http://schemas.microsoft.com/office/drawing/2014/main" val="2378625272"/>
                    </a:ext>
                  </a:extLst>
                </a:gridCol>
                <a:gridCol w="2714752">
                  <a:extLst>
                    <a:ext uri="{9D8B030D-6E8A-4147-A177-3AD203B41FA5}">
                      <a16:colId xmlns:a16="http://schemas.microsoft.com/office/drawing/2014/main" val="4069984201"/>
                    </a:ext>
                  </a:extLst>
                </a:gridCol>
                <a:gridCol w="472440">
                  <a:extLst>
                    <a:ext uri="{9D8B030D-6E8A-4147-A177-3AD203B41FA5}">
                      <a16:colId xmlns:a16="http://schemas.microsoft.com/office/drawing/2014/main" val="1867055361"/>
                    </a:ext>
                  </a:extLst>
                </a:gridCol>
                <a:gridCol w="2855976">
                  <a:extLst>
                    <a:ext uri="{9D8B030D-6E8A-4147-A177-3AD203B41FA5}">
                      <a16:colId xmlns:a16="http://schemas.microsoft.com/office/drawing/2014/main" val="395636025"/>
                    </a:ext>
                  </a:extLst>
                </a:gridCol>
              </a:tblGrid>
              <a:tr h="45745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Stakeholder/ </a:t>
                      </a:r>
                      <a:r>
                        <a:rPr lang="cs-CZ"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B</a:t>
                      </a:r>
                      <a:r>
                        <a:rPr lang="en-GB" sz="1200" b="1" i="0" u="none" strike="noStrike" cap="none" err="1">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oundary</a:t>
                      </a: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 partner </a:t>
                      </a:r>
                    </a:p>
                    <a:p>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Outcome</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Challenge</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gridSpan="2">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Progress</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Markers</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hMerge="1">
                  <a:txBody>
                    <a:bodyPr/>
                    <a:lstStyle/>
                    <a:p>
                      <a:endParaRPr lang="cs-CZ"/>
                    </a:p>
                  </a:txBody>
                  <a:tcPr/>
                </a:tc>
                <a:extLst>
                  <a:ext uri="{0D108BD9-81ED-4DB2-BD59-A6C34878D82A}">
                    <a16:rowId xmlns:a16="http://schemas.microsoft.com/office/drawing/2014/main" val="2789004365"/>
                  </a:ext>
                </a:extLst>
              </a:tr>
              <a:tr h="2894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School principals </a:t>
                      </a:r>
                      <a:endParaRPr lang="cs-CZ" sz="1400" b="1" i="0" u="none" strike="noStrike" cap="none">
                        <a:solidFill>
                          <a:srgbClr val="000000"/>
                        </a:solidFill>
                        <a:effectLst/>
                        <a:latin typeface="Arial"/>
                        <a:ea typeface="Arial"/>
                        <a:cs typeface="Arial"/>
                        <a:sym typeface="Arial"/>
                      </a:endParaRPr>
                    </a:p>
                    <a:p>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They are actively seeking for the ways for interdisciplinary</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cooperation</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Implementation support of the teachers</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p>
                    <a:p>
                      <a:pPr rtl="0" fontAlgn="base"/>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D</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evelop</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whole-school approach to t</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h</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e implementation of TIA</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Allow resources to the teachers</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p>
                    <a:p>
                      <a:pPr rtl="0" fontAlgn="base"/>
                      <a:r>
                        <a:rPr lang="cs-CZ"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Seek</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cs-CZ"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for</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cs-CZ"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resources</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cs-CZ"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for</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e</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xternal</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support</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Are aware of the need to support children at risk.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 the safe school environment. </a:t>
                      </a:r>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cs-CZ"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pport</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interdisciplinary cooperation.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Know the basics of TIA.</a:t>
                      </a:r>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upport</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teachers in the implementation of TIA.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Allow and support whole-school approach to the implementation of TIA.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Seek long term support by the team of trainers.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42547425"/>
                  </a:ext>
                </a:extLst>
              </a:tr>
            </a:tbl>
          </a:graphicData>
        </a:graphic>
      </p:graphicFrame>
      <p:pic>
        <p:nvPicPr>
          <p:cNvPr id="3080" name="Picture 8" descr="Neutrální obličej bez výplně">
            <a:extLst>
              <a:ext uri="{FF2B5EF4-FFF2-40B4-BE49-F238E27FC236}">
                <a16:creationId xmlns:a16="http://schemas.microsoft.com/office/drawing/2014/main" id="{15011CA3-D41E-7768-6BBB-EB9C8F9E6E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140" y="1521805"/>
            <a:ext cx="486918" cy="48691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smívající se obličej bez výplně">
            <a:extLst>
              <a:ext uri="{FF2B5EF4-FFF2-40B4-BE49-F238E27FC236}">
                <a16:creationId xmlns:a16="http://schemas.microsoft.com/office/drawing/2014/main" id="{593E7E2D-12D1-A92F-35FA-A4F3F4053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139" y="238289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Veselý obličej bez výplně">
            <a:extLst>
              <a:ext uri="{FF2B5EF4-FFF2-40B4-BE49-F238E27FC236}">
                <a16:creationId xmlns:a16="http://schemas.microsoft.com/office/drawing/2014/main" id="{CDE728C8-B349-8199-3ABD-F7F1572278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139" y="3420862"/>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yklus s osobami">
            <a:extLst>
              <a:ext uri="{FF2B5EF4-FFF2-40B4-BE49-F238E27FC236}">
                <a16:creationId xmlns:a16="http://schemas.microsoft.com/office/drawing/2014/main" id="{2B687FAF-C51A-4B9C-782D-AED3C6BB67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3620" y="823669"/>
            <a:ext cx="579120" cy="57912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Cílové publikum">
            <a:extLst>
              <a:ext uri="{FF2B5EF4-FFF2-40B4-BE49-F238E27FC236}">
                <a16:creationId xmlns:a16="http://schemas.microsoft.com/office/drawing/2014/main" id="{30FE7975-9988-BE63-3F32-C6562CA24E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2059" y="855057"/>
            <a:ext cx="572983" cy="572983"/>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Váhy spravedlnosti">
            <a:extLst>
              <a:ext uri="{FF2B5EF4-FFF2-40B4-BE49-F238E27FC236}">
                <a16:creationId xmlns:a16="http://schemas.microsoft.com/office/drawing/2014/main" id="{B5DD171B-FC34-0585-7343-8A0064F7FB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4564" y="881244"/>
            <a:ext cx="482735" cy="482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8831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DEA6BA74-8828-5C0A-AAA0-1B5661532AC1}"/>
              </a:ext>
            </a:extLst>
          </p:cNvPr>
          <p:cNvSpPr>
            <a:spLocks noGrp="1"/>
          </p:cNvSpPr>
          <p:nvPr>
            <p:ph type="body" idx="1"/>
          </p:nvPr>
        </p:nvSpPr>
        <p:spPr>
          <a:xfrm>
            <a:off x="348276" y="445339"/>
            <a:ext cx="3999900" cy="3416400"/>
          </a:xfrm>
        </p:spPr>
        <p:txBody>
          <a:bodyPr>
            <a:normAutofit/>
          </a:bodyPr>
          <a:lstStyle/>
          <a:p>
            <a:pPr marL="139700" indent="0">
              <a:buNone/>
            </a:pPr>
            <a:r>
              <a:rPr lang="cs-CZ" sz="1700" b="1" err="1">
                <a:latin typeface="Calibri" panose="020F0502020204030204" pitchFamily="34" charset="0"/>
                <a:ea typeface="Calibri" panose="020F0502020204030204" pitchFamily="34" charset="0"/>
                <a:cs typeface="Calibri" panose="020F0502020204030204" pitchFamily="34" charset="0"/>
              </a:rPr>
              <a:t>Boundary</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partners</a:t>
            </a:r>
            <a:endParaRPr lang="cs-CZ" sz="1700" b="1">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9" name="Tabulka 8">
            <a:extLst>
              <a:ext uri="{FF2B5EF4-FFF2-40B4-BE49-F238E27FC236}">
                <a16:creationId xmlns:a16="http://schemas.microsoft.com/office/drawing/2014/main" id="{F666A17B-0B73-E57D-E833-646F4EF08F16}"/>
              </a:ext>
            </a:extLst>
          </p:cNvPr>
          <p:cNvGraphicFramePr>
            <a:graphicFrameLocks noGrp="1"/>
          </p:cNvGraphicFramePr>
          <p:nvPr>
            <p:extLst>
              <p:ext uri="{D42A27DB-BD31-4B8C-83A1-F6EECF244321}">
                <p14:modId xmlns:p14="http://schemas.microsoft.com/office/powerpoint/2010/main" val="3782429023"/>
              </p:ext>
            </p:extLst>
          </p:nvPr>
        </p:nvGraphicFramePr>
        <p:xfrm>
          <a:off x="39624" y="888865"/>
          <a:ext cx="9064752" cy="3657853"/>
        </p:xfrm>
        <a:graphic>
          <a:graphicData uri="http://schemas.openxmlformats.org/drawingml/2006/table">
            <a:tbl>
              <a:tblPr firstRow="1" bandRow="1">
                <a:tableStyleId>{E3DCEEDB-2416-429D-801A-B33CDB0347B7}</a:tableStyleId>
              </a:tblPr>
              <a:tblGrid>
                <a:gridCol w="3021584">
                  <a:extLst>
                    <a:ext uri="{9D8B030D-6E8A-4147-A177-3AD203B41FA5}">
                      <a16:colId xmlns:a16="http://schemas.microsoft.com/office/drawing/2014/main" val="2378625272"/>
                    </a:ext>
                  </a:extLst>
                </a:gridCol>
                <a:gridCol w="2714752">
                  <a:extLst>
                    <a:ext uri="{9D8B030D-6E8A-4147-A177-3AD203B41FA5}">
                      <a16:colId xmlns:a16="http://schemas.microsoft.com/office/drawing/2014/main" val="4069984201"/>
                    </a:ext>
                  </a:extLst>
                </a:gridCol>
                <a:gridCol w="472440">
                  <a:extLst>
                    <a:ext uri="{9D8B030D-6E8A-4147-A177-3AD203B41FA5}">
                      <a16:colId xmlns:a16="http://schemas.microsoft.com/office/drawing/2014/main" val="1867055361"/>
                    </a:ext>
                  </a:extLst>
                </a:gridCol>
                <a:gridCol w="2855976">
                  <a:extLst>
                    <a:ext uri="{9D8B030D-6E8A-4147-A177-3AD203B41FA5}">
                      <a16:colId xmlns:a16="http://schemas.microsoft.com/office/drawing/2014/main" val="395636025"/>
                    </a:ext>
                  </a:extLst>
                </a:gridCol>
              </a:tblGrid>
              <a:tr h="45745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Stakeholder/ </a:t>
                      </a:r>
                      <a:r>
                        <a:rPr lang="cs-CZ"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B</a:t>
                      </a:r>
                      <a:r>
                        <a:rPr lang="en-GB" sz="1200" b="1" i="0" u="none" strike="noStrike" cap="none" err="1">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oundary</a:t>
                      </a: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 partner </a:t>
                      </a:r>
                    </a:p>
                    <a:p>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Outcome</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Challenge</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gridSpan="2">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Progress</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Markers</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hMerge="1">
                  <a:txBody>
                    <a:bodyPr/>
                    <a:lstStyle/>
                    <a:p>
                      <a:endParaRPr lang="cs-CZ"/>
                    </a:p>
                  </a:txBody>
                  <a:tcPr/>
                </a:tc>
                <a:extLst>
                  <a:ext uri="{0D108BD9-81ED-4DB2-BD59-A6C34878D82A}">
                    <a16:rowId xmlns:a16="http://schemas.microsoft.com/office/drawing/2014/main" val="2789004365"/>
                  </a:ext>
                </a:extLst>
              </a:tr>
              <a:tr h="2894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Teachers and social workers </a:t>
                      </a:r>
                      <a:endParaRPr lang="cs-CZ" sz="1400" b="1" i="0" u="none" strike="noStrike" cap="none">
                        <a:solidFill>
                          <a:srgbClr val="000000"/>
                        </a:solidFill>
                        <a:effectLst/>
                        <a:latin typeface="Arial"/>
                        <a:ea typeface="Arial"/>
                        <a:cs typeface="Arial"/>
                        <a:sym typeface="Arial"/>
                      </a:endParaRPr>
                    </a:p>
                    <a:p>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Use TIA during their work with children.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Create safe environment.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Are well oriented and actively engaged in interdisciplinary cooperation.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Offer somatosensory aids and regulation activities during their work.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Monitor children’s emotional state.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Take part in child protection case conferences.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Are aware of the need to support children at risk.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Create safe environment.</a:t>
                      </a:r>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Know the basics of TIA.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Download infographics and display it in the classroom / work office.</a:t>
                      </a:r>
                    </a:p>
                    <a:p>
                      <a:pPr rtl="0" fontAlgn="base"/>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articipate</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in a short TIA on-line training by SOFA. </a:t>
                      </a:r>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Participate in the TIA SOFA </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PorT</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training.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Actively use TIA during the classes and work with clients.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Are well oriented in interdisciplinary cooperation. </a:t>
                      </a:r>
                    </a:p>
                    <a:p>
                      <a:endParaRPr lang="cs-CZ" sz="12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42547425"/>
                  </a:ext>
                </a:extLst>
              </a:tr>
            </a:tbl>
          </a:graphicData>
        </a:graphic>
      </p:graphicFrame>
      <p:pic>
        <p:nvPicPr>
          <p:cNvPr id="3080" name="Picture 8" descr="Neutrální obličej bez výplně">
            <a:extLst>
              <a:ext uri="{FF2B5EF4-FFF2-40B4-BE49-F238E27FC236}">
                <a16:creationId xmlns:a16="http://schemas.microsoft.com/office/drawing/2014/main" id="{15011CA3-D41E-7768-6BBB-EB9C8F9E6E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140" y="1521805"/>
            <a:ext cx="486918" cy="48691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smívající se obličej bez výplně">
            <a:extLst>
              <a:ext uri="{FF2B5EF4-FFF2-40B4-BE49-F238E27FC236}">
                <a16:creationId xmlns:a16="http://schemas.microsoft.com/office/drawing/2014/main" id="{593E7E2D-12D1-A92F-35FA-A4F3F4053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139" y="238289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Veselý obličej bez výplně">
            <a:extLst>
              <a:ext uri="{FF2B5EF4-FFF2-40B4-BE49-F238E27FC236}">
                <a16:creationId xmlns:a16="http://schemas.microsoft.com/office/drawing/2014/main" id="{CDE728C8-B349-8199-3ABD-F7F1572278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139" y="3420862"/>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yklus s osobami">
            <a:extLst>
              <a:ext uri="{FF2B5EF4-FFF2-40B4-BE49-F238E27FC236}">
                <a16:creationId xmlns:a16="http://schemas.microsoft.com/office/drawing/2014/main" id="{2B687FAF-C51A-4B9C-782D-AED3C6BB67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3620" y="823669"/>
            <a:ext cx="579120" cy="57912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Cílové publikum">
            <a:extLst>
              <a:ext uri="{FF2B5EF4-FFF2-40B4-BE49-F238E27FC236}">
                <a16:creationId xmlns:a16="http://schemas.microsoft.com/office/drawing/2014/main" id="{30FE7975-9988-BE63-3F32-C6562CA24E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2059" y="855057"/>
            <a:ext cx="572983" cy="572983"/>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Váhy spravedlnosti">
            <a:extLst>
              <a:ext uri="{FF2B5EF4-FFF2-40B4-BE49-F238E27FC236}">
                <a16:creationId xmlns:a16="http://schemas.microsoft.com/office/drawing/2014/main" id="{B5DD171B-FC34-0585-7343-8A0064F7FB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4564" y="881244"/>
            <a:ext cx="482735" cy="482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3694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DEA6BA74-8828-5C0A-AAA0-1B5661532AC1}"/>
              </a:ext>
            </a:extLst>
          </p:cNvPr>
          <p:cNvSpPr>
            <a:spLocks noGrp="1"/>
          </p:cNvSpPr>
          <p:nvPr>
            <p:ph type="body" idx="1"/>
          </p:nvPr>
        </p:nvSpPr>
        <p:spPr>
          <a:xfrm>
            <a:off x="348276" y="445339"/>
            <a:ext cx="3999900" cy="3416400"/>
          </a:xfrm>
        </p:spPr>
        <p:txBody>
          <a:bodyPr>
            <a:normAutofit/>
          </a:bodyPr>
          <a:lstStyle/>
          <a:p>
            <a:pPr marL="139700" indent="0">
              <a:buNone/>
            </a:pPr>
            <a:r>
              <a:rPr lang="cs-CZ" sz="1700" b="1" err="1">
                <a:latin typeface="Calibri" panose="020F0502020204030204" pitchFamily="34" charset="0"/>
                <a:ea typeface="Calibri" panose="020F0502020204030204" pitchFamily="34" charset="0"/>
                <a:cs typeface="Calibri" panose="020F0502020204030204" pitchFamily="34" charset="0"/>
              </a:rPr>
              <a:t>Boundary</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partners</a:t>
            </a:r>
            <a:endParaRPr lang="cs-CZ" sz="1700" b="1">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9" name="Tabulka 8">
            <a:extLst>
              <a:ext uri="{FF2B5EF4-FFF2-40B4-BE49-F238E27FC236}">
                <a16:creationId xmlns:a16="http://schemas.microsoft.com/office/drawing/2014/main" id="{F666A17B-0B73-E57D-E833-646F4EF08F16}"/>
              </a:ext>
            </a:extLst>
          </p:cNvPr>
          <p:cNvGraphicFramePr>
            <a:graphicFrameLocks noGrp="1"/>
          </p:cNvGraphicFramePr>
          <p:nvPr>
            <p:extLst>
              <p:ext uri="{D42A27DB-BD31-4B8C-83A1-F6EECF244321}">
                <p14:modId xmlns:p14="http://schemas.microsoft.com/office/powerpoint/2010/main" val="2954413750"/>
              </p:ext>
            </p:extLst>
          </p:nvPr>
        </p:nvGraphicFramePr>
        <p:xfrm>
          <a:off x="39624" y="888865"/>
          <a:ext cx="9064752" cy="3352427"/>
        </p:xfrm>
        <a:graphic>
          <a:graphicData uri="http://schemas.openxmlformats.org/drawingml/2006/table">
            <a:tbl>
              <a:tblPr firstRow="1" bandRow="1">
                <a:tableStyleId>{E3DCEEDB-2416-429D-801A-B33CDB0347B7}</a:tableStyleId>
              </a:tblPr>
              <a:tblGrid>
                <a:gridCol w="3021584">
                  <a:extLst>
                    <a:ext uri="{9D8B030D-6E8A-4147-A177-3AD203B41FA5}">
                      <a16:colId xmlns:a16="http://schemas.microsoft.com/office/drawing/2014/main" val="2378625272"/>
                    </a:ext>
                  </a:extLst>
                </a:gridCol>
                <a:gridCol w="2714752">
                  <a:extLst>
                    <a:ext uri="{9D8B030D-6E8A-4147-A177-3AD203B41FA5}">
                      <a16:colId xmlns:a16="http://schemas.microsoft.com/office/drawing/2014/main" val="4069984201"/>
                    </a:ext>
                  </a:extLst>
                </a:gridCol>
                <a:gridCol w="472440">
                  <a:extLst>
                    <a:ext uri="{9D8B030D-6E8A-4147-A177-3AD203B41FA5}">
                      <a16:colId xmlns:a16="http://schemas.microsoft.com/office/drawing/2014/main" val="1867055361"/>
                    </a:ext>
                  </a:extLst>
                </a:gridCol>
                <a:gridCol w="2855976">
                  <a:extLst>
                    <a:ext uri="{9D8B030D-6E8A-4147-A177-3AD203B41FA5}">
                      <a16:colId xmlns:a16="http://schemas.microsoft.com/office/drawing/2014/main" val="395636025"/>
                    </a:ext>
                  </a:extLst>
                </a:gridCol>
              </a:tblGrid>
              <a:tr h="45745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Stakeholder/ </a:t>
                      </a:r>
                      <a:r>
                        <a:rPr lang="cs-CZ"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B</a:t>
                      </a:r>
                      <a:r>
                        <a:rPr lang="en-GB" sz="1200" b="1" i="0" u="none" strike="noStrike" cap="none" err="1">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oundary</a:t>
                      </a: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 partner </a:t>
                      </a:r>
                    </a:p>
                    <a:p>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Outcome</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Challenge</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gridSpan="2">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Progress</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Markers</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hMerge="1">
                  <a:txBody>
                    <a:bodyPr/>
                    <a:lstStyle/>
                    <a:p>
                      <a:endParaRPr lang="cs-CZ"/>
                    </a:p>
                  </a:txBody>
                  <a:tcPr/>
                </a:tc>
                <a:extLst>
                  <a:ext uri="{0D108BD9-81ED-4DB2-BD59-A6C34878D82A}">
                    <a16:rowId xmlns:a16="http://schemas.microsoft.com/office/drawing/2014/main" val="2789004365"/>
                  </a:ext>
                </a:extLst>
              </a:tr>
              <a:tr h="2894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Trainers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 the TIA </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PorT</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training) </a:t>
                      </a:r>
                      <a:endParaRPr lang="cs-CZ" sz="1400" b="0" i="0" u="none" strike="noStrike" cap="none">
                        <a:solidFill>
                          <a:srgbClr val="000000"/>
                        </a:solidFill>
                        <a:effectLst/>
                        <a:latin typeface="Arial"/>
                        <a:ea typeface="Arial"/>
                        <a:cs typeface="Arial"/>
                        <a:sym typeface="Arial"/>
                      </a:endParaRPr>
                    </a:p>
                    <a:p>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Create safe environment during trainings.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Enable participants to ask questions and discuss important topics. </a:t>
                      </a:r>
                    </a:p>
                    <a:p>
                      <a:pPr rtl="0" fontAlgn="base"/>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D</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eliver</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the content of the training and incorporate the specific needs of participants. </a:t>
                      </a:r>
                    </a:p>
                    <a:p>
                      <a:pPr rtl="0" fontAlgn="base"/>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Are</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familiar with the possibilities of interdisciplinary cooperation in their region and actively share such information during the training.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Make the training interactive using different activities.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Incorporate different regulation activities and somatosensory aids.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H</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ave</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 deep understanding of trauma-informed approaches.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Create safe environment at their courses. </a:t>
                      </a: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 familiar with the possibilities of interdisciplinary cooperation in their region.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Disseminate information about TIA in their region.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Spread awareness about TIA among their contacts and during various events. </a:t>
                      </a:r>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G</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uide</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course participants through the introduction of TIA on a long-term basis.</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42547425"/>
                  </a:ext>
                </a:extLst>
              </a:tr>
            </a:tbl>
          </a:graphicData>
        </a:graphic>
      </p:graphicFrame>
      <p:pic>
        <p:nvPicPr>
          <p:cNvPr id="3080" name="Picture 8" descr="Neutrální obličej bez výplně">
            <a:extLst>
              <a:ext uri="{FF2B5EF4-FFF2-40B4-BE49-F238E27FC236}">
                <a16:creationId xmlns:a16="http://schemas.microsoft.com/office/drawing/2014/main" id="{15011CA3-D41E-7768-6BBB-EB9C8F9E6E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140" y="1521805"/>
            <a:ext cx="486918" cy="48691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smívající se obličej bez výplně">
            <a:extLst>
              <a:ext uri="{FF2B5EF4-FFF2-40B4-BE49-F238E27FC236}">
                <a16:creationId xmlns:a16="http://schemas.microsoft.com/office/drawing/2014/main" id="{593E7E2D-12D1-A92F-35FA-A4F3F4053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139" y="238289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Veselý obličej bez výplně">
            <a:extLst>
              <a:ext uri="{FF2B5EF4-FFF2-40B4-BE49-F238E27FC236}">
                <a16:creationId xmlns:a16="http://schemas.microsoft.com/office/drawing/2014/main" id="{CDE728C8-B349-8199-3ABD-F7F1572278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139" y="3420862"/>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yklus s osobami">
            <a:extLst>
              <a:ext uri="{FF2B5EF4-FFF2-40B4-BE49-F238E27FC236}">
                <a16:creationId xmlns:a16="http://schemas.microsoft.com/office/drawing/2014/main" id="{2B687FAF-C51A-4B9C-782D-AED3C6BB67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3620" y="823669"/>
            <a:ext cx="579120" cy="57912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Cílové publikum">
            <a:extLst>
              <a:ext uri="{FF2B5EF4-FFF2-40B4-BE49-F238E27FC236}">
                <a16:creationId xmlns:a16="http://schemas.microsoft.com/office/drawing/2014/main" id="{30FE7975-9988-BE63-3F32-C6562CA24E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2059" y="855057"/>
            <a:ext cx="572983" cy="572983"/>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Váhy spravedlnosti">
            <a:extLst>
              <a:ext uri="{FF2B5EF4-FFF2-40B4-BE49-F238E27FC236}">
                <a16:creationId xmlns:a16="http://schemas.microsoft.com/office/drawing/2014/main" id="{B5DD171B-FC34-0585-7343-8A0064F7FB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4564" y="881244"/>
            <a:ext cx="482735" cy="482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5650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DEA6BA74-8828-5C0A-AAA0-1B5661532AC1}"/>
              </a:ext>
            </a:extLst>
          </p:cNvPr>
          <p:cNvSpPr>
            <a:spLocks noGrp="1"/>
          </p:cNvSpPr>
          <p:nvPr>
            <p:ph type="body" idx="1"/>
          </p:nvPr>
        </p:nvSpPr>
        <p:spPr>
          <a:xfrm>
            <a:off x="348276" y="445339"/>
            <a:ext cx="3999900" cy="3416400"/>
          </a:xfrm>
        </p:spPr>
        <p:txBody>
          <a:bodyPr>
            <a:normAutofit/>
          </a:bodyPr>
          <a:lstStyle/>
          <a:p>
            <a:pPr marL="139700" indent="0">
              <a:buNone/>
            </a:pPr>
            <a:r>
              <a:rPr lang="cs-CZ" sz="1700" b="1" err="1">
                <a:latin typeface="Calibri" panose="020F0502020204030204" pitchFamily="34" charset="0"/>
                <a:ea typeface="Calibri" panose="020F0502020204030204" pitchFamily="34" charset="0"/>
                <a:cs typeface="Calibri" panose="020F0502020204030204" pitchFamily="34" charset="0"/>
              </a:rPr>
              <a:t>Boundary</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partners</a:t>
            </a:r>
            <a:endParaRPr lang="cs-CZ" sz="1700" b="1">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9" name="Tabulka 8">
            <a:extLst>
              <a:ext uri="{FF2B5EF4-FFF2-40B4-BE49-F238E27FC236}">
                <a16:creationId xmlns:a16="http://schemas.microsoft.com/office/drawing/2014/main" id="{F666A17B-0B73-E57D-E833-646F4EF08F16}"/>
              </a:ext>
            </a:extLst>
          </p:cNvPr>
          <p:cNvGraphicFramePr>
            <a:graphicFrameLocks noGrp="1"/>
          </p:cNvGraphicFramePr>
          <p:nvPr>
            <p:extLst>
              <p:ext uri="{D42A27DB-BD31-4B8C-83A1-F6EECF244321}">
                <p14:modId xmlns:p14="http://schemas.microsoft.com/office/powerpoint/2010/main" val="3714216058"/>
              </p:ext>
            </p:extLst>
          </p:nvPr>
        </p:nvGraphicFramePr>
        <p:xfrm>
          <a:off x="39624" y="888865"/>
          <a:ext cx="9064752" cy="3352427"/>
        </p:xfrm>
        <a:graphic>
          <a:graphicData uri="http://schemas.openxmlformats.org/drawingml/2006/table">
            <a:tbl>
              <a:tblPr firstRow="1" bandRow="1">
                <a:tableStyleId>{E3DCEEDB-2416-429D-801A-B33CDB0347B7}</a:tableStyleId>
              </a:tblPr>
              <a:tblGrid>
                <a:gridCol w="3021584">
                  <a:extLst>
                    <a:ext uri="{9D8B030D-6E8A-4147-A177-3AD203B41FA5}">
                      <a16:colId xmlns:a16="http://schemas.microsoft.com/office/drawing/2014/main" val="2378625272"/>
                    </a:ext>
                  </a:extLst>
                </a:gridCol>
                <a:gridCol w="2714752">
                  <a:extLst>
                    <a:ext uri="{9D8B030D-6E8A-4147-A177-3AD203B41FA5}">
                      <a16:colId xmlns:a16="http://schemas.microsoft.com/office/drawing/2014/main" val="4069984201"/>
                    </a:ext>
                  </a:extLst>
                </a:gridCol>
                <a:gridCol w="472440">
                  <a:extLst>
                    <a:ext uri="{9D8B030D-6E8A-4147-A177-3AD203B41FA5}">
                      <a16:colId xmlns:a16="http://schemas.microsoft.com/office/drawing/2014/main" val="1867055361"/>
                    </a:ext>
                  </a:extLst>
                </a:gridCol>
                <a:gridCol w="2855976">
                  <a:extLst>
                    <a:ext uri="{9D8B030D-6E8A-4147-A177-3AD203B41FA5}">
                      <a16:colId xmlns:a16="http://schemas.microsoft.com/office/drawing/2014/main" val="395636025"/>
                    </a:ext>
                  </a:extLst>
                </a:gridCol>
              </a:tblGrid>
              <a:tr h="45745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latin typeface="Calibri"/>
                          <a:ea typeface="Calibri"/>
                          <a:cs typeface="Calibri"/>
                          <a:sym typeface="Arial"/>
                        </a:rPr>
                        <a:t>Stakeholder/ </a:t>
                      </a:r>
                      <a:r>
                        <a:rPr lang="cs-CZ" sz="1200" b="1" i="0" u="none" strike="noStrike" cap="none">
                          <a:solidFill>
                            <a:schemeClr val="bg1"/>
                          </a:solidFill>
                          <a:latin typeface="Calibri"/>
                          <a:ea typeface="Calibri"/>
                          <a:cs typeface="Calibri"/>
                          <a:sym typeface="Arial"/>
                        </a:rPr>
                        <a:t>B</a:t>
                      </a:r>
                      <a:r>
                        <a:rPr lang="en-GB" sz="1200" b="1" i="0" u="none" strike="noStrike" cap="none">
                          <a:solidFill>
                            <a:schemeClr val="bg1"/>
                          </a:solidFill>
                          <a:latin typeface="Calibri"/>
                          <a:ea typeface="Calibri"/>
                          <a:cs typeface="Calibri"/>
                          <a:sym typeface="Arial"/>
                        </a:rPr>
                        <a:t>oundary partner </a:t>
                      </a:r>
                    </a:p>
                    <a:p>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a:txBody>
                    <a:bodyPr/>
                    <a:lstStyle/>
                    <a:p>
                      <a:r>
                        <a:rPr lang="cs-CZ" sz="1200" b="1">
                          <a:solidFill>
                            <a:schemeClr val="bg1"/>
                          </a:solidFill>
                          <a:latin typeface="Calibri"/>
                          <a:ea typeface="Calibri"/>
                          <a:cs typeface="Calibri"/>
                        </a:rPr>
                        <a:t>Outcome Challenge</a:t>
                      </a:r>
                    </a:p>
                  </a:txBody>
                  <a:tcPr>
                    <a:solidFill>
                      <a:schemeClr val="accent1">
                        <a:lumMod val="50000"/>
                      </a:schemeClr>
                    </a:solidFill>
                  </a:tcPr>
                </a:tc>
                <a:tc gridSpan="2">
                  <a:txBody>
                    <a:bodyPr/>
                    <a:lstStyle/>
                    <a:p>
                      <a:r>
                        <a:rPr lang="cs-CZ" sz="1200" b="1">
                          <a:solidFill>
                            <a:schemeClr val="bg1"/>
                          </a:solidFill>
                          <a:latin typeface="Calibri"/>
                          <a:ea typeface="Calibri"/>
                          <a:cs typeface="Calibri"/>
                        </a:rPr>
                        <a:t>Progress Markers</a:t>
                      </a:r>
                    </a:p>
                  </a:txBody>
                  <a:tcPr>
                    <a:solidFill>
                      <a:schemeClr val="accent1">
                        <a:lumMod val="50000"/>
                      </a:schemeClr>
                    </a:solidFill>
                  </a:tcPr>
                </a:tc>
                <a:tc hMerge="1">
                  <a:txBody>
                    <a:bodyPr/>
                    <a:lstStyle/>
                    <a:p>
                      <a:endParaRPr lang="cs-CZ"/>
                    </a:p>
                  </a:txBody>
                  <a:tcPr/>
                </a:tc>
                <a:extLst>
                  <a:ext uri="{0D108BD9-81ED-4DB2-BD59-A6C34878D82A}">
                    <a16:rowId xmlns:a16="http://schemas.microsoft.com/office/drawing/2014/main" val="2789004365"/>
                  </a:ext>
                </a:extLst>
              </a:tr>
              <a:tr h="2894974">
                <a:tc>
                  <a:txBody>
                    <a:bodyPr/>
                    <a:lstStyle/>
                    <a:p>
                      <a:pPr marL="0" marR="0" lvl="0" indent="0" algn="l" rtl="0" eaLnBrk="1" fontAlgn="auto" latinLnBrk="0" hangingPunct="1">
                        <a:lnSpc>
                          <a:spcPct val="100000"/>
                        </a:lnSpc>
                        <a:spcBef>
                          <a:spcPts val="0"/>
                        </a:spcBef>
                        <a:spcAft>
                          <a:spcPts val="0"/>
                        </a:spcAft>
                        <a:buClr>
                          <a:srgbClr val="000000"/>
                        </a:buClr>
                        <a:buSzTx/>
                        <a:buFont typeface="Arial"/>
                        <a:buNone/>
                      </a:pPr>
                      <a:r>
                        <a:rPr lang="en-US" sz="1200" b="1" i="0" u="none" strike="noStrike" cap="none">
                          <a:solidFill>
                            <a:srgbClr val="000000"/>
                          </a:solidFill>
                          <a:effectLst/>
                          <a:latin typeface="Calibri"/>
                          <a:ea typeface="Calibri"/>
                          <a:cs typeface="Calibri"/>
                          <a:sym typeface="Arial"/>
                        </a:rPr>
                        <a:t>Agency for Social and Legal Protection of Children</a:t>
                      </a:r>
                      <a:r>
                        <a:rPr lang="en-US" sz="1200" b="1" i="0" u="none" strike="noStrike" cap="none">
                          <a:solidFill>
                            <a:srgbClr val="000000"/>
                          </a:solidFill>
                          <a:effectLst/>
                          <a:latin typeface="Calibri"/>
                          <a:ea typeface="Calibri"/>
                          <a:cs typeface="Calibri"/>
                        </a:rPr>
                        <a:t> </a:t>
                      </a:r>
                      <a:endParaRPr lang="cs-CZ" sz="1400" b="1" i="0" u="none" strike="noStrike" cap="none">
                        <a:solidFill>
                          <a:srgbClr val="000000"/>
                        </a:solidFill>
                        <a:effectLst/>
                        <a:latin typeface="Arial"/>
                        <a:ea typeface="Arial"/>
                        <a:cs typeface="Arial"/>
                        <a:sym typeface="Arial"/>
                      </a:endParaRPr>
                    </a:p>
                    <a:p>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a:ea typeface="Calibri"/>
                          <a:cs typeface="Calibri"/>
                          <a:sym typeface="Arial"/>
                        </a:rPr>
                        <a:t>Use</a:t>
                      </a:r>
                      <a:r>
                        <a:rPr lang="cs-CZ" sz="1200" b="0" i="0" u="none" strike="noStrike" cap="none">
                          <a:solidFill>
                            <a:srgbClr val="000000"/>
                          </a:solidFill>
                          <a:effectLst/>
                          <a:latin typeface="Calibri"/>
                          <a:ea typeface="Calibri"/>
                          <a:cs typeface="Calibri"/>
                          <a:sym typeface="Arial"/>
                        </a:rPr>
                        <a:t>s</a:t>
                      </a:r>
                      <a:r>
                        <a:rPr lang="en-US" sz="1200" b="0" i="0" u="none" strike="noStrike" cap="none">
                          <a:solidFill>
                            <a:srgbClr val="000000"/>
                          </a:solidFill>
                          <a:effectLst/>
                          <a:latin typeface="Calibri"/>
                          <a:ea typeface="Calibri"/>
                          <a:cs typeface="Calibri"/>
                          <a:sym typeface="Arial"/>
                        </a:rPr>
                        <a:t> TIA during their work with children and their parents.</a:t>
                      </a:r>
                      <a:r>
                        <a:rPr lang="en-US" sz="1200" b="0" i="0" u="none" strike="noStrike" cap="none">
                          <a:solidFill>
                            <a:srgbClr val="000000"/>
                          </a:solidFill>
                          <a:effectLst/>
                          <a:latin typeface="Calibri"/>
                          <a:ea typeface="Calibri"/>
                          <a:cs typeface="Calibri"/>
                        </a:rPr>
                        <a:t> </a:t>
                      </a:r>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a:ea typeface="Calibri"/>
                          <a:cs typeface="Calibri"/>
                          <a:sym typeface="Arial"/>
                        </a:rPr>
                        <a:t>Create</a:t>
                      </a:r>
                      <a:r>
                        <a:rPr lang="cs-CZ" sz="1200" b="0" i="0" u="none" strike="noStrike" cap="none">
                          <a:solidFill>
                            <a:srgbClr val="000000"/>
                          </a:solidFill>
                          <a:effectLst/>
                          <a:latin typeface="Calibri"/>
                          <a:ea typeface="Calibri"/>
                          <a:cs typeface="Calibri"/>
                          <a:sym typeface="Arial"/>
                        </a:rPr>
                        <a:t>s</a:t>
                      </a:r>
                      <a:r>
                        <a:rPr lang="en-US" sz="1200" b="0" i="0" u="none" strike="noStrike" cap="none">
                          <a:solidFill>
                            <a:srgbClr val="000000"/>
                          </a:solidFill>
                          <a:effectLst/>
                          <a:latin typeface="Calibri"/>
                          <a:ea typeface="Calibri"/>
                          <a:cs typeface="Calibri"/>
                          <a:sym typeface="Arial"/>
                        </a:rPr>
                        <a:t> safe environment.</a:t>
                      </a:r>
                      <a:r>
                        <a:rPr lang="en-US" sz="1200" b="0" i="0" u="none" strike="noStrike" cap="none">
                          <a:solidFill>
                            <a:srgbClr val="000000"/>
                          </a:solidFill>
                          <a:effectLst/>
                          <a:latin typeface="Calibri"/>
                          <a:ea typeface="Calibri"/>
                          <a:cs typeface="Calibri"/>
                        </a:rPr>
                        <a:t> </a:t>
                      </a:r>
                      <a:endParaRPr lang="en-US" sz="1200" b="0" i="0" u="none" strike="noStrike" cap="none">
                        <a:solidFill>
                          <a:srgbClr val="000000"/>
                        </a:solidFill>
                        <a:effectLst/>
                        <a:latin typeface="Calibri"/>
                        <a:ea typeface="Calibri"/>
                        <a:cs typeface="Calibri"/>
                        <a:sym typeface="Arial"/>
                      </a:endParaRPr>
                    </a:p>
                    <a:p>
                      <a:pPr rtl="0" fontAlgn="base"/>
                      <a:r>
                        <a:rPr lang="cs-CZ" sz="1200" b="0" i="0" u="none" strike="noStrike" cap="none" err="1">
                          <a:solidFill>
                            <a:srgbClr val="000000"/>
                          </a:solidFill>
                          <a:effectLst/>
                          <a:latin typeface="Calibri"/>
                          <a:ea typeface="Calibri"/>
                          <a:cs typeface="Calibri"/>
                          <a:sym typeface="Arial"/>
                        </a:rPr>
                        <a:t>Is</a:t>
                      </a:r>
                      <a:r>
                        <a:rPr lang="en-US" sz="1200" b="0" i="0" u="none" strike="noStrike" cap="none">
                          <a:solidFill>
                            <a:srgbClr val="000000"/>
                          </a:solidFill>
                          <a:effectLst/>
                          <a:latin typeface="Calibri"/>
                          <a:ea typeface="Calibri"/>
                          <a:cs typeface="Calibri"/>
                          <a:sym typeface="Arial"/>
                        </a:rPr>
                        <a:t> well oriented and actively engaged in interdisciplinary cooperation.</a:t>
                      </a:r>
                      <a:r>
                        <a:rPr lang="en-US" sz="1200" b="0" i="0" u="none" strike="noStrike" cap="none">
                          <a:solidFill>
                            <a:srgbClr val="000000"/>
                          </a:solidFill>
                          <a:effectLst/>
                          <a:latin typeface="Calibri"/>
                          <a:ea typeface="Calibri"/>
                          <a:cs typeface="Calibri"/>
                        </a:rPr>
                        <a:t> </a:t>
                      </a:r>
                      <a:endParaRPr lang="en-US" sz="1200" b="0" i="0" u="none" strike="noStrike" cap="none">
                        <a:solidFill>
                          <a:srgbClr val="000000"/>
                        </a:solidFill>
                        <a:effectLst/>
                        <a:latin typeface="Calibri"/>
                        <a:ea typeface="Calibri"/>
                        <a:cs typeface="Calibri"/>
                        <a:sym typeface="Arial"/>
                      </a:endParaRPr>
                    </a:p>
                    <a:p>
                      <a:pPr rtl="0" fontAlgn="base"/>
                      <a:r>
                        <a:rPr lang="en-US" sz="1200" b="0" i="0" u="none" strike="noStrike" cap="none">
                          <a:solidFill>
                            <a:srgbClr val="000000"/>
                          </a:solidFill>
                          <a:effectLst/>
                          <a:latin typeface="Calibri"/>
                          <a:ea typeface="Calibri"/>
                          <a:cs typeface="Calibri"/>
                          <a:sym typeface="Arial"/>
                        </a:rPr>
                        <a:t>Organize</a:t>
                      </a:r>
                      <a:r>
                        <a:rPr lang="cs-CZ" sz="1200" b="0" i="0" u="none" strike="noStrike" cap="none">
                          <a:solidFill>
                            <a:srgbClr val="000000"/>
                          </a:solidFill>
                          <a:effectLst/>
                          <a:latin typeface="Calibri"/>
                          <a:ea typeface="Calibri"/>
                          <a:cs typeface="Calibri"/>
                          <a:sym typeface="Arial"/>
                        </a:rPr>
                        <a:t>s</a:t>
                      </a:r>
                      <a:r>
                        <a:rPr lang="en-US" sz="1200" b="0" i="0" u="none" strike="noStrike" cap="none">
                          <a:solidFill>
                            <a:srgbClr val="000000"/>
                          </a:solidFill>
                          <a:effectLst/>
                          <a:latin typeface="Calibri"/>
                          <a:ea typeface="Calibri"/>
                          <a:cs typeface="Calibri"/>
                          <a:sym typeface="Arial"/>
                        </a:rPr>
                        <a:t> child protection case conferences.</a:t>
                      </a:r>
                      <a:r>
                        <a:rPr lang="en-US" sz="1200" b="0" i="0" u="none" strike="noStrike" cap="none">
                          <a:solidFill>
                            <a:srgbClr val="000000"/>
                          </a:solidFill>
                          <a:effectLst/>
                          <a:latin typeface="Calibri"/>
                          <a:ea typeface="Calibri"/>
                          <a:cs typeface="Calibri"/>
                        </a:rPr>
                        <a:t> </a:t>
                      </a:r>
                      <a:endParaRPr lang="en-US" sz="1200" b="0" i="0" u="none" strike="noStrike" cap="none">
                        <a:solidFill>
                          <a:srgbClr val="000000"/>
                        </a:solidFill>
                        <a:effectLst/>
                        <a:latin typeface="Calibri"/>
                        <a:ea typeface="Calibri"/>
                        <a:cs typeface="Calibri"/>
                        <a:sym typeface="Arial"/>
                      </a:endParaRPr>
                    </a:p>
                    <a:p>
                      <a:pPr rtl="0" fontAlgn="base"/>
                      <a:r>
                        <a:rPr lang="en-US" sz="1200" b="0" i="0" u="none" strike="noStrike" cap="none">
                          <a:solidFill>
                            <a:srgbClr val="000000"/>
                          </a:solidFill>
                          <a:effectLst/>
                          <a:latin typeface="Calibri"/>
                          <a:ea typeface="Calibri"/>
                          <a:cs typeface="Calibri"/>
                          <a:sym typeface="Arial"/>
                        </a:rPr>
                        <a:t>Offer</a:t>
                      </a:r>
                      <a:r>
                        <a:rPr lang="cs-CZ" sz="1200" b="0" i="0" u="none" strike="noStrike" cap="none">
                          <a:solidFill>
                            <a:srgbClr val="000000"/>
                          </a:solidFill>
                          <a:effectLst/>
                          <a:latin typeface="Calibri"/>
                          <a:ea typeface="Calibri"/>
                          <a:cs typeface="Calibri"/>
                          <a:sym typeface="Arial"/>
                        </a:rPr>
                        <a:t>s</a:t>
                      </a:r>
                      <a:r>
                        <a:rPr lang="en-US" sz="1200" b="0" i="0" u="none" strike="noStrike" cap="none">
                          <a:solidFill>
                            <a:srgbClr val="000000"/>
                          </a:solidFill>
                          <a:effectLst/>
                          <a:latin typeface="Calibri"/>
                          <a:ea typeface="Calibri"/>
                          <a:cs typeface="Calibri"/>
                          <a:sym typeface="Arial"/>
                        </a:rPr>
                        <a:t> somatosensory aids and regulation activities during their work.</a:t>
                      </a:r>
                      <a:r>
                        <a:rPr lang="en-US" sz="1200" b="0" i="0" u="none" strike="noStrike" cap="none">
                          <a:solidFill>
                            <a:srgbClr val="000000"/>
                          </a:solidFill>
                          <a:effectLst/>
                          <a:latin typeface="Calibri"/>
                          <a:ea typeface="Calibri"/>
                          <a:cs typeface="Calibri"/>
                        </a:rPr>
                        <a:t> </a:t>
                      </a:r>
                      <a:endParaRPr lang="en-US" sz="1200" b="0" i="0" u="none" strike="noStrike" cap="none">
                        <a:solidFill>
                          <a:srgbClr val="000000"/>
                        </a:solidFill>
                        <a:effectLst/>
                        <a:latin typeface="Calibri"/>
                        <a:ea typeface="Calibri"/>
                        <a:cs typeface="Calibri"/>
                        <a:sym typeface="Arial"/>
                      </a:endParaRPr>
                    </a:p>
                    <a:p>
                      <a:pPr rtl="0" fontAlgn="base"/>
                      <a:r>
                        <a:rPr lang="en-US" sz="1200" b="0" i="0" u="none" strike="noStrike" cap="none">
                          <a:solidFill>
                            <a:srgbClr val="000000"/>
                          </a:solidFill>
                          <a:effectLst/>
                          <a:latin typeface="Calibri"/>
                          <a:ea typeface="Calibri"/>
                          <a:cs typeface="Calibri"/>
                          <a:sym typeface="Arial"/>
                        </a:rPr>
                        <a:t>Monitor</a:t>
                      </a:r>
                      <a:r>
                        <a:rPr lang="cs-CZ" sz="1200" b="0" i="0" u="none" strike="noStrike" cap="none">
                          <a:solidFill>
                            <a:srgbClr val="000000"/>
                          </a:solidFill>
                          <a:effectLst/>
                          <a:latin typeface="Calibri"/>
                          <a:ea typeface="Calibri"/>
                          <a:cs typeface="Calibri"/>
                          <a:sym typeface="Arial"/>
                        </a:rPr>
                        <a:t>s</a:t>
                      </a:r>
                      <a:r>
                        <a:rPr lang="en-US" sz="1200" b="0" i="0" u="none" strike="noStrike" cap="none">
                          <a:solidFill>
                            <a:srgbClr val="000000"/>
                          </a:solidFill>
                          <a:effectLst/>
                          <a:latin typeface="Calibri"/>
                          <a:ea typeface="Calibri"/>
                          <a:cs typeface="Calibri"/>
                          <a:sym typeface="Arial"/>
                        </a:rPr>
                        <a:t> children’s emotional state.</a:t>
                      </a:r>
                      <a:r>
                        <a:rPr lang="en-US" sz="1200" b="0" i="0" u="none" strike="noStrike" cap="none">
                          <a:solidFill>
                            <a:srgbClr val="000000"/>
                          </a:solidFill>
                          <a:effectLst/>
                          <a:latin typeface="Calibri"/>
                          <a:ea typeface="Calibri"/>
                          <a:cs typeface="Calibri"/>
                        </a:rPr>
                        <a: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endParaRPr lang="cs-CZ" sz="1200">
                        <a:latin typeface="Calibri"/>
                        <a:ea typeface="Calibri"/>
                        <a:cs typeface="Calibri"/>
                      </a:endParaRPr>
                    </a:p>
                  </a:txBody>
                  <a:tcPr/>
                </a:tc>
                <a:tc>
                  <a:txBody>
                    <a:bodyPr/>
                    <a:lstStyle/>
                    <a:p>
                      <a:pPr rtl="0" fontAlgn="base"/>
                      <a:r>
                        <a:rPr lang="en-US" sz="1200" b="0" i="0" u="none" strike="noStrike" cap="none">
                          <a:solidFill>
                            <a:srgbClr val="000000"/>
                          </a:solidFill>
                          <a:effectLst/>
                          <a:latin typeface="Calibri"/>
                          <a:ea typeface="Calibri"/>
                          <a:cs typeface="Calibri"/>
                        </a:rPr>
                        <a:t>Is</a:t>
                      </a:r>
                      <a:r>
                        <a:rPr lang="en-US" sz="1200" b="0" i="0" u="none" strike="noStrike" cap="none">
                          <a:solidFill>
                            <a:srgbClr val="000000"/>
                          </a:solidFill>
                          <a:effectLst/>
                          <a:latin typeface="Calibri"/>
                          <a:ea typeface="Calibri"/>
                          <a:cs typeface="Calibri"/>
                          <a:sym typeface="Arial"/>
                        </a:rPr>
                        <a:t> aware of the need to support children at risk. </a:t>
                      </a:r>
                    </a:p>
                    <a:p>
                      <a:pPr rtl="0" fontAlgn="base"/>
                      <a:r>
                        <a:rPr lang="en-US" sz="1200" b="0" i="0" u="none" strike="noStrike" cap="none">
                          <a:solidFill>
                            <a:srgbClr val="000000"/>
                          </a:solidFill>
                          <a:effectLst/>
                          <a:latin typeface="Calibri"/>
                          <a:ea typeface="Calibri"/>
                          <a:cs typeface="Calibri"/>
                        </a:rPr>
                        <a:t>Supports</a:t>
                      </a:r>
                      <a:r>
                        <a:rPr lang="en-US" sz="1200" b="0" i="0" u="none" strike="noStrike" cap="none">
                          <a:solidFill>
                            <a:srgbClr val="000000"/>
                          </a:solidFill>
                          <a:effectLst/>
                          <a:latin typeface="Calibri"/>
                          <a:ea typeface="Calibri"/>
                          <a:cs typeface="Calibri"/>
                          <a:sym typeface="Arial"/>
                        </a:rPr>
                        <a:t> and create positive systemic change in support of children at risk. </a:t>
                      </a:r>
                      <a:endParaRPr lang="cs-CZ" sz="1200" b="0" i="0" u="none" strike="noStrike" cap="none">
                        <a:solidFill>
                          <a:srgbClr val="000000"/>
                        </a:solidFill>
                        <a:effectLst/>
                        <a:latin typeface="Calibri"/>
                        <a:ea typeface="Calibri"/>
                        <a:cs typeface="Calibri"/>
                        <a:sym typeface="Arial"/>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a:ea typeface="Calibri"/>
                          <a:cs typeface="Calibri"/>
                        </a:rPr>
                        <a:t>Knows</a:t>
                      </a:r>
                      <a:r>
                        <a:rPr lang="en-US" sz="1200" b="0" i="0" u="none" strike="noStrike" cap="none">
                          <a:solidFill>
                            <a:srgbClr val="000000"/>
                          </a:solidFill>
                          <a:effectLst/>
                          <a:latin typeface="Calibri"/>
                          <a:ea typeface="Calibri"/>
                          <a:cs typeface="Calibri"/>
                          <a:sym typeface="Arial"/>
                        </a:rPr>
                        <a:t> the basics of TIA.  </a:t>
                      </a:r>
                    </a:p>
                    <a:p>
                      <a:pPr rtl="0" fontAlgn="base"/>
                      <a:r>
                        <a:rPr lang="en-US" sz="1200" b="0" i="0" u="none" strike="noStrike" cap="none">
                          <a:solidFill>
                            <a:srgbClr val="000000"/>
                          </a:solidFill>
                          <a:effectLst/>
                          <a:latin typeface="Calibri"/>
                          <a:ea typeface="Calibri"/>
                          <a:cs typeface="Calibri"/>
                          <a:sym typeface="Arial"/>
                        </a:rPr>
                        <a:t>Spread awareness about TIA to schools and among families they work with.</a:t>
                      </a:r>
                      <a:r>
                        <a:rPr lang="en-US" sz="1200" b="0" i="0" u="none" strike="noStrike" cap="none">
                          <a:solidFill>
                            <a:srgbClr val="000000"/>
                          </a:solidFill>
                          <a:effectLst/>
                          <a:latin typeface="Calibri"/>
                          <a:ea typeface="Calibri"/>
                          <a:cs typeface="Calibri"/>
                        </a:rPr>
                        <a:t>  </a:t>
                      </a:r>
                    </a:p>
                    <a:p>
                      <a:pPr rtl="0" fontAlgn="base"/>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rtl="0" fontAlgn="base"/>
                      <a:r>
                        <a:rPr lang="en-US" sz="1200" b="0" i="0" u="none" strike="noStrike" cap="none">
                          <a:solidFill>
                            <a:srgbClr val="000000"/>
                          </a:solidFill>
                          <a:effectLst/>
                          <a:latin typeface="Calibri"/>
                          <a:ea typeface="Calibri"/>
                          <a:cs typeface="Calibri"/>
                        </a:rPr>
                        <a:t>Disseminates </a:t>
                      </a:r>
                      <a:r>
                        <a:rPr lang="en-US" sz="1200" b="0" i="0" u="none" strike="noStrike" cap="none">
                          <a:solidFill>
                            <a:srgbClr val="000000"/>
                          </a:solidFill>
                          <a:effectLst/>
                          <a:latin typeface="Calibri"/>
                          <a:ea typeface="Calibri"/>
                          <a:cs typeface="Calibri"/>
                          <a:sym typeface="Arial"/>
                        </a:rPr>
                        <a:t>the infographics and project outputs at schools and other </a:t>
                      </a:r>
                      <a:r>
                        <a:rPr lang="en-US" sz="1200" b="0" i="0" u="none" strike="noStrike" cap="none" err="1">
                          <a:solidFill>
                            <a:srgbClr val="000000"/>
                          </a:solidFill>
                          <a:effectLst/>
                          <a:latin typeface="Calibri"/>
                          <a:ea typeface="Calibri"/>
                          <a:cs typeface="Calibri"/>
                          <a:sym typeface="Arial"/>
                        </a:rPr>
                        <a:t>inst</a:t>
                      </a:r>
                      <a:r>
                        <a:rPr lang="cs-CZ" sz="1200" b="0" i="0" u="none" strike="noStrike" cap="none">
                          <a:solidFill>
                            <a:srgbClr val="000000"/>
                          </a:solidFill>
                          <a:effectLst/>
                          <a:latin typeface="Calibri"/>
                          <a:ea typeface="Calibri"/>
                          <a:cs typeface="Calibri"/>
                          <a:sym typeface="Arial"/>
                        </a:rPr>
                        <a:t>i</a:t>
                      </a:r>
                      <a:r>
                        <a:rPr lang="en-US" sz="1200" b="0" i="0" u="none" strike="noStrike" cap="none">
                          <a:solidFill>
                            <a:srgbClr val="000000"/>
                          </a:solidFill>
                          <a:effectLst/>
                          <a:latin typeface="Calibri"/>
                          <a:ea typeface="Calibri"/>
                          <a:cs typeface="Calibri"/>
                          <a:sym typeface="Arial"/>
                        </a:rPr>
                        <a:t>t</a:t>
                      </a:r>
                      <a:r>
                        <a:rPr lang="cs-CZ" sz="1200" b="0" i="0" u="none" strike="noStrike" cap="none" err="1">
                          <a:solidFill>
                            <a:srgbClr val="000000"/>
                          </a:solidFill>
                          <a:effectLst/>
                          <a:latin typeface="Calibri"/>
                          <a:ea typeface="Calibri"/>
                          <a:cs typeface="Calibri"/>
                          <a:sym typeface="Arial"/>
                        </a:rPr>
                        <a:t>ut</a:t>
                      </a:r>
                      <a:r>
                        <a:rPr lang="en-US" sz="1200" b="0" i="0" u="none" strike="noStrike" cap="none">
                          <a:solidFill>
                            <a:srgbClr val="000000"/>
                          </a:solidFill>
                          <a:effectLst/>
                          <a:latin typeface="Calibri"/>
                          <a:ea typeface="Calibri"/>
                          <a:cs typeface="Calibri"/>
                          <a:sym typeface="Arial"/>
                        </a:rPr>
                        <a:t>ions.</a:t>
                      </a:r>
                      <a:r>
                        <a:rPr lang="en-US" sz="1200" b="0" i="0" u="none" strike="noStrike" cap="none">
                          <a:solidFill>
                            <a:srgbClr val="000000"/>
                          </a:solidFill>
                          <a:effectLst/>
                          <a:latin typeface="Calibri"/>
                          <a:ea typeface="Calibri"/>
                          <a:cs typeface="Calibri"/>
                        </a:rPr>
                        <a:t> </a:t>
                      </a:r>
                      <a:endParaRPr lang="en-US" sz="1200" b="0" i="0" u="none" strike="noStrike" cap="none">
                        <a:solidFill>
                          <a:srgbClr val="000000"/>
                        </a:solidFill>
                        <a:effectLst/>
                        <a:latin typeface="Calibri"/>
                        <a:ea typeface="Calibri"/>
                        <a:cs typeface="Calibri"/>
                        <a:sym typeface="Arial"/>
                      </a:endParaRPr>
                    </a:p>
                    <a:p>
                      <a:pPr rtl="0" fontAlgn="base"/>
                      <a:r>
                        <a:rPr lang="en-US" sz="1200" b="0" i="0" u="none" strike="noStrike" cap="none">
                          <a:solidFill>
                            <a:srgbClr val="000000"/>
                          </a:solidFill>
                          <a:effectLst/>
                          <a:latin typeface="Calibri"/>
                          <a:ea typeface="Calibri"/>
                          <a:cs typeface="Calibri"/>
                          <a:sym typeface="Arial"/>
                        </a:rPr>
                        <a:t>Recommend outputs of the project (materials, training) and SOFA activities.</a:t>
                      </a:r>
                      <a:r>
                        <a:rPr lang="en-US" sz="1200" b="0" i="0" u="none" strike="noStrike" cap="none">
                          <a:solidFill>
                            <a:srgbClr val="000000"/>
                          </a:solidFill>
                          <a:effectLst/>
                          <a:latin typeface="Calibri"/>
                          <a:ea typeface="Calibri"/>
                          <a:cs typeface="Calibri"/>
                        </a:rPr>
                        <a: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42547425"/>
                  </a:ext>
                </a:extLst>
              </a:tr>
            </a:tbl>
          </a:graphicData>
        </a:graphic>
      </p:graphicFrame>
      <p:pic>
        <p:nvPicPr>
          <p:cNvPr id="3080" name="Picture 8" descr="Neutrální obličej bez výplně">
            <a:extLst>
              <a:ext uri="{FF2B5EF4-FFF2-40B4-BE49-F238E27FC236}">
                <a16:creationId xmlns:a16="http://schemas.microsoft.com/office/drawing/2014/main" id="{15011CA3-D41E-7768-6BBB-EB9C8F9E6E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140" y="1521805"/>
            <a:ext cx="486918" cy="48691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smívající se obličej bez výplně">
            <a:extLst>
              <a:ext uri="{FF2B5EF4-FFF2-40B4-BE49-F238E27FC236}">
                <a16:creationId xmlns:a16="http://schemas.microsoft.com/office/drawing/2014/main" id="{593E7E2D-12D1-A92F-35FA-A4F3F4053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139" y="238289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Veselý obličej bez výplně">
            <a:extLst>
              <a:ext uri="{FF2B5EF4-FFF2-40B4-BE49-F238E27FC236}">
                <a16:creationId xmlns:a16="http://schemas.microsoft.com/office/drawing/2014/main" id="{CDE728C8-B349-8199-3ABD-F7F1572278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139" y="3420862"/>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yklus s osobami">
            <a:extLst>
              <a:ext uri="{FF2B5EF4-FFF2-40B4-BE49-F238E27FC236}">
                <a16:creationId xmlns:a16="http://schemas.microsoft.com/office/drawing/2014/main" id="{2B687FAF-C51A-4B9C-782D-AED3C6BB67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3620" y="823669"/>
            <a:ext cx="579120" cy="57912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Cílové publikum">
            <a:extLst>
              <a:ext uri="{FF2B5EF4-FFF2-40B4-BE49-F238E27FC236}">
                <a16:creationId xmlns:a16="http://schemas.microsoft.com/office/drawing/2014/main" id="{30FE7975-9988-BE63-3F32-C6562CA24E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2059" y="855057"/>
            <a:ext cx="572983" cy="572983"/>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Váhy spravedlnosti">
            <a:extLst>
              <a:ext uri="{FF2B5EF4-FFF2-40B4-BE49-F238E27FC236}">
                <a16:creationId xmlns:a16="http://schemas.microsoft.com/office/drawing/2014/main" id="{B5DD171B-FC34-0585-7343-8A0064F7FB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4564" y="881244"/>
            <a:ext cx="482735" cy="482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3757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DEA6BA74-8828-5C0A-AAA0-1B5661532AC1}"/>
              </a:ext>
            </a:extLst>
          </p:cNvPr>
          <p:cNvSpPr>
            <a:spLocks noGrp="1"/>
          </p:cNvSpPr>
          <p:nvPr>
            <p:ph type="body" idx="1"/>
          </p:nvPr>
        </p:nvSpPr>
        <p:spPr>
          <a:xfrm>
            <a:off x="348276" y="445339"/>
            <a:ext cx="3999900" cy="3416400"/>
          </a:xfrm>
        </p:spPr>
        <p:txBody>
          <a:bodyPr>
            <a:normAutofit/>
          </a:bodyPr>
          <a:lstStyle/>
          <a:p>
            <a:pPr marL="139700" indent="0">
              <a:buNone/>
            </a:pPr>
            <a:r>
              <a:rPr lang="cs-CZ" sz="1700" b="1" err="1">
                <a:latin typeface="Calibri" panose="020F0502020204030204" pitchFamily="34" charset="0"/>
                <a:ea typeface="Calibri" panose="020F0502020204030204" pitchFamily="34" charset="0"/>
                <a:cs typeface="Calibri" panose="020F0502020204030204" pitchFamily="34" charset="0"/>
              </a:rPr>
              <a:t>Boundary</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partners</a:t>
            </a:r>
            <a:endParaRPr lang="cs-CZ" sz="1700" b="1">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9" name="Tabulka 8">
            <a:extLst>
              <a:ext uri="{FF2B5EF4-FFF2-40B4-BE49-F238E27FC236}">
                <a16:creationId xmlns:a16="http://schemas.microsoft.com/office/drawing/2014/main" id="{F666A17B-0B73-E57D-E833-646F4EF08F16}"/>
              </a:ext>
            </a:extLst>
          </p:cNvPr>
          <p:cNvGraphicFramePr>
            <a:graphicFrameLocks noGrp="1"/>
          </p:cNvGraphicFramePr>
          <p:nvPr>
            <p:extLst>
              <p:ext uri="{D42A27DB-BD31-4B8C-83A1-F6EECF244321}">
                <p14:modId xmlns:p14="http://schemas.microsoft.com/office/powerpoint/2010/main" val="1082393774"/>
              </p:ext>
            </p:extLst>
          </p:nvPr>
        </p:nvGraphicFramePr>
        <p:xfrm>
          <a:off x="39624" y="888865"/>
          <a:ext cx="9064752" cy="3352427"/>
        </p:xfrm>
        <a:graphic>
          <a:graphicData uri="http://schemas.openxmlformats.org/drawingml/2006/table">
            <a:tbl>
              <a:tblPr firstRow="1" bandRow="1">
                <a:tableStyleId>{E3DCEEDB-2416-429D-801A-B33CDB0347B7}</a:tableStyleId>
              </a:tblPr>
              <a:tblGrid>
                <a:gridCol w="3021584">
                  <a:extLst>
                    <a:ext uri="{9D8B030D-6E8A-4147-A177-3AD203B41FA5}">
                      <a16:colId xmlns:a16="http://schemas.microsoft.com/office/drawing/2014/main" val="2378625272"/>
                    </a:ext>
                  </a:extLst>
                </a:gridCol>
                <a:gridCol w="2714752">
                  <a:extLst>
                    <a:ext uri="{9D8B030D-6E8A-4147-A177-3AD203B41FA5}">
                      <a16:colId xmlns:a16="http://schemas.microsoft.com/office/drawing/2014/main" val="4069984201"/>
                    </a:ext>
                  </a:extLst>
                </a:gridCol>
                <a:gridCol w="472440">
                  <a:extLst>
                    <a:ext uri="{9D8B030D-6E8A-4147-A177-3AD203B41FA5}">
                      <a16:colId xmlns:a16="http://schemas.microsoft.com/office/drawing/2014/main" val="1867055361"/>
                    </a:ext>
                  </a:extLst>
                </a:gridCol>
                <a:gridCol w="2855976">
                  <a:extLst>
                    <a:ext uri="{9D8B030D-6E8A-4147-A177-3AD203B41FA5}">
                      <a16:colId xmlns:a16="http://schemas.microsoft.com/office/drawing/2014/main" val="395636025"/>
                    </a:ext>
                  </a:extLst>
                </a:gridCol>
              </a:tblGrid>
              <a:tr h="45745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latin typeface="Calibri"/>
                          <a:ea typeface="Calibri"/>
                          <a:cs typeface="Calibri"/>
                          <a:sym typeface="Arial"/>
                        </a:rPr>
                        <a:t>Stakeholder/ </a:t>
                      </a:r>
                      <a:r>
                        <a:rPr lang="cs-CZ" sz="1200" b="1" i="0" u="none" strike="noStrike" cap="none">
                          <a:solidFill>
                            <a:schemeClr val="bg1"/>
                          </a:solidFill>
                          <a:latin typeface="Calibri"/>
                          <a:ea typeface="Calibri"/>
                          <a:cs typeface="Calibri"/>
                          <a:sym typeface="Arial"/>
                        </a:rPr>
                        <a:t>B</a:t>
                      </a:r>
                      <a:r>
                        <a:rPr lang="en-GB" sz="1200" b="1" i="0" u="none" strike="noStrike" cap="none">
                          <a:solidFill>
                            <a:schemeClr val="bg1"/>
                          </a:solidFill>
                          <a:latin typeface="Calibri"/>
                          <a:ea typeface="Calibri"/>
                          <a:cs typeface="Calibri"/>
                          <a:sym typeface="Arial"/>
                        </a:rPr>
                        <a:t>oundary partner </a:t>
                      </a:r>
                    </a:p>
                    <a:p>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a:txBody>
                    <a:bodyPr/>
                    <a:lstStyle/>
                    <a:p>
                      <a:r>
                        <a:rPr lang="cs-CZ" sz="1200" b="1">
                          <a:solidFill>
                            <a:schemeClr val="bg1"/>
                          </a:solidFill>
                          <a:latin typeface="Calibri"/>
                          <a:ea typeface="Calibri"/>
                          <a:cs typeface="Calibri"/>
                        </a:rPr>
                        <a:t>Outcome Challenge</a:t>
                      </a:r>
                    </a:p>
                  </a:txBody>
                  <a:tcPr>
                    <a:solidFill>
                      <a:schemeClr val="accent1">
                        <a:lumMod val="50000"/>
                      </a:schemeClr>
                    </a:solidFill>
                  </a:tcPr>
                </a:tc>
                <a:tc gridSpan="2">
                  <a:txBody>
                    <a:bodyPr/>
                    <a:lstStyle/>
                    <a:p>
                      <a:r>
                        <a:rPr lang="cs-CZ" sz="1200" b="1">
                          <a:solidFill>
                            <a:schemeClr val="bg1"/>
                          </a:solidFill>
                          <a:latin typeface="Calibri"/>
                          <a:ea typeface="Calibri"/>
                          <a:cs typeface="Calibri"/>
                        </a:rPr>
                        <a:t>Progress Markers</a:t>
                      </a:r>
                    </a:p>
                  </a:txBody>
                  <a:tcPr>
                    <a:solidFill>
                      <a:schemeClr val="accent1">
                        <a:lumMod val="50000"/>
                      </a:schemeClr>
                    </a:solidFill>
                  </a:tcPr>
                </a:tc>
                <a:tc hMerge="1">
                  <a:txBody>
                    <a:bodyPr/>
                    <a:lstStyle/>
                    <a:p>
                      <a:endParaRPr lang="cs-CZ"/>
                    </a:p>
                  </a:txBody>
                  <a:tcPr/>
                </a:tc>
                <a:extLst>
                  <a:ext uri="{0D108BD9-81ED-4DB2-BD59-A6C34878D82A}">
                    <a16:rowId xmlns:a16="http://schemas.microsoft.com/office/drawing/2014/main" val="2789004365"/>
                  </a:ext>
                </a:extLst>
              </a:tr>
              <a:tr h="2894974">
                <a:tc>
                  <a:txBody>
                    <a:bodyPr/>
                    <a:lstStyle/>
                    <a:p>
                      <a:pPr marL="0" marR="0" lvl="0" indent="0" algn="l" rtl="0" eaLnBrk="1" fontAlgn="auto" latinLnBrk="0" hangingPunct="1">
                        <a:lnSpc>
                          <a:spcPct val="100000"/>
                        </a:lnSpc>
                        <a:spcBef>
                          <a:spcPts val="0"/>
                        </a:spcBef>
                        <a:spcAft>
                          <a:spcPts val="0"/>
                        </a:spcAft>
                        <a:buClr>
                          <a:srgbClr val="000000"/>
                        </a:buClr>
                        <a:buSzTx/>
                        <a:buFont typeface="Arial"/>
                        <a:buNone/>
                      </a:pPr>
                      <a:r>
                        <a:rPr lang="en-US" sz="1200" b="1" i="0" u="none" strike="noStrike" cap="none">
                          <a:solidFill>
                            <a:srgbClr val="000000"/>
                          </a:solidFill>
                          <a:effectLst/>
                          <a:latin typeface="Calibri"/>
                          <a:ea typeface="Calibri"/>
                          <a:cs typeface="Calibri"/>
                          <a:sym typeface="Arial"/>
                        </a:rPr>
                        <a:t>National Pedagogical Institute, Czech School Inspection</a:t>
                      </a:r>
                      <a:r>
                        <a:rPr lang="en-US" sz="1200" b="1" i="0" u="none" strike="noStrike" cap="none">
                          <a:solidFill>
                            <a:srgbClr val="000000"/>
                          </a:solidFill>
                          <a:effectLst/>
                          <a:latin typeface="Calibri"/>
                          <a:ea typeface="Calibri"/>
                          <a:cs typeface="Calibri"/>
                        </a:rPr>
                        <a:t> </a:t>
                      </a:r>
                      <a:endParaRPr lang="cs-CZ" sz="1400" b="1" i="0" u="none" strike="noStrike" cap="none">
                        <a:solidFill>
                          <a:srgbClr val="000000"/>
                        </a:solidFill>
                        <a:effectLst/>
                        <a:latin typeface="Arial"/>
                        <a:ea typeface="Arial"/>
                        <a:cs typeface="Arial"/>
                        <a:sym typeface="Arial"/>
                      </a:endParaRPr>
                    </a:p>
                    <a:p>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a:ea typeface="Calibri"/>
                          <a:cs typeface="Calibri"/>
                        </a:rPr>
                        <a:t>Spreads </a:t>
                      </a:r>
                      <a:r>
                        <a:rPr lang="en-US" sz="1200" b="0" i="0" u="none" strike="noStrike" cap="none">
                          <a:solidFill>
                            <a:srgbClr val="000000"/>
                          </a:solidFill>
                          <a:effectLst/>
                          <a:latin typeface="Calibri"/>
                          <a:ea typeface="Calibri"/>
                          <a:cs typeface="Calibri"/>
                          <a:sym typeface="Arial"/>
                        </a:rPr>
                        <a:t>awareness about TIA within the area of professionals in education sector.</a:t>
                      </a:r>
                      <a:r>
                        <a:rPr lang="en-US" sz="1200" b="0" i="0" u="none" strike="noStrike" cap="none">
                          <a:solidFill>
                            <a:srgbClr val="000000"/>
                          </a:solidFill>
                          <a:effectLst/>
                          <a:latin typeface="Calibri"/>
                          <a:ea typeface="Calibri"/>
                          <a:cs typeface="Calibri"/>
                        </a:rPr>
                        <a:t> </a:t>
                      </a:r>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a:ea typeface="Calibri"/>
                          <a:cs typeface="Calibri"/>
                        </a:rPr>
                        <a:t>Connects </a:t>
                      </a:r>
                      <a:r>
                        <a:rPr lang="en-US" sz="1200" b="0" i="0" u="none" strike="noStrike" cap="none">
                          <a:solidFill>
                            <a:srgbClr val="000000"/>
                          </a:solidFill>
                          <a:effectLst/>
                          <a:latin typeface="Calibri"/>
                          <a:ea typeface="Calibri"/>
                          <a:cs typeface="Calibri"/>
                          <a:sym typeface="Arial"/>
                        </a:rPr>
                        <a:t>TIA trainers with school staff across all regions of the Czech Republic.</a:t>
                      </a:r>
                      <a:r>
                        <a:rPr lang="en-US" sz="1200" b="0" i="0" u="none" strike="noStrike" cap="none">
                          <a:solidFill>
                            <a:srgbClr val="000000"/>
                          </a:solidFill>
                          <a:effectLst/>
                          <a:latin typeface="Calibri"/>
                          <a:ea typeface="Calibri"/>
                          <a:cs typeface="Calibri"/>
                        </a:rPr>
                        <a:t> </a:t>
                      </a:r>
                      <a:endParaRPr lang="en-US" sz="1200" b="0" i="0" u="none" strike="noStrike" cap="none">
                        <a:solidFill>
                          <a:srgbClr val="000000"/>
                        </a:solidFill>
                        <a:effectLst/>
                        <a:latin typeface="Calibri"/>
                        <a:ea typeface="Calibri"/>
                        <a:cs typeface="Calibri"/>
                        <a:sym typeface="Arial"/>
                      </a:endParaRPr>
                    </a:p>
                    <a:p>
                      <a:pPr rtl="0" fontAlgn="base"/>
                      <a:r>
                        <a:rPr lang="en-US" sz="1200" b="0" i="0" u="none" strike="noStrike" cap="none">
                          <a:solidFill>
                            <a:srgbClr val="000000"/>
                          </a:solidFill>
                          <a:effectLst/>
                          <a:latin typeface="Calibri"/>
                          <a:ea typeface="Calibri"/>
                          <a:cs typeface="Calibri"/>
                          <a:sym typeface="Arial"/>
                        </a:rPr>
                        <a:t>Disseminate project outputs during their school visits.</a:t>
                      </a:r>
                      <a:r>
                        <a:rPr lang="en-US" sz="1200" b="0" i="0" u="none" strike="noStrike" cap="none">
                          <a:solidFill>
                            <a:srgbClr val="000000"/>
                          </a:solidFill>
                          <a:effectLst/>
                          <a:latin typeface="Calibri"/>
                          <a:ea typeface="Calibri"/>
                          <a:cs typeface="Calibri"/>
                        </a:rPr>
                        <a: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endParaRPr lang="cs-CZ" sz="1200">
                        <a:latin typeface="Calibri"/>
                        <a:ea typeface="Calibri"/>
                        <a:cs typeface="Calibri"/>
                      </a:endParaRPr>
                    </a:p>
                  </a:txBody>
                  <a:tcPr/>
                </a:tc>
                <a:tc>
                  <a:txBody>
                    <a:bodyPr/>
                    <a:lstStyle/>
                    <a:p>
                      <a:pPr rtl="0" fontAlgn="base"/>
                      <a:r>
                        <a:rPr lang="en-US" sz="1200" b="0" i="0" u="none" strike="noStrike" cap="none">
                          <a:solidFill>
                            <a:srgbClr val="000000"/>
                          </a:solidFill>
                          <a:effectLst/>
                          <a:latin typeface="Calibri"/>
                          <a:ea typeface="Calibri"/>
                          <a:cs typeface="Calibri"/>
                        </a:rPr>
                        <a:t>Is</a:t>
                      </a:r>
                      <a:r>
                        <a:rPr lang="en-US" sz="1200" b="0" i="0" u="none" strike="noStrike" cap="none">
                          <a:solidFill>
                            <a:srgbClr val="000000"/>
                          </a:solidFill>
                          <a:effectLst/>
                          <a:latin typeface="Calibri"/>
                          <a:ea typeface="Calibri"/>
                          <a:cs typeface="Calibri"/>
                          <a:sym typeface="Arial"/>
                        </a:rPr>
                        <a:t> aware of the need to support children at risk. </a:t>
                      </a:r>
                    </a:p>
                    <a:p>
                      <a:pPr rtl="0" fontAlgn="base"/>
                      <a:r>
                        <a:rPr lang="en-US" sz="1200" b="0" i="0" u="none" strike="noStrike" cap="none">
                          <a:solidFill>
                            <a:srgbClr val="000000"/>
                          </a:solidFill>
                          <a:effectLst/>
                          <a:latin typeface="Calibri"/>
                          <a:ea typeface="Calibri"/>
                          <a:cs typeface="Calibri"/>
                        </a:rPr>
                        <a:t>Supports</a:t>
                      </a:r>
                      <a:r>
                        <a:rPr lang="en-US" sz="1200" b="0" i="0" u="none" strike="noStrike" cap="none">
                          <a:solidFill>
                            <a:srgbClr val="000000"/>
                          </a:solidFill>
                          <a:effectLst/>
                          <a:latin typeface="Calibri"/>
                          <a:ea typeface="Calibri"/>
                          <a:cs typeface="Calibri"/>
                          <a:sym typeface="Arial"/>
                        </a:rPr>
                        <a:t> and create positive systemic change in support of children at risk. </a:t>
                      </a:r>
                      <a:endParaRPr lang="cs-CZ" sz="1200" b="0" i="0" u="none" strike="noStrike" cap="none">
                        <a:solidFill>
                          <a:srgbClr val="000000"/>
                        </a:solidFill>
                        <a:effectLst/>
                        <a:latin typeface="Calibri"/>
                        <a:ea typeface="Calibri"/>
                        <a:cs typeface="Calibri"/>
                        <a:sym typeface="Arial"/>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a:ea typeface="Calibri"/>
                          <a:cs typeface="Calibri"/>
                        </a:rPr>
                        <a:t>Knows</a:t>
                      </a:r>
                      <a:r>
                        <a:rPr lang="en-US" sz="1200" b="0" i="0" u="none" strike="noStrike" cap="none">
                          <a:solidFill>
                            <a:srgbClr val="000000"/>
                          </a:solidFill>
                          <a:effectLst/>
                          <a:latin typeface="Calibri"/>
                          <a:ea typeface="Calibri"/>
                          <a:cs typeface="Calibri"/>
                          <a:sym typeface="Arial"/>
                        </a:rPr>
                        <a:t> the basics of TIA.  </a:t>
                      </a:r>
                    </a:p>
                    <a:p>
                      <a:pPr rtl="0" fontAlgn="base"/>
                      <a:r>
                        <a:rPr lang="cs-CZ" sz="1200" b="0" i="0" u="none" strike="noStrike" cap="none">
                          <a:solidFill>
                            <a:srgbClr val="000000"/>
                          </a:solidFill>
                          <a:effectLst/>
                          <a:latin typeface="Calibri"/>
                          <a:ea typeface="Calibri"/>
                          <a:cs typeface="Calibri"/>
                          <a:sym typeface="Arial"/>
                        </a:rPr>
                        <a:t>S</a:t>
                      </a:r>
                      <a:r>
                        <a:rPr lang="en-US" sz="1200" b="0" i="0" u="none" strike="noStrike" cap="none" err="1">
                          <a:solidFill>
                            <a:srgbClr val="000000"/>
                          </a:solidFill>
                          <a:effectLst/>
                          <a:latin typeface="Calibri"/>
                          <a:ea typeface="Calibri"/>
                          <a:cs typeface="Calibri"/>
                        </a:rPr>
                        <a:t>preads</a:t>
                      </a:r>
                      <a:r>
                        <a:rPr lang="en-US" sz="1200" b="0" i="0" u="none" strike="noStrike" cap="none">
                          <a:solidFill>
                            <a:srgbClr val="000000"/>
                          </a:solidFill>
                          <a:effectLst/>
                          <a:latin typeface="Calibri"/>
                          <a:ea typeface="Calibri"/>
                          <a:cs typeface="Calibri"/>
                        </a:rPr>
                        <a:t> </a:t>
                      </a:r>
                      <a:r>
                        <a:rPr lang="en-US" sz="1200" b="0" i="0" u="none" strike="noStrike" cap="none">
                          <a:solidFill>
                            <a:srgbClr val="000000"/>
                          </a:solidFill>
                          <a:effectLst/>
                          <a:latin typeface="Calibri"/>
                          <a:ea typeface="Calibri"/>
                          <a:cs typeface="Calibri"/>
                          <a:sym typeface="Arial"/>
                        </a:rPr>
                        <a:t>awareness about TIA among schools.</a:t>
                      </a:r>
                      <a:r>
                        <a:rPr lang="en-US" sz="1200" b="0" i="0" u="none" strike="noStrike" cap="none">
                          <a:solidFill>
                            <a:srgbClr val="000000"/>
                          </a:solidFill>
                          <a:effectLst/>
                          <a:latin typeface="Calibri"/>
                          <a:ea typeface="Calibri"/>
                          <a:cs typeface="Calibri"/>
                        </a:rPr>
                        <a:t>  </a:t>
                      </a:r>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a:ea typeface="Calibri"/>
                          <a:cs typeface="Calibri"/>
                        </a:rPr>
                        <a:t>Supports </a:t>
                      </a:r>
                      <a:r>
                        <a:rPr lang="en-US" sz="1200" b="0" i="0" u="none" strike="noStrike" cap="none">
                          <a:solidFill>
                            <a:srgbClr val="000000"/>
                          </a:solidFill>
                          <a:effectLst/>
                          <a:latin typeface="Calibri"/>
                          <a:ea typeface="Calibri"/>
                          <a:cs typeface="Calibri"/>
                          <a:sym typeface="Arial"/>
                        </a:rPr>
                        <a:t>interdisciplinary cooperation.</a:t>
                      </a:r>
                      <a:r>
                        <a:rPr lang="en-US" sz="1200" b="0" i="0" u="none" strike="noStrike" cap="none">
                          <a:solidFill>
                            <a:srgbClr val="000000"/>
                          </a:solidFill>
                          <a:effectLst/>
                          <a:latin typeface="Calibri"/>
                          <a:ea typeface="Calibri"/>
                          <a:cs typeface="Calibri"/>
                        </a:rPr>
                        <a:t> </a:t>
                      </a:r>
                      <a:endParaRPr lang="en-US" sz="1200" b="0" i="0" u="none" strike="noStrike" cap="none">
                        <a:solidFill>
                          <a:srgbClr val="000000"/>
                        </a:solidFill>
                        <a:effectLst/>
                        <a:latin typeface="Calibri"/>
                        <a:ea typeface="Calibri"/>
                        <a:cs typeface="Calibri"/>
                        <a:sym typeface="Arial"/>
                      </a:endParaRPr>
                    </a:p>
                    <a:p>
                      <a:pPr rtl="0" fontAlgn="base"/>
                      <a:r>
                        <a:rPr lang="en-US" sz="1200" b="0" i="0" u="none" strike="noStrike" cap="none">
                          <a:solidFill>
                            <a:srgbClr val="000000"/>
                          </a:solidFill>
                          <a:effectLst/>
                          <a:latin typeface="Calibri"/>
                          <a:ea typeface="Calibri"/>
                          <a:cs typeface="Calibri"/>
                        </a:rPr>
                        <a:t>Recommends </a:t>
                      </a:r>
                      <a:r>
                        <a:rPr lang="en-US" sz="1200" b="0" i="0" u="none" strike="noStrike" cap="none">
                          <a:solidFill>
                            <a:srgbClr val="000000"/>
                          </a:solidFill>
                          <a:effectLst/>
                          <a:latin typeface="Calibri"/>
                          <a:ea typeface="Calibri"/>
                          <a:cs typeface="Calibri"/>
                          <a:sym typeface="Arial"/>
                        </a:rPr>
                        <a:t>activities of SOFA in their annual reports, thematic reports and methodological guidelines.</a:t>
                      </a:r>
                      <a:r>
                        <a:rPr lang="en-US" sz="1200" b="0" i="0" u="none" strike="noStrike" cap="none">
                          <a:solidFill>
                            <a:srgbClr val="000000"/>
                          </a:solidFill>
                          <a:effectLst/>
                          <a:latin typeface="Calibri"/>
                          <a:ea typeface="Calibri"/>
                          <a:cs typeface="Calibri"/>
                        </a:rPr>
                        <a: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42547425"/>
                  </a:ext>
                </a:extLst>
              </a:tr>
            </a:tbl>
          </a:graphicData>
        </a:graphic>
      </p:graphicFrame>
      <p:pic>
        <p:nvPicPr>
          <p:cNvPr id="3080" name="Picture 8" descr="Neutrální obličej bez výplně">
            <a:extLst>
              <a:ext uri="{FF2B5EF4-FFF2-40B4-BE49-F238E27FC236}">
                <a16:creationId xmlns:a16="http://schemas.microsoft.com/office/drawing/2014/main" id="{15011CA3-D41E-7768-6BBB-EB9C8F9E6E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140" y="1521805"/>
            <a:ext cx="486918" cy="48691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smívající se obličej bez výplně">
            <a:extLst>
              <a:ext uri="{FF2B5EF4-FFF2-40B4-BE49-F238E27FC236}">
                <a16:creationId xmlns:a16="http://schemas.microsoft.com/office/drawing/2014/main" id="{593E7E2D-12D1-A92F-35FA-A4F3F4053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139" y="238289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Veselý obličej bez výplně">
            <a:extLst>
              <a:ext uri="{FF2B5EF4-FFF2-40B4-BE49-F238E27FC236}">
                <a16:creationId xmlns:a16="http://schemas.microsoft.com/office/drawing/2014/main" id="{CDE728C8-B349-8199-3ABD-F7F1572278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139" y="3420862"/>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yklus s osobami">
            <a:extLst>
              <a:ext uri="{FF2B5EF4-FFF2-40B4-BE49-F238E27FC236}">
                <a16:creationId xmlns:a16="http://schemas.microsoft.com/office/drawing/2014/main" id="{2B687FAF-C51A-4B9C-782D-AED3C6BB67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3620" y="823669"/>
            <a:ext cx="579120" cy="57912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Cílové publikum">
            <a:extLst>
              <a:ext uri="{FF2B5EF4-FFF2-40B4-BE49-F238E27FC236}">
                <a16:creationId xmlns:a16="http://schemas.microsoft.com/office/drawing/2014/main" id="{30FE7975-9988-BE63-3F32-C6562CA24E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2059" y="855057"/>
            <a:ext cx="572983" cy="572983"/>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Váhy spravedlnosti">
            <a:extLst>
              <a:ext uri="{FF2B5EF4-FFF2-40B4-BE49-F238E27FC236}">
                <a16:creationId xmlns:a16="http://schemas.microsoft.com/office/drawing/2014/main" id="{B5DD171B-FC34-0585-7343-8A0064F7FB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4564" y="881244"/>
            <a:ext cx="482735" cy="482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18257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DEA6BA74-8828-5C0A-AAA0-1B5661532AC1}"/>
              </a:ext>
            </a:extLst>
          </p:cNvPr>
          <p:cNvSpPr>
            <a:spLocks noGrp="1"/>
          </p:cNvSpPr>
          <p:nvPr>
            <p:ph type="body" idx="1"/>
          </p:nvPr>
        </p:nvSpPr>
        <p:spPr>
          <a:xfrm>
            <a:off x="348276" y="445339"/>
            <a:ext cx="3999900" cy="3416400"/>
          </a:xfrm>
        </p:spPr>
        <p:txBody>
          <a:bodyPr>
            <a:normAutofit/>
          </a:bodyPr>
          <a:lstStyle/>
          <a:p>
            <a:pPr marL="139700" indent="0">
              <a:buNone/>
            </a:pPr>
            <a:r>
              <a:rPr lang="cs-CZ" sz="1700" b="1" err="1">
                <a:latin typeface="Calibri" panose="020F0502020204030204" pitchFamily="34" charset="0"/>
                <a:ea typeface="Calibri" panose="020F0502020204030204" pitchFamily="34" charset="0"/>
                <a:cs typeface="Calibri" panose="020F0502020204030204" pitchFamily="34" charset="0"/>
              </a:rPr>
              <a:t>Boundary</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partners</a:t>
            </a:r>
            <a:endParaRPr lang="cs-CZ" sz="1700" b="1">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9" name="Tabulka 8">
            <a:extLst>
              <a:ext uri="{FF2B5EF4-FFF2-40B4-BE49-F238E27FC236}">
                <a16:creationId xmlns:a16="http://schemas.microsoft.com/office/drawing/2014/main" id="{F666A17B-0B73-E57D-E833-646F4EF08F16}"/>
              </a:ext>
            </a:extLst>
          </p:cNvPr>
          <p:cNvGraphicFramePr>
            <a:graphicFrameLocks noGrp="1"/>
          </p:cNvGraphicFramePr>
          <p:nvPr>
            <p:extLst>
              <p:ext uri="{D42A27DB-BD31-4B8C-83A1-F6EECF244321}">
                <p14:modId xmlns:p14="http://schemas.microsoft.com/office/powerpoint/2010/main" val="1025689939"/>
              </p:ext>
            </p:extLst>
          </p:nvPr>
        </p:nvGraphicFramePr>
        <p:xfrm>
          <a:off x="39624" y="888865"/>
          <a:ext cx="9064752" cy="3352427"/>
        </p:xfrm>
        <a:graphic>
          <a:graphicData uri="http://schemas.openxmlformats.org/drawingml/2006/table">
            <a:tbl>
              <a:tblPr firstRow="1" bandRow="1">
                <a:tableStyleId>{E3DCEEDB-2416-429D-801A-B33CDB0347B7}</a:tableStyleId>
              </a:tblPr>
              <a:tblGrid>
                <a:gridCol w="3021584">
                  <a:extLst>
                    <a:ext uri="{9D8B030D-6E8A-4147-A177-3AD203B41FA5}">
                      <a16:colId xmlns:a16="http://schemas.microsoft.com/office/drawing/2014/main" val="2378625272"/>
                    </a:ext>
                  </a:extLst>
                </a:gridCol>
                <a:gridCol w="2714752">
                  <a:extLst>
                    <a:ext uri="{9D8B030D-6E8A-4147-A177-3AD203B41FA5}">
                      <a16:colId xmlns:a16="http://schemas.microsoft.com/office/drawing/2014/main" val="4069984201"/>
                    </a:ext>
                  </a:extLst>
                </a:gridCol>
                <a:gridCol w="472440">
                  <a:extLst>
                    <a:ext uri="{9D8B030D-6E8A-4147-A177-3AD203B41FA5}">
                      <a16:colId xmlns:a16="http://schemas.microsoft.com/office/drawing/2014/main" val="1867055361"/>
                    </a:ext>
                  </a:extLst>
                </a:gridCol>
                <a:gridCol w="2855976">
                  <a:extLst>
                    <a:ext uri="{9D8B030D-6E8A-4147-A177-3AD203B41FA5}">
                      <a16:colId xmlns:a16="http://schemas.microsoft.com/office/drawing/2014/main" val="395636025"/>
                    </a:ext>
                  </a:extLst>
                </a:gridCol>
              </a:tblGrid>
              <a:tr h="45745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Stakeholder/ </a:t>
                      </a:r>
                      <a:r>
                        <a:rPr lang="cs-CZ"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B</a:t>
                      </a:r>
                      <a:r>
                        <a:rPr lang="en-GB" sz="1200" b="1" i="0" u="none" strike="noStrike" cap="none" err="1">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oundary</a:t>
                      </a: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 partner </a:t>
                      </a:r>
                    </a:p>
                    <a:p>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Outcome</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Challenge</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gridSpan="2">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Progress</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Markers</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hMerge="1">
                  <a:txBody>
                    <a:bodyPr/>
                    <a:lstStyle/>
                    <a:p>
                      <a:endParaRPr lang="cs-CZ"/>
                    </a:p>
                  </a:txBody>
                  <a:tcPr/>
                </a:tc>
                <a:extLst>
                  <a:ext uri="{0D108BD9-81ED-4DB2-BD59-A6C34878D82A}">
                    <a16:rowId xmlns:a16="http://schemas.microsoft.com/office/drawing/2014/main" val="2789004365"/>
                  </a:ext>
                </a:extLst>
              </a:tr>
              <a:tr h="2894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Special education center</a:t>
                      </a:r>
                      <a:endParaRPr lang="cs-CZ" sz="1400" b="1" i="0" u="none" strike="noStrike" cap="none">
                        <a:solidFill>
                          <a:srgbClr val="000000"/>
                        </a:solidFill>
                        <a:effectLst/>
                        <a:latin typeface="Arial"/>
                        <a:ea typeface="Arial"/>
                        <a:cs typeface="Arial"/>
                        <a:sym typeface="Arial"/>
                      </a:endParaRPr>
                    </a:p>
                    <a:p>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Use TIA during their work with children and their parents.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Create</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safe environment. </a:t>
                      </a:r>
                    </a:p>
                    <a:p>
                      <a:pPr rtl="0" fontAlgn="base"/>
                      <a:r>
                        <a:rPr lang="cs-CZ"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Is</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well oriented and actively engaged in interdisciplinary cooperation.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Offer</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somatosensory aids and regulation activities during their work.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Monitor</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children’s emotional state.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Take</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part in the child protection case conferences.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cs-CZ"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Is</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aware of the need to support children at risk.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and create positive systemic change in support of children at risk. </a:t>
                      </a:r>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Know</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the basics of TIA.  </a:t>
                      </a:r>
                    </a:p>
                    <a:p>
                      <a:pPr rtl="0" fontAlgn="base"/>
                      <a:r>
                        <a:rPr lang="cs-CZ"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Sp</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read</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awareness about TIA among schools and families (disseminates infographics and other project outputs).  </a:t>
                      </a: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Recommend</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outputs and activities of SOFA.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Strengthen</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staff expertise in mental health and support for children at risk.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a:t>
                      </a:r>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interdisciplinary cooperation.</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42547425"/>
                  </a:ext>
                </a:extLst>
              </a:tr>
            </a:tbl>
          </a:graphicData>
        </a:graphic>
      </p:graphicFrame>
      <p:pic>
        <p:nvPicPr>
          <p:cNvPr id="3080" name="Picture 8" descr="Neutrální obličej bez výplně">
            <a:extLst>
              <a:ext uri="{FF2B5EF4-FFF2-40B4-BE49-F238E27FC236}">
                <a16:creationId xmlns:a16="http://schemas.microsoft.com/office/drawing/2014/main" id="{15011CA3-D41E-7768-6BBB-EB9C8F9E6E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140" y="1521805"/>
            <a:ext cx="486918" cy="48691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smívající se obličej bez výplně">
            <a:extLst>
              <a:ext uri="{FF2B5EF4-FFF2-40B4-BE49-F238E27FC236}">
                <a16:creationId xmlns:a16="http://schemas.microsoft.com/office/drawing/2014/main" id="{593E7E2D-12D1-A92F-35FA-A4F3F4053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139" y="238289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Veselý obličej bez výplně">
            <a:extLst>
              <a:ext uri="{FF2B5EF4-FFF2-40B4-BE49-F238E27FC236}">
                <a16:creationId xmlns:a16="http://schemas.microsoft.com/office/drawing/2014/main" id="{CDE728C8-B349-8199-3ABD-F7F1572278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139" y="3420862"/>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yklus s osobami">
            <a:extLst>
              <a:ext uri="{FF2B5EF4-FFF2-40B4-BE49-F238E27FC236}">
                <a16:creationId xmlns:a16="http://schemas.microsoft.com/office/drawing/2014/main" id="{2B687FAF-C51A-4B9C-782D-AED3C6BB67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3620" y="823669"/>
            <a:ext cx="579120" cy="57912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Cílové publikum">
            <a:extLst>
              <a:ext uri="{FF2B5EF4-FFF2-40B4-BE49-F238E27FC236}">
                <a16:creationId xmlns:a16="http://schemas.microsoft.com/office/drawing/2014/main" id="{30FE7975-9988-BE63-3F32-C6562CA24E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2059" y="855057"/>
            <a:ext cx="572983" cy="572983"/>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Váhy spravedlnosti">
            <a:extLst>
              <a:ext uri="{FF2B5EF4-FFF2-40B4-BE49-F238E27FC236}">
                <a16:creationId xmlns:a16="http://schemas.microsoft.com/office/drawing/2014/main" id="{B5DD171B-FC34-0585-7343-8A0064F7FB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4564" y="881244"/>
            <a:ext cx="482735" cy="482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59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DEA6BA74-8828-5C0A-AAA0-1B5661532AC1}"/>
              </a:ext>
            </a:extLst>
          </p:cNvPr>
          <p:cNvSpPr>
            <a:spLocks noGrp="1"/>
          </p:cNvSpPr>
          <p:nvPr>
            <p:ph type="body" idx="1"/>
          </p:nvPr>
        </p:nvSpPr>
        <p:spPr>
          <a:xfrm>
            <a:off x="348276" y="445339"/>
            <a:ext cx="3999900" cy="3416400"/>
          </a:xfrm>
        </p:spPr>
        <p:txBody>
          <a:bodyPr>
            <a:normAutofit/>
          </a:bodyPr>
          <a:lstStyle/>
          <a:p>
            <a:pPr marL="139700" indent="0">
              <a:buNone/>
            </a:pPr>
            <a:r>
              <a:rPr lang="cs-CZ" sz="1700" b="1" err="1">
                <a:latin typeface="Calibri" panose="020F0502020204030204" pitchFamily="34" charset="0"/>
                <a:ea typeface="Calibri" panose="020F0502020204030204" pitchFamily="34" charset="0"/>
                <a:cs typeface="Calibri" panose="020F0502020204030204" pitchFamily="34" charset="0"/>
              </a:rPr>
              <a:t>Boundary</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partners</a:t>
            </a:r>
            <a:endParaRPr lang="cs-CZ" sz="1700" b="1">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9" name="Tabulka 8">
            <a:extLst>
              <a:ext uri="{FF2B5EF4-FFF2-40B4-BE49-F238E27FC236}">
                <a16:creationId xmlns:a16="http://schemas.microsoft.com/office/drawing/2014/main" id="{F666A17B-0B73-E57D-E833-646F4EF08F16}"/>
              </a:ext>
            </a:extLst>
          </p:cNvPr>
          <p:cNvGraphicFramePr>
            <a:graphicFrameLocks noGrp="1"/>
          </p:cNvGraphicFramePr>
          <p:nvPr>
            <p:extLst>
              <p:ext uri="{D42A27DB-BD31-4B8C-83A1-F6EECF244321}">
                <p14:modId xmlns:p14="http://schemas.microsoft.com/office/powerpoint/2010/main" val="933417707"/>
              </p:ext>
            </p:extLst>
          </p:nvPr>
        </p:nvGraphicFramePr>
        <p:xfrm>
          <a:off x="39624" y="888865"/>
          <a:ext cx="9064752" cy="3352427"/>
        </p:xfrm>
        <a:graphic>
          <a:graphicData uri="http://schemas.openxmlformats.org/drawingml/2006/table">
            <a:tbl>
              <a:tblPr firstRow="1" bandRow="1">
                <a:tableStyleId>{E3DCEEDB-2416-429D-801A-B33CDB0347B7}</a:tableStyleId>
              </a:tblPr>
              <a:tblGrid>
                <a:gridCol w="3021584">
                  <a:extLst>
                    <a:ext uri="{9D8B030D-6E8A-4147-A177-3AD203B41FA5}">
                      <a16:colId xmlns:a16="http://schemas.microsoft.com/office/drawing/2014/main" val="2378625272"/>
                    </a:ext>
                  </a:extLst>
                </a:gridCol>
                <a:gridCol w="2714752">
                  <a:extLst>
                    <a:ext uri="{9D8B030D-6E8A-4147-A177-3AD203B41FA5}">
                      <a16:colId xmlns:a16="http://schemas.microsoft.com/office/drawing/2014/main" val="4069984201"/>
                    </a:ext>
                  </a:extLst>
                </a:gridCol>
                <a:gridCol w="472440">
                  <a:extLst>
                    <a:ext uri="{9D8B030D-6E8A-4147-A177-3AD203B41FA5}">
                      <a16:colId xmlns:a16="http://schemas.microsoft.com/office/drawing/2014/main" val="1867055361"/>
                    </a:ext>
                  </a:extLst>
                </a:gridCol>
                <a:gridCol w="2855976">
                  <a:extLst>
                    <a:ext uri="{9D8B030D-6E8A-4147-A177-3AD203B41FA5}">
                      <a16:colId xmlns:a16="http://schemas.microsoft.com/office/drawing/2014/main" val="395636025"/>
                    </a:ext>
                  </a:extLst>
                </a:gridCol>
              </a:tblGrid>
              <a:tr h="45745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Stakeholder/ </a:t>
                      </a:r>
                      <a:r>
                        <a:rPr lang="cs-CZ"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B</a:t>
                      </a:r>
                      <a:r>
                        <a:rPr lang="en-GB" sz="1200" b="1" i="0" u="none" strike="noStrike" cap="none" err="1">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oundary</a:t>
                      </a: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 partner </a:t>
                      </a:r>
                    </a:p>
                    <a:p>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Outcome</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Challenge</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gridSpan="2">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Progress</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Markers</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hMerge="1">
                  <a:txBody>
                    <a:bodyPr/>
                    <a:lstStyle/>
                    <a:p>
                      <a:endParaRPr lang="cs-CZ"/>
                    </a:p>
                  </a:txBody>
                  <a:tcPr/>
                </a:tc>
                <a:extLst>
                  <a:ext uri="{0D108BD9-81ED-4DB2-BD59-A6C34878D82A}">
                    <a16:rowId xmlns:a16="http://schemas.microsoft.com/office/drawing/2014/main" val="2789004365"/>
                  </a:ext>
                </a:extLst>
              </a:tr>
              <a:tr h="2894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Universities (Pedagogical Faculties) </a:t>
                      </a:r>
                      <a:endParaRPr lang="cs-CZ" sz="1400" b="1" i="0" u="none" strike="noStrike" cap="none">
                        <a:solidFill>
                          <a:srgbClr val="000000"/>
                        </a:solidFill>
                        <a:effectLst/>
                        <a:latin typeface="Arial"/>
                        <a:ea typeface="Arial"/>
                        <a:cs typeface="Arial"/>
                        <a:sym typeface="Arial"/>
                      </a:endParaRPr>
                    </a:p>
                    <a:p>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Incorporate TIA training into their curriculum.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Use TIA during the lecturers such as brain brakes (good practice examples).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Are aware of the need to support children at risk. </a:t>
                      </a:r>
                    </a:p>
                    <a:p>
                      <a:pPr rtl="0" fontAlgn="base"/>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nclude</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topics related to supporting children at risk in the undergraduate education.</a:t>
                      </a:r>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Know the basics of TIA.  </a:t>
                      </a:r>
                    </a:p>
                    <a:p>
                      <a:pPr rtl="0" fontAlgn="base"/>
                      <a:r>
                        <a:rPr lang="cs-CZ"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Rec</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ommend</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SOFA materials and activities.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Organize one-off seminars. </a:t>
                      </a:r>
                    </a:p>
                    <a:p>
                      <a:pPr rtl="0" fontAlgn="base"/>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cs-CZ"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Create</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accredited educational program based on SOFA methodological outputs</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42547425"/>
                  </a:ext>
                </a:extLst>
              </a:tr>
            </a:tbl>
          </a:graphicData>
        </a:graphic>
      </p:graphicFrame>
      <p:pic>
        <p:nvPicPr>
          <p:cNvPr id="3080" name="Picture 8" descr="Neutrální obličej bez výplně">
            <a:extLst>
              <a:ext uri="{FF2B5EF4-FFF2-40B4-BE49-F238E27FC236}">
                <a16:creationId xmlns:a16="http://schemas.microsoft.com/office/drawing/2014/main" id="{15011CA3-D41E-7768-6BBB-EB9C8F9E6E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140" y="1521805"/>
            <a:ext cx="486918" cy="48691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smívající se obličej bez výplně">
            <a:extLst>
              <a:ext uri="{FF2B5EF4-FFF2-40B4-BE49-F238E27FC236}">
                <a16:creationId xmlns:a16="http://schemas.microsoft.com/office/drawing/2014/main" id="{593E7E2D-12D1-A92F-35FA-A4F3F4053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139" y="238289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Veselý obličej bez výplně">
            <a:extLst>
              <a:ext uri="{FF2B5EF4-FFF2-40B4-BE49-F238E27FC236}">
                <a16:creationId xmlns:a16="http://schemas.microsoft.com/office/drawing/2014/main" id="{CDE728C8-B349-8199-3ABD-F7F1572278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139" y="3420862"/>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yklus s osobami">
            <a:extLst>
              <a:ext uri="{FF2B5EF4-FFF2-40B4-BE49-F238E27FC236}">
                <a16:creationId xmlns:a16="http://schemas.microsoft.com/office/drawing/2014/main" id="{2B687FAF-C51A-4B9C-782D-AED3C6BB67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3620" y="823669"/>
            <a:ext cx="579120" cy="57912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Cílové publikum">
            <a:extLst>
              <a:ext uri="{FF2B5EF4-FFF2-40B4-BE49-F238E27FC236}">
                <a16:creationId xmlns:a16="http://schemas.microsoft.com/office/drawing/2014/main" id="{30FE7975-9988-BE63-3F32-C6562CA24E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2059" y="855057"/>
            <a:ext cx="572983" cy="572983"/>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Váhy spravedlnosti">
            <a:extLst>
              <a:ext uri="{FF2B5EF4-FFF2-40B4-BE49-F238E27FC236}">
                <a16:creationId xmlns:a16="http://schemas.microsoft.com/office/drawing/2014/main" id="{B5DD171B-FC34-0585-7343-8A0064F7FB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4564" y="881244"/>
            <a:ext cx="482735" cy="482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3283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DEA6BA74-8828-5C0A-AAA0-1B5661532AC1}"/>
              </a:ext>
            </a:extLst>
          </p:cNvPr>
          <p:cNvSpPr>
            <a:spLocks noGrp="1"/>
          </p:cNvSpPr>
          <p:nvPr>
            <p:ph type="body" idx="1"/>
          </p:nvPr>
        </p:nvSpPr>
        <p:spPr>
          <a:xfrm>
            <a:off x="348276" y="445339"/>
            <a:ext cx="3999900" cy="3416400"/>
          </a:xfrm>
        </p:spPr>
        <p:txBody>
          <a:bodyPr>
            <a:normAutofit/>
          </a:bodyPr>
          <a:lstStyle/>
          <a:p>
            <a:pPr marL="139700" indent="0">
              <a:buNone/>
            </a:pPr>
            <a:r>
              <a:rPr lang="cs-CZ" sz="1700" b="1" err="1">
                <a:latin typeface="Calibri" panose="020F0502020204030204" pitchFamily="34" charset="0"/>
                <a:ea typeface="Calibri" panose="020F0502020204030204" pitchFamily="34" charset="0"/>
                <a:cs typeface="Calibri" panose="020F0502020204030204" pitchFamily="34" charset="0"/>
              </a:rPr>
              <a:t>Boundary</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partners</a:t>
            </a:r>
            <a:endParaRPr lang="cs-CZ" sz="1700" b="1">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9" name="Tabulka 8">
            <a:extLst>
              <a:ext uri="{FF2B5EF4-FFF2-40B4-BE49-F238E27FC236}">
                <a16:creationId xmlns:a16="http://schemas.microsoft.com/office/drawing/2014/main" id="{F666A17B-0B73-E57D-E833-646F4EF08F16}"/>
              </a:ext>
            </a:extLst>
          </p:cNvPr>
          <p:cNvGraphicFramePr>
            <a:graphicFrameLocks noGrp="1"/>
          </p:cNvGraphicFramePr>
          <p:nvPr>
            <p:extLst>
              <p:ext uri="{D42A27DB-BD31-4B8C-83A1-F6EECF244321}">
                <p14:modId xmlns:p14="http://schemas.microsoft.com/office/powerpoint/2010/main" val="2760819960"/>
              </p:ext>
            </p:extLst>
          </p:nvPr>
        </p:nvGraphicFramePr>
        <p:xfrm>
          <a:off x="39624" y="888865"/>
          <a:ext cx="9064752" cy="3840733"/>
        </p:xfrm>
        <a:graphic>
          <a:graphicData uri="http://schemas.openxmlformats.org/drawingml/2006/table">
            <a:tbl>
              <a:tblPr firstRow="1" bandRow="1">
                <a:tableStyleId>{E3DCEEDB-2416-429D-801A-B33CDB0347B7}</a:tableStyleId>
              </a:tblPr>
              <a:tblGrid>
                <a:gridCol w="3021584">
                  <a:extLst>
                    <a:ext uri="{9D8B030D-6E8A-4147-A177-3AD203B41FA5}">
                      <a16:colId xmlns:a16="http://schemas.microsoft.com/office/drawing/2014/main" val="2378625272"/>
                    </a:ext>
                  </a:extLst>
                </a:gridCol>
                <a:gridCol w="2714752">
                  <a:extLst>
                    <a:ext uri="{9D8B030D-6E8A-4147-A177-3AD203B41FA5}">
                      <a16:colId xmlns:a16="http://schemas.microsoft.com/office/drawing/2014/main" val="4069984201"/>
                    </a:ext>
                  </a:extLst>
                </a:gridCol>
                <a:gridCol w="472440">
                  <a:extLst>
                    <a:ext uri="{9D8B030D-6E8A-4147-A177-3AD203B41FA5}">
                      <a16:colId xmlns:a16="http://schemas.microsoft.com/office/drawing/2014/main" val="1867055361"/>
                    </a:ext>
                  </a:extLst>
                </a:gridCol>
                <a:gridCol w="2855976">
                  <a:extLst>
                    <a:ext uri="{9D8B030D-6E8A-4147-A177-3AD203B41FA5}">
                      <a16:colId xmlns:a16="http://schemas.microsoft.com/office/drawing/2014/main" val="395636025"/>
                    </a:ext>
                  </a:extLst>
                </a:gridCol>
              </a:tblGrid>
              <a:tr h="45745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Stakeholder/ </a:t>
                      </a:r>
                      <a:r>
                        <a:rPr lang="cs-CZ"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B</a:t>
                      </a:r>
                      <a:r>
                        <a:rPr lang="en-GB" sz="1200" b="1" i="0" u="none" strike="noStrike" cap="none" err="1">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oundary</a:t>
                      </a: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 partner </a:t>
                      </a:r>
                    </a:p>
                    <a:p>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Outcome</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Challenge</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gridSpan="2">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Progress</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Markers</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hMerge="1">
                  <a:txBody>
                    <a:bodyPr/>
                    <a:lstStyle/>
                    <a:p>
                      <a:endParaRPr lang="cs-CZ"/>
                    </a:p>
                  </a:txBody>
                  <a:tcPr/>
                </a:tc>
                <a:extLst>
                  <a:ext uri="{0D108BD9-81ED-4DB2-BD59-A6C34878D82A}">
                    <a16:rowId xmlns:a16="http://schemas.microsoft.com/office/drawing/2014/main" val="2789004365"/>
                  </a:ext>
                </a:extLst>
              </a:tr>
              <a:tr h="2894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Local action groups </a:t>
                      </a:r>
                      <a:endParaRPr lang="cs-CZ" sz="1400" b="1" i="0" u="none" strike="noStrike" cap="none">
                        <a:solidFill>
                          <a:srgbClr val="000000"/>
                        </a:solidFill>
                        <a:effectLst/>
                        <a:latin typeface="Arial"/>
                        <a:ea typeface="Arial"/>
                        <a:cs typeface="Arial"/>
                        <a:sym typeface="Arial"/>
                      </a:endParaRPr>
                    </a:p>
                    <a:p>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Supports and creates positive systemic change in support of children at risk.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Supports education of local stakeholders in trauma informed approach.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Supports establishment of coordinator of interdisciplinary cooperation.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Are aware of the need to support children at risk.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 and creates positive systemic change in support of children at risk. </a:t>
                      </a: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 education of local stakeholders in trauma informed approach. </a:t>
                      </a:r>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 creation of outreach mental health support. </a:t>
                      </a:r>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pread</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awareness about TIA at meetings.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Implementation of the topics related to the support of children at risk and SOFA activities outputs to Local Action Plan 4 and 5.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 establishment of coordinator of interdisciplinary cooperation.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42547425"/>
                  </a:ext>
                </a:extLst>
              </a:tr>
            </a:tbl>
          </a:graphicData>
        </a:graphic>
      </p:graphicFrame>
      <p:pic>
        <p:nvPicPr>
          <p:cNvPr id="3080" name="Picture 8" descr="Neutrální obličej bez výplně">
            <a:extLst>
              <a:ext uri="{FF2B5EF4-FFF2-40B4-BE49-F238E27FC236}">
                <a16:creationId xmlns:a16="http://schemas.microsoft.com/office/drawing/2014/main" id="{15011CA3-D41E-7768-6BBB-EB9C8F9E6E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140" y="1521805"/>
            <a:ext cx="486918" cy="48691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smívající se obličej bez výplně">
            <a:extLst>
              <a:ext uri="{FF2B5EF4-FFF2-40B4-BE49-F238E27FC236}">
                <a16:creationId xmlns:a16="http://schemas.microsoft.com/office/drawing/2014/main" id="{593E7E2D-12D1-A92F-35FA-A4F3F4053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139" y="238289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Veselý obličej bez výplně">
            <a:extLst>
              <a:ext uri="{FF2B5EF4-FFF2-40B4-BE49-F238E27FC236}">
                <a16:creationId xmlns:a16="http://schemas.microsoft.com/office/drawing/2014/main" id="{CDE728C8-B349-8199-3ABD-F7F1572278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139" y="3420862"/>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yklus s osobami">
            <a:extLst>
              <a:ext uri="{FF2B5EF4-FFF2-40B4-BE49-F238E27FC236}">
                <a16:creationId xmlns:a16="http://schemas.microsoft.com/office/drawing/2014/main" id="{2B687FAF-C51A-4B9C-782D-AED3C6BB67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3620" y="823669"/>
            <a:ext cx="579120" cy="57912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Cílové publikum">
            <a:extLst>
              <a:ext uri="{FF2B5EF4-FFF2-40B4-BE49-F238E27FC236}">
                <a16:creationId xmlns:a16="http://schemas.microsoft.com/office/drawing/2014/main" id="{30FE7975-9988-BE63-3F32-C6562CA24E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2059" y="855057"/>
            <a:ext cx="572983" cy="572983"/>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Váhy spravedlnosti">
            <a:extLst>
              <a:ext uri="{FF2B5EF4-FFF2-40B4-BE49-F238E27FC236}">
                <a16:creationId xmlns:a16="http://schemas.microsoft.com/office/drawing/2014/main" id="{B5DD171B-FC34-0585-7343-8A0064F7FB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4564" y="881244"/>
            <a:ext cx="482735" cy="482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3099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DEA6BA74-8828-5C0A-AAA0-1B5661532AC1}"/>
              </a:ext>
            </a:extLst>
          </p:cNvPr>
          <p:cNvSpPr>
            <a:spLocks noGrp="1"/>
          </p:cNvSpPr>
          <p:nvPr>
            <p:ph type="body" idx="1"/>
          </p:nvPr>
        </p:nvSpPr>
        <p:spPr>
          <a:xfrm>
            <a:off x="348276" y="445339"/>
            <a:ext cx="3999900" cy="3416400"/>
          </a:xfrm>
        </p:spPr>
        <p:txBody>
          <a:bodyPr>
            <a:normAutofit/>
          </a:bodyPr>
          <a:lstStyle/>
          <a:p>
            <a:pPr marL="139700" indent="0">
              <a:buNone/>
            </a:pPr>
            <a:r>
              <a:rPr lang="cs-CZ" sz="1700" b="1" err="1">
                <a:latin typeface="Calibri" panose="020F0502020204030204" pitchFamily="34" charset="0"/>
                <a:ea typeface="Calibri" panose="020F0502020204030204" pitchFamily="34" charset="0"/>
                <a:cs typeface="Calibri" panose="020F0502020204030204" pitchFamily="34" charset="0"/>
              </a:rPr>
              <a:t>Boundary</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partners</a:t>
            </a:r>
            <a:endParaRPr lang="cs-CZ" sz="1700" b="1">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9" name="Tabulka 8">
            <a:extLst>
              <a:ext uri="{FF2B5EF4-FFF2-40B4-BE49-F238E27FC236}">
                <a16:creationId xmlns:a16="http://schemas.microsoft.com/office/drawing/2014/main" id="{F666A17B-0B73-E57D-E833-646F4EF08F16}"/>
              </a:ext>
            </a:extLst>
          </p:cNvPr>
          <p:cNvGraphicFramePr>
            <a:graphicFrameLocks noGrp="1"/>
          </p:cNvGraphicFramePr>
          <p:nvPr>
            <p:extLst>
              <p:ext uri="{D42A27DB-BD31-4B8C-83A1-F6EECF244321}">
                <p14:modId xmlns:p14="http://schemas.microsoft.com/office/powerpoint/2010/main" val="2323927707"/>
              </p:ext>
            </p:extLst>
          </p:nvPr>
        </p:nvGraphicFramePr>
        <p:xfrm>
          <a:off x="39624" y="888865"/>
          <a:ext cx="9064752" cy="3352427"/>
        </p:xfrm>
        <a:graphic>
          <a:graphicData uri="http://schemas.openxmlformats.org/drawingml/2006/table">
            <a:tbl>
              <a:tblPr firstRow="1" bandRow="1">
                <a:tableStyleId>{E3DCEEDB-2416-429D-801A-B33CDB0347B7}</a:tableStyleId>
              </a:tblPr>
              <a:tblGrid>
                <a:gridCol w="3021584">
                  <a:extLst>
                    <a:ext uri="{9D8B030D-6E8A-4147-A177-3AD203B41FA5}">
                      <a16:colId xmlns:a16="http://schemas.microsoft.com/office/drawing/2014/main" val="2378625272"/>
                    </a:ext>
                  </a:extLst>
                </a:gridCol>
                <a:gridCol w="2714752">
                  <a:extLst>
                    <a:ext uri="{9D8B030D-6E8A-4147-A177-3AD203B41FA5}">
                      <a16:colId xmlns:a16="http://schemas.microsoft.com/office/drawing/2014/main" val="4069984201"/>
                    </a:ext>
                  </a:extLst>
                </a:gridCol>
                <a:gridCol w="472440">
                  <a:extLst>
                    <a:ext uri="{9D8B030D-6E8A-4147-A177-3AD203B41FA5}">
                      <a16:colId xmlns:a16="http://schemas.microsoft.com/office/drawing/2014/main" val="1867055361"/>
                    </a:ext>
                  </a:extLst>
                </a:gridCol>
                <a:gridCol w="2855976">
                  <a:extLst>
                    <a:ext uri="{9D8B030D-6E8A-4147-A177-3AD203B41FA5}">
                      <a16:colId xmlns:a16="http://schemas.microsoft.com/office/drawing/2014/main" val="395636025"/>
                    </a:ext>
                  </a:extLst>
                </a:gridCol>
              </a:tblGrid>
              <a:tr h="45745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Stakeholder/ </a:t>
                      </a:r>
                      <a:r>
                        <a:rPr lang="cs-CZ"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B</a:t>
                      </a:r>
                      <a:r>
                        <a:rPr lang="en-GB" sz="1200" b="1" i="0" u="none" strike="noStrike" cap="none" err="1">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oundary</a:t>
                      </a:r>
                      <a:r>
                        <a:rPr lang="en-GB" sz="12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 partner </a:t>
                      </a:r>
                    </a:p>
                    <a:p>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Outcome</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Challenge</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gridSpan="2">
                  <a:txBody>
                    <a:bodyPr/>
                    <a:lstStyle/>
                    <a:p>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Progress</a:t>
                      </a:r>
                      <a:r>
                        <a:rPr lang="cs-CZ" sz="12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cs-CZ" sz="1200" b="1" err="1">
                          <a:solidFill>
                            <a:schemeClr val="bg1"/>
                          </a:solidFill>
                          <a:latin typeface="Calibri" panose="020F0502020204030204" pitchFamily="34" charset="0"/>
                          <a:ea typeface="Calibri" panose="020F0502020204030204" pitchFamily="34" charset="0"/>
                          <a:cs typeface="Calibri" panose="020F0502020204030204" pitchFamily="34" charset="0"/>
                        </a:rPr>
                        <a:t>Markers</a:t>
                      </a:r>
                      <a:endParaRPr lang="cs-CZ" sz="1200" b="1">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50000"/>
                      </a:schemeClr>
                    </a:solidFill>
                  </a:tcPr>
                </a:tc>
                <a:tc hMerge="1">
                  <a:txBody>
                    <a:bodyPr/>
                    <a:lstStyle/>
                    <a:p>
                      <a:endParaRPr lang="cs-CZ"/>
                    </a:p>
                  </a:txBody>
                  <a:tcPr/>
                </a:tc>
                <a:extLst>
                  <a:ext uri="{0D108BD9-81ED-4DB2-BD59-A6C34878D82A}">
                    <a16:rowId xmlns:a16="http://schemas.microsoft.com/office/drawing/2014/main" val="2789004365"/>
                  </a:ext>
                </a:extLst>
              </a:tr>
              <a:tr h="2894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NGOs </a:t>
                      </a:r>
                      <a:endParaRPr lang="cs-CZ" sz="1400" b="1" i="0" u="none" strike="noStrike" cap="none">
                        <a:solidFill>
                          <a:srgbClr val="000000"/>
                        </a:solidFill>
                        <a:effectLst/>
                        <a:latin typeface="Arial"/>
                        <a:ea typeface="Arial"/>
                        <a:cs typeface="Arial"/>
                        <a:sym typeface="Arial"/>
                      </a:endParaRPr>
                    </a:p>
                    <a:p>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Create networks to support systemic change within the area of TIA implementation.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Spreads awareness about TIA on their social networks and web pages.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Evaluate and share feedback on TIA implementation.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Are aware of the need to support children at risk.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 and create positive systemic change in support of children at risk. </a:t>
                      </a:r>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Know the basics of TIA.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Spread awareness about TIA  on their social networks and web pages.  </a:t>
                      </a: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Push for systemic change to support children at risk.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 and strengthens the position od SOFA advocacy team. </a:t>
                      </a:r>
                      <a:endParaRPr lang="cs-CZ" sz="12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42547425"/>
                  </a:ext>
                </a:extLst>
              </a:tr>
            </a:tbl>
          </a:graphicData>
        </a:graphic>
      </p:graphicFrame>
      <p:pic>
        <p:nvPicPr>
          <p:cNvPr id="3080" name="Picture 8" descr="Neutrální obličej bez výplně">
            <a:extLst>
              <a:ext uri="{FF2B5EF4-FFF2-40B4-BE49-F238E27FC236}">
                <a16:creationId xmlns:a16="http://schemas.microsoft.com/office/drawing/2014/main" id="{15011CA3-D41E-7768-6BBB-EB9C8F9E6E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140" y="1521805"/>
            <a:ext cx="486918" cy="48691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smívající se obličej bez výplně">
            <a:extLst>
              <a:ext uri="{FF2B5EF4-FFF2-40B4-BE49-F238E27FC236}">
                <a16:creationId xmlns:a16="http://schemas.microsoft.com/office/drawing/2014/main" id="{593E7E2D-12D1-A92F-35FA-A4F3F4053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139" y="238289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Veselý obličej bez výplně">
            <a:extLst>
              <a:ext uri="{FF2B5EF4-FFF2-40B4-BE49-F238E27FC236}">
                <a16:creationId xmlns:a16="http://schemas.microsoft.com/office/drawing/2014/main" id="{CDE728C8-B349-8199-3ABD-F7F1572278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139" y="3420862"/>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yklus s osobami">
            <a:extLst>
              <a:ext uri="{FF2B5EF4-FFF2-40B4-BE49-F238E27FC236}">
                <a16:creationId xmlns:a16="http://schemas.microsoft.com/office/drawing/2014/main" id="{2B687FAF-C51A-4B9C-782D-AED3C6BB67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3620" y="823669"/>
            <a:ext cx="579120" cy="57912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Cílové publikum">
            <a:extLst>
              <a:ext uri="{FF2B5EF4-FFF2-40B4-BE49-F238E27FC236}">
                <a16:creationId xmlns:a16="http://schemas.microsoft.com/office/drawing/2014/main" id="{30FE7975-9988-BE63-3F32-C6562CA24E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2059" y="855057"/>
            <a:ext cx="572983" cy="572983"/>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Váhy spravedlnosti">
            <a:extLst>
              <a:ext uri="{FF2B5EF4-FFF2-40B4-BE49-F238E27FC236}">
                <a16:creationId xmlns:a16="http://schemas.microsoft.com/office/drawing/2014/main" id="{B5DD171B-FC34-0585-7343-8A0064F7FB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4564" y="881244"/>
            <a:ext cx="482735" cy="482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6663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text 2">
            <a:extLst>
              <a:ext uri="{FF2B5EF4-FFF2-40B4-BE49-F238E27FC236}">
                <a16:creationId xmlns:a16="http://schemas.microsoft.com/office/drawing/2014/main" id="{68987349-2C5D-12DC-FC8B-2D251A02CB6C}"/>
              </a:ext>
            </a:extLst>
          </p:cNvPr>
          <p:cNvSpPr txBox="1">
            <a:spLocks/>
          </p:cNvSpPr>
          <p:nvPr/>
        </p:nvSpPr>
        <p:spPr>
          <a:xfrm>
            <a:off x="348276" y="445339"/>
            <a:ext cx="3999900"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1pPr>
            <a:lvl2pPr marL="914400" marR="0" lvl="1"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2pPr>
            <a:lvl3pPr marL="1371600" marR="0" lvl="2"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3pPr>
            <a:lvl4pPr marL="1828800" marR="0" lvl="3"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4pPr>
            <a:lvl5pPr marL="2286000" marR="0" lvl="4"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5pPr>
            <a:lvl6pPr marL="2743200" marR="0" lvl="5"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6pPr>
            <a:lvl7pPr marL="3200400" marR="0" lvl="6"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7pPr>
            <a:lvl8pPr marL="3657600" marR="0" lvl="7"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8pPr>
            <a:lvl9pPr marL="4114800" marR="0" lvl="8"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9pPr>
          </a:lstStyle>
          <a:p>
            <a:pPr marL="139700" indent="0">
              <a:buFont typeface="Roboto"/>
              <a:buNone/>
            </a:pPr>
            <a:r>
              <a:rPr lang="cs-CZ" sz="1700" b="1" err="1">
                <a:latin typeface="Calibri" panose="020F0502020204030204" pitchFamily="34" charset="0"/>
                <a:ea typeface="Calibri" panose="020F0502020204030204" pitchFamily="34" charset="0"/>
                <a:cs typeface="Calibri" panose="020F0502020204030204" pitchFamily="34" charset="0"/>
              </a:rPr>
              <a:t>Findings</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Progress</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achieved</a:t>
            </a:r>
            <a:endParaRPr lang="cs-CZ" sz="1700" b="1">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7" name="Tabulka 6">
            <a:extLst>
              <a:ext uri="{FF2B5EF4-FFF2-40B4-BE49-F238E27FC236}">
                <a16:creationId xmlns:a16="http://schemas.microsoft.com/office/drawing/2014/main" id="{ECB9C9B9-8AA0-DFCB-594D-AE6C28948DFA}"/>
              </a:ext>
            </a:extLst>
          </p:cNvPr>
          <p:cNvGraphicFramePr>
            <a:graphicFrameLocks noGrp="1"/>
          </p:cNvGraphicFramePr>
          <p:nvPr>
            <p:extLst>
              <p:ext uri="{D42A27DB-BD31-4B8C-83A1-F6EECF244321}">
                <p14:modId xmlns:p14="http://schemas.microsoft.com/office/powerpoint/2010/main" val="2874608881"/>
              </p:ext>
            </p:extLst>
          </p:nvPr>
        </p:nvGraphicFramePr>
        <p:xfrm>
          <a:off x="87630" y="890270"/>
          <a:ext cx="8968740" cy="3770078"/>
        </p:xfrm>
        <a:graphic>
          <a:graphicData uri="http://schemas.openxmlformats.org/drawingml/2006/table">
            <a:tbl>
              <a:tblPr firstRow="1" bandRow="1">
                <a:tableStyleId>{E3DCEEDB-2416-429D-801A-B33CDB0347B7}</a:tableStyleId>
              </a:tblPr>
              <a:tblGrid>
                <a:gridCol w="2830830">
                  <a:extLst>
                    <a:ext uri="{9D8B030D-6E8A-4147-A177-3AD203B41FA5}">
                      <a16:colId xmlns:a16="http://schemas.microsoft.com/office/drawing/2014/main" val="3965048707"/>
                    </a:ext>
                  </a:extLst>
                </a:gridCol>
                <a:gridCol w="6137910">
                  <a:extLst>
                    <a:ext uri="{9D8B030D-6E8A-4147-A177-3AD203B41FA5}">
                      <a16:colId xmlns:a16="http://schemas.microsoft.com/office/drawing/2014/main" val="2201363861"/>
                    </a:ext>
                  </a:extLst>
                </a:gridCol>
              </a:tblGrid>
              <a:tr h="26119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effectLst/>
                          <a:latin typeface="Calibri" panose="020F0502020204030204" pitchFamily="34" charset="0"/>
                          <a:ea typeface="Calibri" panose="020F0502020204030204" pitchFamily="34" charset="0"/>
                          <a:cs typeface="Calibri" panose="020F0502020204030204" pitchFamily="34" charset="0"/>
                          <a:sym typeface="Arial"/>
                        </a:rPr>
                        <a:t>Stakeholder levels  </a:t>
                      </a:r>
                    </a:p>
                  </a:txBody>
                  <a:tcPr>
                    <a:solidFill>
                      <a:srgbClr val="002060"/>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effectLst/>
                          <a:latin typeface="Calibri" panose="020F0502020204030204" pitchFamily="34" charset="0"/>
                          <a:ea typeface="Calibri" panose="020F0502020204030204" pitchFamily="34" charset="0"/>
                          <a:cs typeface="Calibri" panose="020F0502020204030204" pitchFamily="34" charset="0"/>
                          <a:sym typeface="Arial"/>
                        </a:rPr>
                        <a:t>Progress achieved </a:t>
                      </a:r>
                    </a:p>
                  </a:txBody>
                  <a:tcPr>
                    <a:solidFill>
                      <a:srgbClr val="002060"/>
                    </a:solidFill>
                  </a:tcPr>
                </a:tc>
                <a:extLst>
                  <a:ext uri="{0D108BD9-81ED-4DB2-BD59-A6C34878D82A}">
                    <a16:rowId xmlns:a16="http://schemas.microsoft.com/office/drawing/2014/main" val="117954730"/>
                  </a:ext>
                </a:extLst>
              </a:tr>
              <a:tr h="650599">
                <a:tc>
                  <a:txBody>
                    <a:bodyPr/>
                    <a:lstStyle/>
                    <a:p>
                      <a:r>
                        <a:rPr lang="cs-CZ" sz="1200" b="1" err="1">
                          <a:latin typeface="Calibri" panose="020F0502020204030204" pitchFamily="34" charset="0"/>
                          <a:ea typeface="Calibri" panose="020F0502020204030204" pitchFamily="34" charset="0"/>
                          <a:cs typeface="Calibri" panose="020F0502020204030204" pitchFamily="34" charset="0"/>
                        </a:rPr>
                        <a:t>Government</a:t>
                      </a:r>
                      <a:r>
                        <a:rPr lang="cs-CZ" sz="1200" b="1">
                          <a:latin typeface="Calibri" panose="020F0502020204030204" pitchFamily="34" charset="0"/>
                          <a:ea typeface="Calibri" panose="020F0502020204030204" pitchFamily="34" charset="0"/>
                          <a:cs typeface="Calibri" panose="020F0502020204030204" pitchFamily="34" charset="0"/>
                        </a:rPr>
                        <a:t> level - </a:t>
                      </a:r>
                      <a:r>
                        <a:rPr lang="cs-CZ" sz="1200" b="1" err="1">
                          <a:latin typeface="Calibri" panose="020F0502020204030204" pitchFamily="34" charset="0"/>
                          <a:ea typeface="Calibri" panose="020F0502020204030204" pitchFamily="34" charset="0"/>
                          <a:cs typeface="Calibri" panose="020F0502020204030204" pitchFamily="34" charset="0"/>
                        </a:rPr>
                        <a:t>Ministries</a:t>
                      </a:r>
                      <a:r>
                        <a:rPr lang="cs-CZ" sz="1200" b="1">
                          <a:latin typeface="Calibri" panose="020F0502020204030204" pitchFamily="34" charset="0"/>
                          <a:ea typeface="Calibri" panose="020F0502020204030204" pitchFamily="34" charset="0"/>
                          <a:cs typeface="Calibri" panose="020F0502020204030204" pitchFamily="34" charset="0"/>
                        </a:rPr>
                        <a:t> </a:t>
                      </a:r>
                    </a:p>
                  </a:txBody>
                  <a:tcPr/>
                </a:tc>
                <a:tc>
                  <a:txBody>
                    <a:bodyPr/>
                    <a:lstStyle/>
                    <a:p>
                      <a:pPr marL="0" indent="0">
                        <a:buFont typeface="Arial" panose="020B0604020202020204" pitchFamily="34" charset="0"/>
                        <a:buNone/>
                      </a:pPr>
                      <a:r>
                        <a:rPr lang="en-US" sz="1200" b="0">
                          <a:latin typeface="Calibri" panose="020F0502020204030204" pitchFamily="34" charset="0"/>
                          <a:ea typeface="Calibri" panose="020F0502020204030204" pitchFamily="34" charset="0"/>
                          <a:cs typeface="Calibri" panose="020F0502020204030204" pitchFamily="34" charset="0"/>
                        </a:rPr>
                        <a:t>President of SOFA: Advisor of the Minister of Education, Youth and Sports. </a:t>
                      </a:r>
                    </a:p>
                    <a:p>
                      <a:pPr marL="0" indent="0">
                        <a:buFont typeface="Arial" panose="020B0604020202020204" pitchFamily="34" charset="0"/>
                        <a:buNone/>
                      </a:pPr>
                      <a:r>
                        <a:rPr lang="en-US" sz="1200" b="0">
                          <a:latin typeface="Calibri" panose="020F0502020204030204" pitchFamily="34" charset="0"/>
                          <a:ea typeface="Calibri" panose="020F0502020204030204" pitchFamily="34" charset="0"/>
                          <a:cs typeface="Calibri" panose="020F0502020204030204" pitchFamily="34" charset="0"/>
                        </a:rPr>
                        <a:t>Communication with officers at different levels. </a:t>
                      </a:r>
                    </a:p>
                    <a:p>
                      <a:pPr marL="0" indent="0">
                        <a:buFont typeface="Arial" panose="020B0604020202020204" pitchFamily="34" charset="0"/>
                        <a:buNone/>
                      </a:pPr>
                      <a:r>
                        <a:rPr lang="en-US" sz="1200" b="0">
                          <a:latin typeface="Calibri" panose="020F0502020204030204" pitchFamily="34" charset="0"/>
                          <a:ea typeface="Calibri" panose="020F0502020204030204" pitchFamily="34" charset="0"/>
                          <a:cs typeface="Calibri" panose="020F0502020204030204" pitchFamily="34" charset="0"/>
                        </a:rPr>
                        <a:t>Active participation of the representants of SOFA in meetings and round tables. </a:t>
                      </a:r>
                      <a:endParaRPr lang="cs-CZ" sz="1200" b="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27173465"/>
                  </a:ext>
                </a:extLst>
              </a:tr>
              <a:tr h="650599">
                <a:tc>
                  <a:txBody>
                    <a:bodyPr/>
                    <a:lstStyle/>
                    <a:p>
                      <a:r>
                        <a:rPr lang="cs-CZ" sz="1200" b="1" err="1">
                          <a:latin typeface="Calibri" panose="020F0502020204030204" pitchFamily="34" charset="0"/>
                          <a:ea typeface="Calibri" panose="020F0502020204030204" pitchFamily="34" charset="0"/>
                          <a:cs typeface="Calibri" panose="020F0502020204030204" pitchFamily="34" charset="0"/>
                        </a:rPr>
                        <a:t>MEPs</a:t>
                      </a:r>
                      <a:r>
                        <a:rPr lang="cs-CZ" sz="1200" b="1">
                          <a:latin typeface="Calibri" panose="020F0502020204030204" pitchFamily="34" charset="0"/>
                          <a:ea typeface="Calibri" panose="020F0502020204030204" pitchFamily="34" charset="0"/>
                          <a:cs typeface="Calibri" panose="020F0502020204030204" pitchFamily="34" charset="0"/>
                        </a:rPr>
                        <a:t> </a:t>
                      </a: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Active communication with several MEPs, members of Education and Social Affairs Committees.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Active participation of the representants of SOFA in meetings and round tables.  </a:t>
                      </a:r>
                    </a:p>
                  </a:txBody>
                  <a:tcPr/>
                </a:tc>
                <a:extLst>
                  <a:ext uri="{0D108BD9-81ED-4DB2-BD59-A6C34878D82A}">
                    <a16:rowId xmlns:a16="http://schemas.microsoft.com/office/drawing/2014/main" val="3536823595"/>
                  </a:ext>
                </a:extLst>
              </a:tr>
              <a:tr h="957731">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Regional authority officials </a:t>
                      </a:r>
                      <a:endParaRPr lang="en-GB" sz="1200" b="1" i="0">
                        <a:effectLst/>
                        <a:latin typeface="Calibri" panose="020F0502020204030204" pitchFamily="34" charset="0"/>
                        <a:ea typeface="Calibri" panose="020F0502020204030204" pitchFamily="34" charset="0"/>
                        <a:cs typeface="Calibri" panose="020F0502020204030204" pitchFamily="34" charset="0"/>
                      </a:endParaRPr>
                    </a:p>
                    <a:p>
                      <a:endParaRPr lang="cs-CZ" sz="12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Achieved cooperation with several Regional authorities (such as </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Ústecký</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kraj</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b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b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Jihomoravský</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kraj</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Středočeský</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kraj</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Dissemination of project outputs to the heads of education departments, </a:t>
                      </a:r>
                      <a:b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b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representatives of school founders and school founders.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Organization of trainings. </a:t>
                      </a:r>
                    </a:p>
                  </a:txBody>
                  <a:tcPr/>
                </a:tc>
                <a:extLst>
                  <a:ext uri="{0D108BD9-81ED-4DB2-BD59-A6C34878D82A}">
                    <a16:rowId xmlns:a16="http://schemas.microsoft.com/office/drawing/2014/main" val="2341870254"/>
                  </a:ext>
                </a:extLst>
              </a:tr>
              <a:tr h="113186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Municipal authorities </a:t>
                      </a:r>
                    </a:p>
                    <a:p>
                      <a:endParaRPr lang="cs-CZ"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Achieved cooperation with several municipalities, such as the city of Prague, </a:t>
                      </a:r>
                      <a:b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b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Lysá</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and Labem, Most, Brno-Sever, Ostrava, </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Litvínov</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en-US" sz="12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Chomutov</a:t>
                      </a: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etc.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Dissemination of project outputs to the heads of education departments, </a:t>
                      </a:r>
                      <a:b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b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representatives of school founders and school founders.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Organization of trainings. </a:t>
                      </a:r>
                    </a:p>
                    <a:p>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a:tc>
                <a:extLst>
                  <a:ext uri="{0D108BD9-81ED-4DB2-BD59-A6C34878D82A}">
                    <a16:rowId xmlns:a16="http://schemas.microsoft.com/office/drawing/2014/main" val="2954791283"/>
                  </a:ext>
                </a:extLst>
              </a:tr>
            </a:tbl>
          </a:graphicData>
        </a:graphic>
      </p:graphicFrame>
      <p:pic>
        <p:nvPicPr>
          <p:cNvPr id="2" name="Picture 10" descr="Usmívající se obličej bez výplně">
            <a:extLst>
              <a:ext uri="{FF2B5EF4-FFF2-40B4-BE49-F238E27FC236}">
                <a16:creationId xmlns:a16="http://schemas.microsoft.com/office/drawing/2014/main" id="{440DDF8E-7D9B-D1AE-98A4-9CB90BA5F2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9619" y="122465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descr="Usmívající se obličej bez výplně">
            <a:extLst>
              <a:ext uri="{FF2B5EF4-FFF2-40B4-BE49-F238E27FC236}">
                <a16:creationId xmlns:a16="http://schemas.microsoft.com/office/drawing/2014/main" id="{7A40BCD2-5F5D-87C6-E3A6-8E61B9BAC6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9619" y="1910079"/>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Veselý obličej bez výplně">
            <a:extLst>
              <a:ext uri="{FF2B5EF4-FFF2-40B4-BE49-F238E27FC236}">
                <a16:creationId xmlns:a16="http://schemas.microsoft.com/office/drawing/2014/main" id="{5B005FB9-0FDD-7038-3567-03947DCE50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9618" y="2746503"/>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Usmívající se obličej bez výplně">
            <a:extLst>
              <a:ext uri="{FF2B5EF4-FFF2-40B4-BE49-F238E27FC236}">
                <a16:creationId xmlns:a16="http://schemas.microsoft.com/office/drawing/2014/main" id="{87C6F955-2F37-35F3-203F-0755541146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9618" y="3739641"/>
            <a:ext cx="486919" cy="486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7899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text 2">
            <a:extLst>
              <a:ext uri="{FF2B5EF4-FFF2-40B4-BE49-F238E27FC236}">
                <a16:creationId xmlns:a16="http://schemas.microsoft.com/office/drawing/2014/main" id="{68987349-2C5D-12DC-FC8B-2D251A02CB6C}"/>
              </a:ext>
            </a:extLst>
          </p:cNvPr>
          <p:cNvSpPr txBox="1">
            <a:spLocks/>
          </p:cNvSpPr>
          <p:nvPr/>
        </p:nvSpPr>
        <p:spPr>
          <a:xfrm>
            <a:off x="348276" y="445339"/>
            <a:ext cx="3999900"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1pPr>
            <a:lvl2pPr marL="914400" marR="0" lvl="1"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2pPr>
            <a:lvl3pPr marL="1371600" marR="0" lvl="2"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3pPr>
            <a:lvl4pPr marL="1828800" marR="0" lvl="3"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4pPr>
            <a:lvl5pPr marL="2286000" marR="0" lvl="4"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5pPr>
            <a:lvl6pPr marL="2743200" marR="0" lvl="5"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6pPr>
            <a:lvl7pPr marL="3200400" marR="0" lvl="6"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7pPr>
            <a:lvl8pPr marL="3657600" marR="0" lvl="7"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8pPr>
            <a:lvl9pPr marL="4114800" marR="0" lvl="8"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9pPr>
          </a:lstStyle>
          <a:p>
            <a:pPr marL="139700" indent="0">
              <a:buFont typeface="Roboto"/>
              <a:buNone/>
            </a:pPr>
            <a:r>
              <a:rPr lang="cs-CZ" sz="1700" b="1" err="1">
                <a:latin typeface="Calibri" panose="020F0502020204030204" pitchFamily="34" charset="0"/>
                <a:ea typeface="Calibri" panose="020F0502020204030204" pitchFamily="34" charset="0"/>
                <a:cs typeface="Calibri" panose="020F0502020204030204" pitchFamily="34" charset="0"/>
              </a:rPr>
              <a:t>Findings</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Progress</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achieved</a:t>
            </a:r>
            <a:endParaRPr lang="cs-CZ" sz="1700" b="1">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7" name="Tabulka 6">
            <a:extLst>
              <a:ext uri="{FF2B5EF4-FFF2-40B4-BE49-F238E27FC236}">
                <a16:creationId xmlns:a16="http://schemas.microsoft.com/office/drawing/2014/main" id="{ECB9C9B9-8AA0-DFCB-594D-AE6C28948DFA}"/>
              </a:ext>
            </a:extLst>
          </p:cNvPr>
          <p:cNvGraphicFramePr>
            <a:graphicFrameLocks noGrp="1"/>
          </p:cNvGraphicFramePr>
          <p:nvPr>
            <p:extLst>
              <p:ext uri="{D42A27DB-BD31-4B8C-83A1-F6EECF244321}">
                <p14:modId xmlns:p14="http://schemas.microsoft.com/office/powerpoint/2010/main" val="2826901699"/>
              </p:ext>
            </p:extLst>
          </p:nvPr>
        </p:nvGraphicFramePr>
        <p:xfrm>
          <a:off x="87630" y="890270"/>
          <a:ext cx="8968740" cy="3690720"/>
        </p:xfrm>
        <a:graphic>
          <a:graphicData uri="http://schemas.openxmlformats.org/drawingml/2006/table">
            <a:tbl>
              <a:tblPr firstRow="1" bandRow="1">
                <a:tableStyleId>{E3DCEEDB-2416-429D-801A-B33CDB0347B7}</a:tableStyleId>
              </a:tblPr>
              <a:tblGrid>
                <a:gridCol w="2830830">
                  <a:extLst>
                    <a:ext uri="{9D8B030D-6E8A-4147-A177-3AD203B41FA5}">
                      <a16:colId xmlns:a16="http://schemas.microsoft.com/office/drawing/2014/main" val="3965048707"/>
                    </a:ext>
                  </a:extLst>
                </a:gridCol>
                <a:gridCol w="6137910">
                  <a:extLst>
                    <a:ext uri="{9D8B030D-6E8A-4147-A177-3AD203B41FA5}">
                      <a16:colId xmlns:a16="http://schemas.microsoft.com/office/drawing/2014/main" val="2201363861"/>
                    </a:ext>
                  </a:extLst>
                </a:gridCol>
              </a:tblGrid>
              <a:tr h="11811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effectLst/>
                          <a:latin typeface="Calibri" panose="020F0502020204030204" pitchFamily="34" charset="0"/>
                          <a:ea typeface="Calibri" panose="020F0502020204030204" pitchFamily="34" charset="0"/>
                          <a:cs typeface="Calibri" panose="020F0502020204030204" pitchFamily="34" charset="0"/>
                          <a:sym typeface="Arial"/>
                        </a:rPr>
                        <a:t>Stakeholder levels  </a:t>
                      </a:r>
                    </a:p>
                  </a:txBody>
                  <a:tcPr>
                    <a:solidFill>
                      <a:srgbClr val="002060"/>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effectLst/>
                          <a:latin typeface="Calibri" panose="020F0502020204030204" pitchFamily="34" charset="0"/>
                          <a:ea typeface="Calibri" panose="020F0502020204030204" pitchFamily="34" charset="0"/>
                          <a:cs typeface="Calibri" panose="020F0502020204030204" pitchFamily="34" charset="0"/>
                          <a:sym typeface="Arial"/>
                        </a:rPr>
                        <a:t>Progress achieved </a:t>
                      </a:r>
                    </a:p>
                  </a:txBody>
                  <a:tcPr>
                    <a:solidFill>
                      <a:srgbClr val="002060"/>
                    </a:solidFill>
                  </a:tcPr>
                </a:tc>
                <a:extLst>
                  <a:ext uri="{0D108BD9-81ED-4DB2-BD59-A6C34878D82A}">
                    <a16:rowId xmlns:a16="http://schemas.microsoft.com/office/drawing/2014/main" val="117954730"/>
                  </a:ext>
                </a:extLst>
              </a:tr>
              <a:tr h="68328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School principals </a:t>
                      </a:r>
                      <a:endParaRPr lang="en-GB" sz="1200" b="1" i="0">
                        <a:effectLst/>
                        <a:latin typeface="Calibri" panose="020F0502020204030204" pitchFamily="34" charset="0"/>
                        <a:ea typeface="Calibri" panose="020F0502020204030204" pitchFamily="34" charset="0"/>
                        <a:cs typeface="Calibri" panose="020F0502020204030204" pitchFamily="34" charset="0"/>
                      </a:endParaRPr>
                    </a:p>
                    <a:p>
                      <a:endParaRPr lang="cs-CZ" sz="1200" b="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Organization of trainings for the whole school staff in several schools (approx. 20).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Download and display of infographics at many visited primary and secondary schools. </a:t>
                      </a:r>
                    </a:p>
                    <a:p>
                      <a:pPr marL="0" indent="0">
                        <a:buFont typeface="Arial" panose="020B0604020202020204" pitchFamily="34" charset="0"/>
                        <a:buNone/>
                      </a:pPr>
                      <a:endParaRPr lang="cs-CZ" sz="1200" b="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27173465"/>
                  </a:ext>
                </a:extLst>
              </a:tr>
              <a:tr h="68328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Teachers and social workers </a:t>
                      </a:r>
                      <a:endParaRPr lang="en-GB" sz="1200" b="1" i="0">
                        <a:effectLst/>
                        <a:latin typeface="Calibri" panose="020F0502020204030204" pitchFamily="34" charset="0"/>
                        <a:ea typeface="Calibri" panose="020F0502020204030204" pitchFamily="34" charset="0"/>
                        <a:cs typeface="Calibri" panose="020F0502020204030204" pitchFamily="34" charset="0"/>
                      </a:endParaRPr>
                    </a:p>
                    <a:p>
                      <a:endParaRPr lang="cs-CZ" sz="1200" b="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1171 teachers and social workers have been trained </a:t>
                      </a:r>
                      <a:b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b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(see the Pre- and post- evaluation report). </a:t>
                      </a: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a:tc>
                <a:extLst>
                  <a:ext uri="{0D108BD9-81ED-4DB2-BD59-A6C34878D82A}">
                    <a16:rowId xmlns:a16="http://schemas.microsoft.com/office/drawing/2014/main" val="3536823595"/>
                  </a:ext>
                </a:extLst>
              </a:tr>
              <a:tr h="68328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Trainers (of the project outcomes) </a:t>
                      </a:r>
                      <a:endParaRPr lang="en-US" sz="1200" b="1" i="0">
                        <a:effectLst/>
                        <a:latin typeface="Calibri" panose="020F0502020204030204" pitchFamily="34" charset="0"/>
                        <a:ea typeface="Calibri" panose="020F0502020204030204" pitchFamily="34" charset="0"/>
                        <a:cs typeface="Calibri" panose="020F0502020204030204" pitchFamily="34" charset="0"/>
                      </a:endParaRPr>
                    </a:p>
                    <a:p>
                      <a:endParaRPr lang="cs-CZ" sz="1200" b="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58 trainers trained, dissemination of project outputs among </a:t>
                      </a:r>
                      <a:b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b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their contacts and in their regions. </a:t>
                      </a: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a:tc>
                <a:extLst>
                  <a:ext uri="{0D108BD9-81ED-4DB2-BD59-A6C34878D82A}">
                    <a16:rowId xmlns:a16="http://schemas.microsoft.com/office/drawing/2014/main" val="2341870254"/>
                  </a:ext>
                </a:extLst>
              </a:tr>
              <a:tr h="68328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Agency for Social and Legal Protection of Children </a:t>
                      </a:r>
                      <a:endParaRPr lang="en-US" sz="1200" b="1" i="0">
                        <a:effectLst/>
                        <a:latin typeface="Calibri" panose="020F0502020204030204" pitchFamily="34" charset="0"/>
                        <a:ea typeface="Calibri" panose="020F0502020204030204" pitchFamily="34" charset="0"/>
                        <a:cs typeface="Calibri" panose="020F0502020204030204" pitchFamily="34" charset="0"/>
                      </a:endParaRPr>
                    </a:p>
                    <a:p>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Trainings of Agency staff is being negotiated. </a:t>
                      </a:r>
                    </a:p>
                    <a:p>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a:tc>
                <a:extLst>
                  <a:ext uri="{0D108BD9-81ED-4DB2-BD59-A6C34878D82A}">
                    <a16:rowId xmlns:a16="http://schemas.microsoft.com/office/drawing/2014/main" val="2954791283"/>
                  </a:ext>
                </a:extLst>
              </a:tr>
              <a:tr h="683280">
                <a:tc>
                  <a:txBody>
                    <a:bodyPr/>
                    <a:lstStyle/>
                    <a:p>
                      <a:r>
                        <a:rPr lang="cs-CZ" sz="1200" b="1"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Universities</a:t>
                      </a:r>
                      <a:r>
                        <a:rPr lang="cs-CZ"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cs-CZ" sz="1200" b="1"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Pedagogical</a:t>
                      </a:r>
                      <a:r>
                        <a:rPr lang="cs-CZ"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cs-CZ" sz="1200" b="1"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faculties</a:t>
                      </a:r>
                      <a:r>
                        <a:rPr lang="cs-CZ"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Memorandum of Cooperation signed, an accredited course in the topics </a:t>
                      </a:r>
                      <a:b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b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 the project for undergraduate studies will be created. </a:t>
                      </a:r>
                    </a:p>
                  </a:txBody>
                  <a:tcPr/>
                </a:tc>
                <a:extLst>
                  <a:ext uri="{0D108BD9-81ED-4DB2-BD59-A6C34878D82A}">
                    <a16:rowId xmlns:a16="http://schemas.microsoft.com/office/drawing/2014/main" val="4159757070"/>
                  </a:ext>
                </a:extLst>
              </a:tr>
            </a:tbl>
          </a:graphicData>
        </a:graphic>
      </p:graphicFrame>
      <p:pic>
        <p:nvPicPr>
          <p:cNvPr id="2" name="Picture 10" descr="Usmívající se obličej bez výplně">
            <a:extLst>
              <a:ext uri="{FF2B5EF4-FFF2-40B4-BE49-F238E27FC236}">
                <a16:creationId xmlns:a16="http://schemas.microsoft.com/office/drawing/2014/main" id="{768BE712-95CB-4A03-2DCF-C841335F6F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1999" y="123227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2" descr="Veselý obličej bez výplně">
            <a:extLst>
              <a:ext uri="{FF2B5EF4-FFF2-40B4-BE49-F238E27FC236}">
                <a16:creationId xmlns:a16="http://schemas.microsoft.com/office/drawing/2014/main" id="{D6F599E7-035F-4298-F68D-E8F1AFA049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69451" y="2041642"/>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0" descr="Usmívající se obličej bez výplně">
            <a:extLst>
              <a:ext uri="{FF2B5EF4-FFF2-40B4-BE49-F238E27FC236}">
                <a16:creationId xmlns:a16="http://schemas.microsoft.com/office/drawing/2014/main" id="{CEE6E4CB-2E00-93B2-F553-D952D446AD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949" y="187107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Usmívající se obličej bez výplně">
            <a:extLst>
              <a:ext uri="{FF2B5EF4-FFF2-40B4-BE49-F238E27FC236}">
                <a16:creationId xmlns:a16="http://schemas.microsoft.com/office/drawing/2014/main" id="{B4F0134A-D5A0-447F-D54A-C963778EE1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1999" y="2628788"/>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Usmívající se obličej bez výplně">
            <a:extLst>
              <a:ext uri="{FF2B5EF4-FFF2-40B4-BE49-F238E27FC236}">
                <a16:creationId xmlns:a16="http://schemas.microsoft.com/office/drawing/2014/main" id="{4B8F4153-BCB2-0475-0087-8CE3DD44C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1999" y="3288762"/>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Veselý obličej bez výplně">
            <a:extLst>
              <a:ext uri="{FF2B5EF4-FFF2-40B4-BE49-F238E27FC236}">
                <a16:creationId xmlns:a16="http://schemas.microsoft.com/office/drawing/2014/main" id="{D781AC67-B29F-555F-D131-C95FBCD732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1999" y="3986011"/>
            <a:ext cx="486919" cy="486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12102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text 2">
            <a:extLst>
              <a:ext uri="{FF2B5EF4-FFF2-40B4-BE49-F238E27FC236}">
                <a16:creationId xmlns:a16="http://schemas.microsoft.com/office/drawing/2014/main" id="{68987349-2C5D-12DC-FC8B-2D251A02CB6C}"/>
              </a:ext>
            </a:extLst>
          </p:cNvPr>
          <p:cNvSpPr txBox="1">
            <a:spLocks/>
          </p:cNvSpPr>
          <p:nvPr/>
        </p:nvSpPr>
        <p:spPr>
          <a:xfrm>
            <a:off x="348276" y="445339"/>
            <a:ext cx="3999900"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1pPr>
            <a:lvl2pPr marL="914400" marR="0" lvl="1"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2pPr>
            <a:lvl3pPr marL="1371600" marR="0" lvl="2"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3pPr>
            <a:lvl4pPr marL="1828800" marR="0" lvl="3"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4pPr>
            <a:lvl5pPr marL="2286000" marR="0" lvl="4"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5pPr>
            <a:lvl6pPr marL="2743200" marR="0" lvl="5"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6pPr>
            <a:lvl7pPr marL="3200400" marR="0" lvl="6"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7pPr>
            <a:lvl8pPr marL="3657600" marR="0" lvl="7"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8pPr>
            <a:lvl9pPr marL="4114800" marR="0" lvl="8"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9pPr>
          </a:lstStyle>
          <a:p>
            <a:pPr marL="139700" indent="0">
              <a:buFont typeface="Roboto"/>
              <a:buNone/>
            </a:pPr>
            <a:r>
              <a:rPr lang="cs-CZ" sz="1700" b="1" err="1">
                <a:latin typeface="Calibri" panose="020F0502020204030204" pitchFamily="34" charset="0"/>
                <a:ea typeface="Calibri" panose="020F0502020204030204" pitchFamily="34" charset="0"/>
                <a:cs typeface="Calibri" panose="020F0502020204030204" pitchFamily="34" charset="0"/>
              </a:rPr>
              <a:t>Findings</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Progress</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achieved</a:t>
            </a:r>
            <a:endParaRPr lang="cs-CZ" sz="1700" b="1">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7" name="Tabulka 6">
            <a:extLst>
              <a:ext uri="{FF2B5EF4-FFF2-40B4-BE49-F238E27FC236}">
                <a16:creationId xmlns:a16="http://schemas.microsoft.com/office/drawing/2014/main" id="{ECB9C9B9-8AA0-DFCB-594D-AE6C28948DFA}"/>
              </a:ext>
            </a:extLst>
          </p:cNvPr>
          <p:cNvGraphicFramePr>
            <a:graphicFrameLocks noGrp="1"/>
          </p:cNvGraphicFramePr>
          <p:nvPr>
            <p:extLst>
              <p:ext uri="{D42A27DB-BD31-4B8C-83A1-F6EECF244321}">
                <p14:modId xmlns:p14="http://schemas.microsoft.com/office/powerpoint/2010/main" val="329308192"/>
              </p:ext>
            </p:extLst>
          </p:nvPr>
        </p:nvGraphicFramePr>
        <p:xfrm>
          <a:off x="87630" y="890270"/>
          <a:ext cx="8968740" cy="3286800"/>
        </p:xfrm>
        <a:graphic>
          <a:graphicData uri="http://schemas.openxmlformats.org/drawingml/2006/table">
            <a:tbl>
              <a:tblPr firstRow="1" bandRow="1">
                <a:tableStyleId>{E3DCEEDB-2416-429D-801A-B33CDB0347B7}</a:tableStyleId>
              </a:tblPr>
              <a:tblGrid>
                <a:gridCol w="2830830">
                  <a:extLst>
                    <a:ext uri="{9D8B030D-6E8A-4147-A177-3AD203B41FA5}">
                      <a16:colId xmlns:a16="http://schemas.microsoft.com/office/drawing/2014/main" val="3965048707"/>
                    </a:ext>
                  </a:extLst>
                </a:gridCol>
                <a:gridCol w="6137910">
                  <a:extLst>
                    <a:ext uri="{9D8B030D-6E8A-4147-A177-3AD203B41FA5}">
                      <a16:colId xmlns:a16="http://schemas.microsoft.com/office/drawing/2014/main" val="2201363861"/>
                    </a:ext>
                  </a:extLst>
                </a:gridCol>
              </a:tblGrid>
              <a:tr h="11811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effectLst/>
                          <a:latin typeface="Calibri" panose="020F0502020204030204" pitchFamily="34" charset="0"/>
                          <a:ea typeface="Calibri" panose="020F0502020204030204" pitchFamily="34" charset="0"/>
                          <a:cs typeface="Calibri" panose="020F0502020204030204" pitchFamily="34" charset="0"/>
                          <a:sym typeface="Arial"/>
                        </a:rPr>
                        <a:t>Stakeholder levels  </a:t>
                      </a:r>
                    </a:p>
                  </a:txBody>
                  <a:tcPr>
                    <a:solidFill>
                      <a:srgbClr val="002060"/>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chemeClr val="bg1"/>
                          </a:solidFill>
                          <a:effectLst/>
                          <a:latin typeface="Calibri" panose="020F0502020204030204" pitchFamily="34" charset="0"/>
                          <a:ea typeface="Calibri" panose="020F0502020204030204" pitchFamily="34" charset="0"/>
                          <a:cs typeface="Calibri" panose="020F0502020204030204" pitchFamily="34" charset="0"/>
                          <a:sym typeface="Arial"/>
                        </a:rPr>
                        <a:t>Progress achieved </a:t>
                      </a:r>
                    </a:p>
                  </a:txBody>
                  <a:tcPr>
                    <a:solidFill>
                      <a:srgbClr val="002060"/>
                    </a:solidFill>
                  </a:tcPr>
                </a:tc>
                <a:extLst>
                  <a:ext uri="{0D108BD9-81ED-4DB2-BD59-A6C34878D82A}">
                    <a16:rowId xmlns:a16="http://schemas.microsoft.com/office/drawing/2014/main" val="117954730"/>
                  </a:ext>
                </a:extLst>
              </a:tr>
              <a:tr h="68328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Special education centres </a:t>
                      </a:r>
                      <a:endParaRPr lang="en-GB" sz="1200" b="1" i="0">
                        <a:effectLst/>
                        <a:latin typeface="Calibri" panose="020F0502020204030204" pitchFamily="34" charset="0"/>
                        <a:ea typeface="Calibri" panose="020F0502020204030204" pitchFamily="34" charset="0"/>
                        <a:cs typeface="Calibri" panose="020F0502020204030204" pitchFamily="34" charset="0"/>
                      </a:endParaRPr>
                    </a:p>
                    <a:p>
                      <a:endParaRPr lang="cs-CZ" sz="1200" b="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General knowledge in the topic of the need of support of the children at risk </a:t>
                      </a:r>
                      <a:b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b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and trauma informed approach.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Downloadable infographics recommended to schools in many cases. </a:t>
                      </a:r>
                    </a:p>
                    <a:p>
                      <a:pPr marL="0" indent="0">
                        <a:buFont typeface="Arial" panose="020B0604020202020204" pitchFamily="34" charset="0"/>
                        <a:buNone/>
                      </a:pPr>
                      <a:endParaRPr lang="cs-CZ" sz="1200" b="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27173465"/>
                  </a:ext>
                </a:extLst>
              </a:tr>
              <a:tr h="68328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National Pedagogical Institute </a:t>
                      </a:r>
                      <a:endParaRPr lang="en-GB" sz="1200" b="1" i="0">
                        <a:effectLst/>
                        <a:latin typeface="Calibri" panose="020F0502020204030204" pitchFamily="34" charset="0"/>
                        <a:ea typeface="Calibri" panose="020F0502020204030204" pitchFamily="34" charset="0"/>
                        <a:cs typeface="Calibri" panose="020F0502020204030204" pitchFamily="34" charset="0"/>
                      </a:endParaRPr>
                    </a:p>
                    <a:p>
                      <a:endParaRPr lang="cs-CZ" sz="1200" b="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Recommends activities of SOFA in their annual reports, thematic reports </a:t>
                      </a:r>
                      <a:b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b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and methodological guidelines. </a:t>
                      </a: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a:tc>
                <a:extLst>
                  <a:ext uri="{0D108BD9-81ED-4DB2-BD59-A6C34878D82A}">
                    <a16:rowId xmlns:a16="http://schemas.microsoft.com/office/drawing/2014/main" val="3536823595"/>
                  </a:ext>
                </a:extLst>
              </a:tr>
              <a:tr h="68328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Local action groups </a:t>
                      </a:r>
                      <a:endParaRPr lang="en-GB" sz="1200" b="1" i="0">
                        <a:effectLst/>
                        <a:latin typeface="Calibri" panose="020F0502020204030204" pitchFamily="34" charset="0"/>
                        <a:ea typeface="Calibri" panose="020F0502020204030204" pitchFamily="34" charset="0"/>
                        <a:cs typeface="Calibri" panose="020F0502020204030204" pitchFamily="34" charset="0"/>
                      </a:endParaRPr>
                    </a:p>
                    <a:p>
                      <a:endParaRPr lang="cs-CZ" sz="1200" b="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Implementation of the topics related to the support of children at risk and SOFA </a:t>
                      </a:r>
                      <a:br>
                        <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br>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activities outputs to Local Action Plan 4 and 5.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Supports education of local stakeholders in trauma informed approach. </a:t>
                      </a:r>
                    </a:p>
                    <a:p>
                      <a:pPr rtl="0" fontAlgn="base"/>
                      <a:endPar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a:tc>
                <a:extLst>
                  <a:ext uri="{0D108BD9-81ED-4DB2-BD59-A6C34878D82A}">
                    <a16:rowId xmlns:a16="http://schemas.microsoft.com/office/drawing/2014/main" val="2341870254"/>
                  </a:ext>
                </a:extLst>
              </a:tr>
              <a:tr h="68328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NGOs </a:t>
                      </a:r>
                      <a:endParaRPr lang="en-GB" sz="1200" b="1" i="0">
                        <a:effectLst/>
                        <a:latin typeface="Calibri" panose="020F0502020204030204" pitchFamily="34" charset="0"/>
                        <a:ea typeface="Calibri" panose="020F0502020204030204" pitchFamily="34" charset="0"/>
                        <a:cs typeface="Calibri" panose="020F0502020204030204" pitchFamily="34" charset="0"/>
                      </a:endParaRPr>
                    </a:p>
                    <a:p>
                      <a:endParaRPr lang="cs-CZ"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a:tc>
                <a:tc>
                  <a:txBody>
                    <a:bodyPr/>
                    <a:lstStyle/>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Spreads awareness about TIA on their social networks and web pages.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Push for systemic change to support children at risk. </a:t>
                      </a:r>
                    </a:p>
                    <a:p>
                      <a:pPr rtl="0" fontAlgn="base"/>
                      <a:r>
                        <a:rPr lang="en-US" sz="12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Supports and strengthens the position od SOFA advocacy team. </a:t>
                      </a:r>
                    </a:p>
                  </a:txBody>
                  <a:tcPr/>
                </a:tc>
                <a:extLst>
                  <a:ext uri="{0D108BD9-81ED-4DB2-BD59-A6C34878D82A}">
                    <a16:rowId xmlns:a16="http://schemas.microsoft.com/office/drawing/2014/main" val="2954791283"/>
                  </a:ext>
                </a:extLst>
              </a:tr>
            </a:tbl>
          </a:graphicData>
        </a:graphic>
      </p:graphicFrame>
      <p:pic>
        <p:nvPicPr>
          <p:cNvPr id="2" name="Picture 10" descr="Usmívající se obličej bez výplně">
            <a:extLst>
              <a:ext uri="{FF2B5EF4-FFF2-40B4-BE49-F238E27FC236}">
                <a16:creationId xmlns:a16="http://schemas.microsoft.com/office/drawing/2014/main" id="{0FFE1315-9B2E-9EDE-ADAF-2B63DF4E56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6759" y="127799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2" descr="Veselý obličej bez výplně">
            <a:extLst>
              <a:ext uri="{FF2B5EF4-FFF2-40B4-BE49-F238E27FC236}">
                <a16:creationId xmlns:a16="http://schemas.microsoft.com/office/drawing/2014/main" id="{B47E3C23-6D3E-BA19-3477-99FA095B1B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6759" y="2084831"/>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Veselý obličej bez výplně">
            <a:extLst>
              <a:ext uri="{FF2B5EF4-FFF2-40B4-BE49-F238E27FC236}">
                <a16:creationId xmlns:a16="http://schemas.microsoft.com/office/drawing/2014/main" id="{3867AB2E-026E-47A4-8173-761C3F3C29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6758" y="2832446"/>
            <a:ext cx="486919" cy="4869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descr="Veselý obličej bez výplně">
            <a:extLst>
              <a:ext uri="{FF2B5EF4-FFF2-40B4-BE49-F238E27FC236}">
                <a16:creationId xmlns:a16="http://schemas.microsoft.com/office/drawing/2014/main" id="{70BFFFC6-C468-8F2F-A8E2-DD017F561B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6758" y="3580061"/>
            <a:ext cx="486919" cy="486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51976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582D2A9C-BFC8-D9F8-A527-D3C5B408B788}"/>
              </a:ext>
            </a:extLst>
          </p:cNvPr>
          <p:cNvSpPr>
            <a:spLocks noGrp="1"/>
          </p:cNvSpPr>
          <p:nvPr>
            <p:ph type="body" idx="1"/>
          </p:nvPr>
        </p:nvSpPr>
        <p:spPr>
          <a:xfrm>
            <a:off x="311700" y="1152475"/>
            <a:ext cx="8481780" cy="3416400"/>
          </a:xfrm>
        </p:spPr>
        <p:txBody>
          <a:bodyPr>
            <a:normAutofit/>
          </a:bodyPr>
          <a:lstStyle/>
          <a:p>
            <a:pPr marL="139700" indent="0">
              <a:buNone/>
            </a:pPr>
            <a:r>
              <a:rPr lang="en-US" sz="1200" b="0" i="0">
                <a:effectLst/>
                <a:latin typeface="Calibri" panose="020F0502020204030204" pitchFamily="34" charset="0"/>
                <a:ea typeface="Calibri" panose="020F0502020204030204" pitchFamily="34" charset="0"/>
                <a:cs typeface="Calibri" panose="020F0502020204030204" pitchFamily="34" charset="0"/>
              </a:rPr>
              <a:t>Stakeholders were introduced to the barriers identified by the project team during the project realization (see the Table 1: Theory of change). They were then asked to try to identify other barriers that they see themselves from their experience and job position. </a:t>
            </a:r>
            <a:r>
              <a:rPr lang="en-US" sz="1200" b="1" i="0">
                <a:effectLst/>
                <a:latin typeface="Calibri" panose="020F0502020204030204" pitchFamily="34" charset="0"/>
                <a:ea typeface="Calibri" panose="020F0502020204030204" pitchFamily="34" charset="0"/>
                <a:cs typeface="Calibri" panose="020F0502020204030204" pitchFamily="34" charset="0"/>
              </a:rPr>
              <a:t>Time reasons</a:t>
            </a:r>
            <a:r>
              <a:rPr lang="en-US" sz="1200" b="0" i="0">
                <a:effectLst/>
                <a:latin typeface="Calibri" panose="020F0502020204030204" pitchFamily="34" charset="0"/>
                <a:ea typeface="Calibri" panose="020F0502020204030204" pitchFamily="34" charset="0"/>
                <a:cs typeface="Calibri" panose="020F0502020204030204" pitchFamily="34" charset="0"/>
              </a:rPr>
              <a:t> have been mentioned in most cases. These reasons were seen from different perspectives: </a:t>
            </a:r>
            <a:r>
              <a:rPr lang="en-US" sz="1200" b="0" i="1">
                <a:effectLst/>
                <a:latin typeface="Calibri" panose="020F0502020204030204" pitchFamily="34" charset="0"/>
                <a:ea typeface="Calibri" panose="020F0502020204030204" pitchFamily="34" charset="0"/>
                <a:cs typeface="Calibri" panose="020F0502020204030204" pitchFamily="34" charset="0"/>
              </a:rPr>
              <a:t>“In the experience of principals and teachers, there is no time for that. There's always something, there was COVID, now children from Ukraine.”</a:t>
            </a:r>
            <a:r>
              <a:rPr lang="en-US" sz="1200" b="0" i="0">
                <a:effectLst/>
                <a:latin typeface="Calibri" panose="020F0502020204030204" pitchFamily="34" charset="0"/>
                <a:ea typeface="Calibri" panose="020F0502020204030204" pitchFamily="34" charset="0"/>
                <a:cs typeface="Calibri" panose="020F0502020204030204" pitchFamily="34" charset="0"/>
              </a:rPr>
              <a:t> (representant of a municipal district of Prague), </a:t>
            </a:r>
            <a:r>
              <a:rPr lang="en-US" sz="1200" b="0" i="1">
                <a:effectLst/>
                <a:latin typeface="Calibri" panose="020F0502020204030204" pitchFamily="34" charset="0"/>
                <a:ea typeface="Calibri" panose="020F0502020204030204" pitchFamily="34" charset="0"/>
                <a:cs typeface="Calibri" panose="020F0502020204030204" pitchFamily="34" charset="0"/>
              </a:rPr>
              <a:t>“A general lack of time of the people involved, a certain distrust of anything new, no matter how important the topic is to each individual's personal and professional life.” </a:t>
            </a:r>
            <a:r>
              <a:rPr lang="en-US" sz="1200" b="0" i="0">
                <a:effectLst/>
                <a:latin typeface="Calibri" panose="020F0502020204030204" pitchFamily="34" charset="0"/>
                <a:ea typeface="Calibri" panose="020F0502020204030204" pitchFamily="34" charset="0"/>
                <a:cs typeface="Calibri" panose="020F0502020204030204" pitchFamily="34" charset="0"/>
              </a:rPr>
              <a:t>(MEP)  </a:t>
            </a:r>
            <a:endParaRPr lang="cs-CZ" sz="1200" b="0" i="0">
              <a:effectLst/>
              <a:latin typeface="Calibri" panose="020F0502020204030204" pitchFamily="34" charset="0"/>
              <a:ea typeface="Calibri" panose="020F0502020204030204" pitchFamily="34" charset="0"/>
              <a:cs typeface="Calibri" panose="020F0502020204030204" pitchFamily="34" charset="0"/>
            </a:endParaRPr>
          </a:p>
          <a:p>
            <a:pPr marL="139700" indent="0">
              <a:buNone/>
            </a:pPr>
            <a:endParaRPr lang="cs-CZ" sz="1200" b="0" i="0">
              <a:effectLst/>
              <a:latin typeface="Calibri" panose="020F0502020204030204" pitchFamily="34" charset="0"/>
              <a:ea typeface="Calibri" panose="020F0502020204030204" pitchFamily="34" charset="0"/>
              <a:cs typeface="Calibri" panose="020F0502020204030204" pitchFamily="34" charset="0"/>
            </a:endParaRPr>
          </a:p>
          <a:p>
            <a:pPr marL="139700" indent="0">
              <a:buNone/>
            </a:pPr>
            <a:r>
              <a:rPr lang="en-US" sz="1200" b="0" i="0">
                <a:effectLst/>
                <a:latin typeface="Calibri" panose="020F0502020204030204" pitchFamily="34" charset="0"/>
                <a:ea typeface="Calibri" panose="020F0502020204030204" pitchFamily="34" charset="0"/>
                <a:cs typeface="Calibri" panose="020F0502020204030204" pitchFamily="34" charset="0"/>
              </a:rPr>
              <a:t>It turns out that distrust in new approaches and </a:t>
            </a:r>
            <a:r>
              <a:rPr lang="en-US" sz="1200" b="1" i="0">
                <a:effectLst/>
                <a:latin typeface="Calibri" panose="020F0502020204030204" pitchFamily="34" charset="0"/>
                <a:ea typeface="Calibri" panose="020F0502020204030204" pitchFamily="34" charset="0"/>
                <a:cs typeface="Calibri" panose="020F0502020204030204" pitchFamily="34" charset="0"/>
              </a:rPr>
              <a:t>unwillingness to learn new things</a:t>
            </a:r>
            <a:r>
              <a:rPr lang="en-US" sz="1200" b="0" i="0">
                <a:effectLst/>
                <a:latin typeface="Calibri" panose="020F0502020204030204" pitchFamily="34" charset="0"/>
                <a:ea typeface="Calibri" panose="020F0502020204030204" pitchFamily="34" charset="0"/>
                <a:cs typeface="Calibri" panose="020F0502020204030204" pitchFamily="34" charset="0"/>
              </a:rPr>
              <a:t> among Czech teachers and social workers is the second most frequently mentioned barrier: </a:t>
            </a:r>
            <a:r>
              <a:rPr lang="en-US" sz="1200" b="0" i="1">
                <a:effectLst/>
                <a:latin typeface="Calibri" panose="020F0502020204030204" pitchFamily="34" charset="0"/>
                <a:ea typeface="Calibri" panose="020F0502020204030204" pitchFamily="34" charset="0"/>
                <a:cs typeface="Calibri" panose="020F0502020204030204" pitchFamily="34" charset="0"/>
              </a:rPr>
              <a:t>“The limit may be that things have always worked in some ways and many people have negative experiences with new methods and approaches. Also, school principals are overloaded (...).”</a:t>
            </a:r>
            <a:r>
              <a:rPr lang="en-US" sz="1200" b="0" i="0">
                <a:effectLst/>
                <a:latin typeface="Calibri" panose="020F0502020204030204" pitchFamily="34" charset="0"/>
                <a:ea typeface="Calibri" panose="020F0502020204030204" pitchFamily="34" charset="0"/>
                <a:cs typeface="Calibri" panose="020F0502020204030204" pitchFamily="34" charset="0"/>
              </a:rPr>
              <a:t> (representant of a municipal district of Brno). A MEP gives us a comprehensive view of the situation: </a:t>
            </a:r>
            <a:r>
              <a:rPr lang="en-US" sz="1200" b="0" i="1">
                <a:effectLst/>
                <a:latin typeface="Calibri" panose="020F0502020204030204" pitchFamily="34" charset="0"/>
                <a:ea typeface="Calibri" panose="020F0502020204030204" pitchFamily="34" charset="0"/>
                <a:cs typeface="Calibri" panose="020F0502020204030204" pitchFamily="34" charset="0"/>
              </a:rPr>
              <a:t>“The education and social sectors face a number of problems - systemic, financial, personnel - that may appear to be more serious. TIA needs to be addressed in an interdisciplinary manner, which also requires time and the need to train all actors. The topic can become bogged down precisely because of the above. Also, overload of principals and teachers. The topic needs to be well justified to the field.”</a:t>
            </a:r>
            <a:r>
              <a:rPr lang="en-US" sz="1200" b="0" i="0">
                <a:effectLst/>
                <a:latin typeface="Calibri" panose="020F0502020204030204" pitchFamily="34" charset="0"/>
                <a:ea typeface="Calibri" panose="020F0502020204030204" pitchFamily="34" charset="0"/>
                <a:cs typeface="Calibri" panose="020F0502020204030204" pitchFamily="34" charset="0"/>
              </a:rPr>
              <a:t> </a:t>
            </a:r>
          </a:p>
          <a:p>
            <a:pPr marL="139700" indent="0">
              <a:buNone/>
            </a:pPr>
            <a:endParaRPr lang="en-US" sz="1200" b="0" i="0">
              <a:effectLst/>
              <a:latin typeface="Calibri" panose="020F0502020204030204" pitchFamily="34" charset="0"/>
              <a:ea typeface="Calibri" panose="020F0502020204030204" pitchFamily="34" charset="0"/>
              <a:cs typeface="Calibri" panose="020F0502020204030204" pitchFamily="34" charset="0"/>
            </a:endParaRPr>
          </a:p>
          <a:p>
            <a:pPr marL="139700" indent="0">
              <a:buNone/>
            </a:pPr>
            <a:endParaRPr lang="cs-CZ" sz="1200">
              <a:latin typeface="Calibri" panose="020F0502020204030204" pitchFamily="34" charset="0"/>
              <a:ea typeface="Calibri" panose="020F0502020204030204" pitchFamily="34" charset="0"/>
              <a:cs typeface="Calibri" panose="020F0502020204030204" pitchFamily="34" charset="0"/>
            </a:endParaRPr>
          </a:p>
        </p:txBody>
      </p:sp>
      <p:sp>
        <p:nvSpPr>
          <p:cNvPr id="5" name="Zástupný text 2">
            <a:extLst>
              <a:ext uri="{FF2B5EF4-FFF2-40B4-BE49-F238E27FC236}">
                <a16:creationId xmlns:a16="http://schemas.microsoft.com/office/drawing/2014/main" id="{96587236-B6FF-D2C9-62DE-3F75BFE121B2}"/>
              </a:ext>
            </a:extLst>
          </p:cNvPr>
          <p:cNvSpPr txBox="1">
            <a:spLocks/>
          </p:cNvSpPr>
          <p:nvPr/>
        </p:nvSpPr>
        <p:spPr>
          <a:xfrm>
            <a:off x="348276" y="445339"/>
            <a:ext cx="3999900"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1pPr>
            <a:lvl2pPr marL="914400" marR="0" lvl="1"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2pPr>
            <a:lvl3pPr marL="1371600" marR="0" lvl="2"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3pPr>
            <a:lvl4pPr marL="1828800" marR="0" lvl="3"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4pPr>
            <a:lvl5pPr marL="2286000" marR="0" lvl="4"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5pPr>
            <a:lvl6pPr marL="2743200" marR="0" lvl="5"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6pPr>
            <a:lvl7pPr marL="3200400" marR="0" lvl="6"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7pPr>
            <a:lvl8pPr marL="3657600" marR="0" lvl="7"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8pPr>
            <a:lvl9pPr marL="4114800" marR="0" lvl="8"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9pPr>
          </a:lstStyle>
          <a:p>
            <a:pPr marL="139700" indent="0">
              <a:buFont typeface="Roboto"/>
              <a:buNone/>
            </a:pPr>
            <a:r>
              <a:rPr lang="cs-CZ" sz="1700" b="1" err="1">
                <a:latin typeface="Calibri" panose="020F0502020204030204" pitchFamily="34" charset="0"/>
                <a:ea typeface="Calibri" panose="020F0502020204030204" pitchFamily="34" charset="0"/>
                <a:cs typeface="Calibri" panose="020F0502020204030204" pitchFamily="34" charset="0"/>
              </a:rPr>
              <a:t>Barriers</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indentified</a:t>
            </a:r>
            <a:endParaRPr lang="cs-CZ" sz="1700" b="1">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777624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descr="Obsah obrázku klipart, kreslené, kresba, ilustrace&#10;&#10;Popis byl vytvořen automaticky">
            <a:extLst>
              <a:ext uri="{FF2B5EF4-FFF2-40B4-BE49-F238E27FC236}">
                <a16:creationId xmlns:a16="http://schemas.microsoft.com/office/drawing/2014/main" id="{508F0F10-911E-0DAD-61B4-A664D4242302}"/>
              </a:ext>
            </a:extLst>
          </p:cNvPr>
          <p:cNvPicPr>
            <a:picLocks noChangeAspect="1"/>
          </p:cNvPicPr>
          <p:nvPr/>
        </p:nvPicPr>
        <p:blipFill>
          <a:blip r:embed="rId2"/>
          <a:stretch>
            <a:fillRect/>
          </a:stretch>
        </p:blipFill>
        <p:spPr>
          <a:xfrm>
            <a:off x="6468602" y="2714484"/>
            <a:ext cx="2233438" cy="2294509"/>
          </a:xfrm>
          <a:prstGeom prst="rect">
            <a:avLst/>
          </a:prstGeom>
        </p:spPr>
      </p:pic>
      <p:sp>
        <p:nvSpPr>
          <p:cNvPr id="3" name="Zástupný text 2">
            <a:extLst>
              <a:ext uri="{FF2B5EF4-FFF2-40B4-BE49-F238E27FC236}">
                <a16:creationId xmlns:a16="http://schemas.microsoft.com/office/drawing/2014/main" id="{582D2A9C-BFC8-D9F8-A527-D3C5B408B788}"/>
              </a:ext>
            </a:extLst>
          </p:cNvPr>
          <p:cNvSpPr>
            <a:spLocks noGrp="1"/>
          </p:cNvSpPr>
          <p:nvPr>
            <p:ph type="body" idx="1"/>
          </p:nvPr>
        </p:nvSpPr>
        <p:spPr>
          <a:xfrm>
            <a:off x="311700" y="1152475"/>
            <a:ext cx="8481780" cy="3416400"/>
          </a:xfrm>
        </p:spPr>
        <p:txBody>
          <a:bodyPr>
            <a:normAutofit/>
          </a:bodyPr>
          <a:lstStyle/>
          <a:p>
            <a:pPr marL="139700" indent="0" algn="just" rtl="0" fontAlgn="base">
              <a:buNone/>
            </a:pPr>
            <a:r>
              <a:rPr lang="en-US" sz="1200" b="0" i="0">
                <a:effectLst/>
                <a:latin typeface="Calibri" panose="020F0502020204030204" pitchFamily="34" charset="0"/>
                <a:ea typeface="Calibri" panose="020F0502020204030204" pitchFamily="34" charset="0"/>
                <a:cs typeface="Calibri" panose="020F0502020204030204" pitchFamily="34" charset="0"/>
              </a:rPr>
              <a:t>It is important to work with these obstacles and describe the benefits of TIA through popular and expert articles. At the same time, a </a:t>
            </a:r>
            <a:r>
              <a:rPr lang="en-US" sz="1200" b="1" i="0">
                <a:effectLst/>
                <a:latin typeface="Calibri" panose="020F0502020204030204" pitchFamily="34" charset="0"/>
                <a:ea typeface="Calibri" panose="020F0502020204030204" pitchFamily="34" charset="0"/>
                <a:cs typeface="Calibri" panose="020F0502020204030204" pitchFamily="34" charset="0"/>
              </a:rPr>
              <a:t>well-chosen terminology</a:t>
            </a:r>
            <a:r>
              <a:rPr lang="en-US" sz="1200" b="0" i="0">
                <a:effectLst/>
                <a:latin typeface="Calibri" panose="020F0502020204030204" pitchFamily="34" charset="0"/>
                <a:ea typeface="Calibri" panose="020F0502020204030204" pitchFamily="34" charset="0"/>
                <a:cs typeface="Calibri" panose="020F0502020204030204" pitchFamily="34" charset="0"/>
              </a:rPr>
              <a:t> should be used: </a:t>
            </a:r>
            <a:r>
              <a:rPr lang="en-US" sz="1200" b="0" i="1">
                <a:effectLst/>
                <a:latin typeface="Calibri" panose="020F0502020204030204" pitchFamily="34" charset="0"/>
                <a:ea typeface="Calibri" panose="020F0502020204030204" pitchFamily="34" charset="0"/>
                <a:cs typeface="Calibri" panose="020F0502020204030204" pitchFamily="34" charset="0"/>
              </a:rPr>
              <a:t>“In general, the teacher wants to know, but the terms are unnecessarily complicated. They hear the word trauma and they think - I'm not an expert on that.”</a:t>
            </a:r>
            <a:r>
              <a:rPr lang="en-US" sz="1200" b="0" i="0">
                <a:effectLst/>
                <a:latin typeface="Calibri" panose="020F0502020204030204" pitchFamily="34" charset="0"/>
                <a:ea typeface="Calibri" panose="020F0502020204030204" pitchFamily="34" charset="0"/>
                <a:cs typeface="Calibri" panose="020F0502020204030204" pitchFamily="34" charset="0"/>
              </a:rPr>
              <a:t> (Pedagogical faculty, MUNI)  </a:t>
            </a:r>
            <a:endParaRPr lang="cs-CZ" sz="1200" b="0" i="0">
              <a:effectLst/>
              <a:latin typeface="Calibri" panose="020F0502020204030204" pitchFamily="34" charset="0"/>
              <a:ea typeface="Calibri" panose="020F0502020204030204" pitchFamily="34" charset="0"/>
              <a:cs typeface="Calibri" panose="020F0502020204030204" pitchFamily="34" charset="0"/>
            </a:endParaRPr>
          </a:p>
          <a:p>
            <a:pPr marL="139700" indent="0" algn="just" rtl="0" fontAlgn="base">
              <a:buNone/>
            </a:pPr>
            <a:endParaRPr lang="en-US" sz="1200" b="0" i="0">
              <a:effectLst/>
              <a:latin typeface="Calibri" panose="020F0502020204030204" pitchFamily="34" charset="0"/>
              <a:ea typeface="Calibri" panose="020F0502020204030204" pitchFamily="34" charset="0"/>
              <a:cs typeface="Calibri" panose="020F0502020204030204" pitchFamily="34" charset="0"/>
            </a:endParaRPr>
          </a:p>
          <a:p>
            <a:pPr marL="139700" indent="0" algn="just" rtl="0" fontAlgn="base">
              <a:buNone/>
            </a:pPr>
            <a:r>
              <a:rPr lang="en-US" sz="1200" b="0" i="0">
                <a:effectLst/>
                <a:latin typeface="Calibri" panose="020F0502020204030204" pitchFamily="34" charset="0"/>
                <a:ea typeface="Calibri" panose="020F0502020204030204" pitchFamily="34" charset="0"/>
                <a:cs typeface="Calibri" panose="020F0502020204030204" pitchFamily="34" charset="0"/>
              </a:rPr>
              <a:t>Pre- and post- evaluation proved also that the professionals in education and social work notice a l</a:t>
            </a:r>
            <a:r>
              <a:rPr lang="en-US" sz="1200" b="1" i="0">
                <a:effectLst/>
                <a:latin typeface="Calibri" panose="020F0502020204030204" pitchFamily="34" charset="0"/>
                <a:ea typeface="Calibri" panose="020F0502020204030204" pitchFamily="34" charset="0"/>
                <a:cs typeface="Calibri" panose="020F0502020204030204" pitchFamily="34" charset="0"/>
              </a:rPr>
              <a:t>ack of psychologists, therapists and psychiatrists</a:t>
            </a:r>
            <a:r>
              <a:rPr lang="en-US" sz="1200" b="0" i="0">
                <a:effectLst/>
                <a:latin typeface="Calibri" panose="020F0502020204030204" pitchFamily="34" charset="0"/>
                <a:ea typeface="Calibri" panose="020F0502020204030204" pitchFamily="34" charset="0"/>
                <a:cs typeface="Calibri" panose="020F0502020204030204" pitchFamily="34" charset="0"/>
              </a:rPr>
              <a:t>. One of the respondents mentioned that problem in their comment: </a:t>
            </a:r>
            <a:r>
              <a:rPr lang="en-US" sz="1200" b="0" i="1">
                <a:effectLst/>
                <a:latin typeface="Calibri" panose="020F0502020204030204" pitchFamily="34" charset="0"/>
                <a:ea typeface="Calibri" panose="020F0502020204030204" pitchFamily="34" charset="0"/>
                <a:cs typeface="Calibri" panose="020F0502020204030204" pitchFamily="34" charset="0"/>
              </a:rPr>
              <a:t>“Teachers mention that they have no time to go for training. Furthermore, there are few specialists - psychologists, psychiatrists, therapists - and their services are often too expensive for the people who need them.”</a:t>
            </a:r>
            <a:r>
              <a:rPr lang="en-US" sz="1200" b="0" i="0">
                <a:effectLst/>
                <a:latin typeface="Calibri" panose="020F0502020204030204" pitchFamily="34" charset="0"/>
                <a:ea typeface="Calibri" panose="020F0502020204030204" pitchFamily="34" charset="0"/>
                <a:cs typeface="Calibri" panose="020F0502020204030204" pitchFamily="34" charset="0"/>
              </a:rPr>
              <a:t> (representant of the municipality of the city of Ostrava) </a:t>
            </a:r>
          </a:p>
          <a:p>
            <a:pPr marL="139700" indent="0">
              <a:buNone/>
            </a:pPr>
            <a:endParaRPr lang="en-US" sz="1200" b="0" i="0">
              <a:effectLst/>
              <a:latin typeface="Calibri" panose="020F0502020204030204" pitchFamily="34" charset="0"/>
              <a:ea typeface="Calibri" panose="020F0502020204030204" pitchFamily="34" charset="0"/>
              <a:cs typeface="Calibri" panose="020F0502020204030204" pitchFamily="34" charset="0"/>
            </a:endParaRPr>
          </a:p>
          <a:p>
            <a:pPr marL="139700" indent="0">
              <a:buNone/>
            </a:pPr>
            <a:endParaRPr lang="cs-CZ" sz="1200">
              <a:latin typeface="Calibri" panose="020F0502020204030204" pitchFamily="34" charset="0"/>
              <a:ea typeface="Calibri" panose="020F0502020204030204" pitchFamily="34" charset="0"/>
              <a:cs typeface="Calibri" panose="020F0502020204030204" pitchFamily="34" charset="0"/>
            </a:endParaRPr>
          </a:p>
        </p:txBody>
      </p:sp>
      <p:sp>
        <p:nvSpPr>
          <p:cNvPr id="5" name="Zástupný text 2">
            <a:extLst>
              <a:ext uri="{FF2B5EF4-FFF2-40B4-BE49-F238E27FC236}">
                <a16:creationId xmlns:a16="http://schemas.microsoft.com/office/drawing/2014/main" id="{96587236-B6FF-D2C9-62DE-3F75BFE121B2}"/>
              </a:ext>
            </a:extLst>
          </p:cNvPr>
          <p:cNvSpPr txBox="1">
            <a:spLocks/>
          </p:cNvSpPr>
          <p:nvPr/>
        </p:nvSpPr>
        <p:spPr>
          <a:xfrm>
            <a:off x="348276" y="445339"/>
            <a:ext cx="3999900"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1pPr>
            <a:lvl2pPr marL="914400" marR="0" lvl="1"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2pPr>
            <a:lvl3pPr marL="1371600" marR="0" lvl="2"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3pPr>
            <a:lvl4pPr marL="1828800" marR="0" lvl="3"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4pPr>
            <a:lvl5pPr marL="2286000" marR="0" lvl="4"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5pPr>
            <a:lvl6pPr marL="2743200" marR="0" lvl="5"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6pPr>
            <a:lvl7pPr marL="3200400" marR="0" lvl="6"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7pPr>
            <a:lvl8pPr marL="3657600" marR="0" lvl="7"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8pPr>
            <a:lvl9pPr marL="4114800" marR="0" lvl="8" indent="-304800" algn="l" rtl="0">
              <a:lnSpc>
                <a:spcPct val="115000"/>
              </a:lnSpc>
              <a:spcBef>
                <a:spcPts val="0"/>
              </a:spcBef>
              <a:spcAft>
                <a:spcPts val="0"/>
              </a:spcAft>
              <a:buClr>
                <a:schemeClr val="dk1"/>
              </a:buClr>
              <a:buSzPts val="1200"/>
              <a:buFont typeface="Roboto"/>
              <a:buChar char="■"/>
              <a:defRPr sz="1200" b="0" i="0" u="none" strike="noStrike" cap="none">
                <a:solidFill>
                  <a:schemeClr val="dk1"/>
                </a:solidFill>
                <a:latin typeface="Roboto"/>
                <a:ea typeface="Roboto"/>
                <a:cs typeface="Roboto"/>
                <a:sym typeface="Roboto"/>
              </a:defRPr>
            </a:lvl9pPr>
          </a:lstStyle>
          <a:p>
            <a:pPr marL="139700" indent="0">
              <a:buFont typeface="Roboto"/>
              <a:buNone/>
            </a:pPr>
            <a:r>
              <a:rPr lang="cs-CZ" sz="1700" b="1" err="1">
                <a:latin typeface="Calibri" panose="020F0502020204030204" pitchFamily="34" charset="0"/>
                <a:ea typeface="Calibri" panose="020F0502020204030204" pitchFamily="34" charset="0"/>
                <a:cs typeface="Calibri" panose="020F0502020204030204" pitchFamily="34" charset="0"/>
              </a:rPr>
              <a:t>Barriers</a:t>
            </a:r>
            <a:r>
              <a:rPr lang="cs-CZ" sz="1700" b="1">
                <a:latin typeface="Calibri" panose="020F0502020204030204" pitchFamily="34" charset="0"/>
                <a:ea typeface="Calibri" panose="020F0502020204030204" pitchFamily="34" charset="0"/>
                <a:cs typeface="Calibri" panose="020F0502020204030204" pitchFamily="34" charset="0"/>
              </a:rPr>
              <a:t> </a:t>
            </a:r>
            <a:r>
              <a:rPr lang="cs-CZ" sz="1700" b="1" err="1">
                <a:latin typeface="Calibri" panose="020F0502020204030204" pitchFamily="34" charset="0"/>
                <a:ea typeface="Calibri" panose="020F0502020204030204" pitchFamily="34" charset="0"/>
                <a:cs typeface="Calibri" panose="020F0502020204030204" pitchFamily="34" charset="0"/>
              </a:rPr>
              <a:t>indentified</a:t>
            </a:r>
            <a:endParaRPr lang="cs-CZ" sz="1700" b="1">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85696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descr="Obsah obrázku kresba, Dětské kresby, nábytek, Lidská tvář&#10;&#10;Popis se vygeneroval automaticky.">
            <a:extLst>
              <a:ext uri="{FF2B5EF4-FFF2-40B4-BE49-F238E27FC236}">
                <a16:creationId xmlns:a16="http://schemas.microsoft.com/office/drawing/2014/main" id="{2CE56D10-4874-FB1B-CA35-321AA50C37EA}"/>
              </a:ext>
            </a:extLst>
          </p:cNvPr>
          <p:cNvPicPr>
            <a:picLocks noChangeAspect="1"/>
          </p:cNvPicPr>
          <p:nvPr/>
        </p:nvPicPr>
        <p:blipFill rotWithShape="1">
          <a:blip r:embed="rId2"/>
          <a:srcRect l="11881" t="20645" r="12405" b="-272"/>
          <a:stretch/>
        </p:blipFill>
        <p:spPr>
          <a:xfrm>
            <a:off x="6333464" y="2373067"/>
            <a:ext cx="2526547" cy="2655998"/>
          </a:xfrm>
          <a:prstGeom prst="rect">
            <a:avLst/>
          </a:prstGeom>
        </p:spPr>
      </p:pic>
      <p:sp>
        <p:nvSpPr>
          <p:cNvPr id="5" name="Nadpis 4">
            <a:extLst>
              <a:ext uri="{FF2B5EF4-FFF2-40B4-BE49-F238E27FC236}">
                <a16:creationId xmlns:a16="http://schemas.microsoft.com/office/drawing/2014/main" id="{74F856B0-A4CF-2919-69BB-B476BC490A2A}"/>
              </a:ext>
            </a:extLst>
          </p:cNvPr>
          <p:cNvSpPr>
            <a:spLocks noGrp="1"/>
          </p:cNvSpPr>
          <p:nvPr>
            <p:ph type="ctrTitle"/>
          </p:nvPr>
        </p:nvSpPr>
        <p:spPr>
          <a:xfrm>
            <a:off x="321233" y="618197"/>
            <a:ext cx="8968275" cy="2109750"/>
          </a:xfrm>
        </p:spPr>
        <p:txBody>
          <a:bodyPr>
            <a:normAutofit fontScale="90000"/>
          </a:bodyPr>
          <a:lstStyle/>
          <a:p>
            <a:r>
              <a:rPr lang="en-US"/>
              <a:t>Trauma Informed Approach in education </a:t>
            </a:r>
            <a:br>
              <a:rPr lang="cs-CZ"/>
            </a:br>
            <a:r>
              <a:rPr lang="en-US"/>
              <a:t>and social services</a:t>
            </a:r>
          </a:p>
        </p:txBody>
      </p:sp>
      <p:pic>
        <p:nvPicPr>
          <p:cNvPr id="11" name="Obrázek 10" descr="Obsah obrázku černá, tma&#10;&#10;Popis byl vytvořen automaticky">
            <a:extLst>
              <a:ext uri="{FF2B5EF4-FFF2-40B4-BE49-F238E27FC236}">
                <a16:creationId xmlns:a16="http://schemas.microsoft.com/office/drawing/2014/main" id="{0B5CB262-220C-5561-9C73-F8229B10F390}"/>
              </a:ext>
            </a:extLst>
          </p:cNvPr>
          <p:cNvPicPr>
            <a:picLocks noChangeAspect="1"/>
          </p:cNvPicPr>
          <p:nvPr/>
        </p:nvPicPr>
        <p:blipFill>
          <a:blip r:embed="rId3"/>
          <a:stretch>
            <a:fillRect/>
          </a:stretch>
        </p:blipFill>
        <p:spPr>
          <a:xfrm>
            <a:off x="4331867" y="3947218"/>
            <a:ext cx="881304" cy="864508"/>
          </a:xfrm>
          <a:prstGeom prst="rect">
            <a:avLst/>
          </a:prstGeom>
        </p:spPr>
      </p:pic>
      <p:pic>
        <p:nvPicPr>
          <p:cNvPr id="13" name="Obrázek 12" descr="Obsah obrázku umění, Grafika, vzor, design&#10;&#10;Popis byl vytvořen automaticky">
            <a:extLst>
              <a:ext uri="{FF2B5EF4-FFF2-40B4-BE49-F238E27FC236}">
                <a16:creationId xmlns:a16="http://schemas.microsoft.com/office/drawing/2014/main" id="{77815B75-CD05-ECB4-1259-AD8A21F178CC}"/>
              </a:ext>
            </a:extLst>
          </p:cNvPr>
          <p:cNvPicPr>
            <a:picLocks noChangeAspect="1"/>
          </p:cNvPicPr>
          <p:nvPr/>
        </p:nvPicPr>
        <p:blipFill>
          <a:blip r:embed="rId4"/>
          <a:stretch>
            <a:fillRect/>
          </a:stretch>
        </p:blipFill>
        <p:spPr>
          <a:xfrm>
            <a:off x="5642668" y="3947218"/>
            <a:ext cx="862382" cy="869494"/>
          </a:xfrm>
          <a:prstGeom prst="rect">
            <a:avLst/>
          </a:prstGeom>
        </p:spPr>
      </p:pic>
      <p:pic>
        <p:nvPicPr>
          <p:cNvPr id="7" name="Obrázek 6" descr="Obsah obrázku text, Písmo, symbol, logo&#10;&#10;Popis byl vytvořen automaticky">
            <a:extLst>
              <a:ext uri="{FF2B5EF4-FFF2-40B4-BE49-F238E27FC236}">
                <a16:creationId xmlns:a16="http://schemas.microsoft.com/office/drawing/2014/main" id="{AEDC759C-2C88-A322-7F1D-F36CFF6BD916}"/>
              </a:ext>
            </a:extLst>
          </p:cNvPr>
          <p:cNvPicPr>
            <a:picLocks noChangeAspect="1"/>
          </p:cNvPicPr>
          <p:nvPr/>
        </p:nvPicPr>
        <p:blipFill>
          <a:blip r:embed="rId5"/>
          <a:stretch>
            <a:fillRect/>
          </a:stretch>
        </p:blipFill>
        <p:spPr>
          <a:xfrm>
            <a:off x="339149" y="4075422"/>
            <a:ext cx="3777970" cy="792600"/>
          </a:xfrm>
          <a:prstGeom prst="rect">
            <a:avLst/>
          </a:prstGeom>
        </p:spPr>
      </p:pic>
      <p:sp>
        <p:nvSpPr>
          <p:cNvPr id="2" name="Podnadpis 5">
            <a:extLst>
              <a:ext uri="{FF2B5EF4-FFF2-40B4-BE49-F238E27FC236}">
                <a16:creationId xmlns:a16="http://schemas.microsoft.com/office/drawing/2014/main" id="{858C512E-CF63-9636-A3DD-563B8A78E4C2}"/>
              </a:ext>
            </a:extLst>
          </p:cNvPr>
          <p:cNvSpPr>
            <a:spLocks noGrp="1"/>
          </p:cNvSpPr>
          <p:nvPr/>
        </p:nvSpPr>
        <p:spPr>
          <a:xfrm>
            <a:off x="311700" y="2824589"/>
            <a:ext cx="6193350" cy="1221097"/>
          </a:xfrm>
          <a:prstGeom prst="rect">
            <a:avLst/>
          </a:prstGeom>
          <a:noFill/>
          <a:ln>
            <a:noFill/>
          </a:ln>
        </p:spPr>
        <p:txBody>
          <a:bodyPr spcFirstLastPara="1" wrap="square" lIns="91425" tIns="91425" rIns="91425" bIns="91425" anchor="t" anchorCtr="0">
            <a:normAutofit fontScale="55000" lnSpcReduction="20000"/>
          </a:bodyPr>
          <a:lstStyle>
            <a:defPPr marR="0" lvl="0" algn="l" rtl="0">
              <a:lnSpc>
                <a:spcPct val="100000"/>
              </a:lnSpc>
              <a:spcBef>
                <a:spcPts val="0"/>
              </a:spcBef>
              <a:spcAft>
                <a:spcPts val="0"/>
              </a:spcAft>
            </a:defPPr>
            <a:lvl1pPr marL="457200" marR="0" lvl="0" indent="-342900" algn="l" rtl="0" eaLnBrk="1" hangingPunct="1">
              <a:lnSpc>
                <a:spcPct val="100000"/>
              </a:lnSpc>
              <a:spcBef>
                <a:spcPts val="0"/>
              </a:spcBef>
              <a:spcAft>
                <a:spcPts val="0"/>
              </a:spcAft>
              <a:buClr>
                <a:schemeClr val="dk1"/>
              </a:buClr>
              <a:buSzPts val="2400"/>
              <a:buFont typeface="Roboto"/>
              <a:buNone/>
              <a:defRPr sz="2400" b="0" i="0" u="none" strike="noStrike" cap="none">
                <a:solidFill>
                  <a:schemeClr val="dk1"/>
                </a:solidFill>
                <a:latin typeface="Roboto"/>
                <a:ea typeface="Roboto"/>
                <a:cs typeface="Roboto"/>
                <a:sym typeface="Roboto"/>
              </a:defRPr>
            </a:lvl1pPr>
            <a:lvl2pPr marL="914400" marR="0" lvl="1" indent="-317500" algn="ctr" rtl="0" eaLnBrk="1" hangingPunct="1">
              <a:lnSpc>
                <a:spcPct val="100000"/>
              </a:lnSpc>
              <a:spcBef>
                <a:spcPts val="0"/>
              </a:spcBef>
              <a:spcAft>
                <a:spcPts val="0"/>
              </a:spcAft>
              <a:buClr>
                <a:schemeClr val="dk2"/>
              </a:buClr>
              <a:buSzPts val="2800"/>
              <a:buFont typeface="Roboto"/>
              <a:buNone/>
              <a:defRPr sz="2800" b="0" i="0" u="none" strike="noStrike" cap="none">
                <a:solidFill>
                  <a:schemeClr val="dk2"/>
                </a:solidFill>
                <a:latin typeface="Roboto"/>
                <a:ea typeface="Roboto"/>
                <a:cs typeface="Roboto"/>
                <a:sym typeface="Roboto"/>
              </a:defRPr>
            </a:lvl2pPr>
            <a:lvl3pPr marL="1371600" marR="0" lvl="2" indent="-317500" algn="ctr" rtl="0" eaLnBrk="1" hangingPunct="1">
              <a:lnSpc>
                <a:spcPct val="100000"/>
              </a:lnSpc>
              <a:spcBef>
                <a:spcPts val="0"/>
              </a:spcBef>
              <a:spcAft>
                <a:spcPts val="0"/>
              </a:spcAft>
              <a:buClr>
                <a:schemeClr val="dk2"/>
              </a:buClr>
              <a:buSzPts val="2800"/>
              <a:buFont typeface="Roboto"/>
              <a:buNone/>
              <a:defRPr sz="2800" b="0" i="0" u="none" strike="noStrike" cap="none">
                <a:solidFill>
                  <a:schemeClr val="dk2"/>
                </a:solidFill>
                <a:latin typeface="Roboto"/>
                <a:ea typeface="Roboto"/>
                <a:cs typeface="Roboto"/>
                <a:sym typeface="Roboto"/>
              </a:defRPr>
            </a:lvl3pPr>
            <a:lvl4pPr marL="1828800" marR="0" lvl="3" indent="-317500" algn="ctr" rtl="0" eaLnBrk="1" hangingPunct="1">
              <a:lnSpc>
                <a:spcPct val="100000"/>
              </a:lnSpc>
              <a:spcBef>
                <a:spcPts val="0"/>
              </a:spcBef>
              <a:spcAft>
                <a:spcPts val="0"/>
              </a:spcAft>
              <a:buClr>
                <a:schemeClr val="dk2"/>
              </a:buClr>
              <a:buSzPts val="2800"/>
              <a:buFont typeface="Roboto"/>
              <a:buNone/>
              <a:defRPr sz="2800" b="0" i="0" u="none" strike="noStrike" cap="none">
                <a:solidFill>
                  <a:schemeClr val="dk2"/>
                </a:solidFill>
                <a:latin typeface="Roboto"/>
                <a:ea typeface="Roboto"/>
                <a:cs typeface="Roboto"/>
                <a:sym typeface="Roboto"/>
              </a:defRPr>
            </a:lvl4pPr>
            <a:lvl5pPr marL="2286000" marR="0" lvl="4" indent="-317500" algn="ctr" rtl="0" eaLnBrk="1" hangingPunct="1">
              <a:lnSpc>
                <a:spcPct val="100000"/>
              </a:lnSpc>
              <a:spcBef>
                <a:spcPts val="0"/>
              </a:spcBef>
              <a:spcAft>
                <a:spcPts val="0"/>
              </a:spcAft>
              <a:buClr>
                <a:schemeClr val="dk2"/>
              </a:buClr>
              <a:buSzPts val="2800"/>
              <a:buFont typeface="Roboto"/>
              <a:buNone/>
              <a:defRPr sz="2800" b="0" i="0" u="none" strike="noStrike" cap="none">
                <a:solidFill>
                  <a:schemeClr val="dk2"/>
                </a:solidFill>
                <a:latin typeface="Roboto"/>
                <a:ea typeface="Roboto"/>
                <a:cs typeface="Roboto"/>
                <a:sym typeface="Roboto"/>
              </a:defRPr>
            </a:lvl5pPr>
            <a:lvl6pPr marL="2743200" marR="0" lvl="5" indent="-317500" algn="ctr" rtl="0" eaLnBrk="1" hangingPunct="1">
              <a:lnSpc>
                <a:spcPct val="100000"/>
              </a:lnSpc>
              <a:spcBef>
                <a:spcPts val="0"/>
              </a:spcBef>
              <a:spcAft>
                <a:spcPts val="0"/>
              </a:spcAft>
              <a:buClr>
                <a:schemeClr val="dk2"/>
              </a:buClr>
              <a:buSzPts val="2800"/>
              <a:buFont typeface="Roboto"/>
              <a:buNone/>
              <a:defRPr sz="2800" b="0" i="0" u="none" strike="noStrike" cap="none">
                <a:solidFill>
                  <a:schemeClr val="dk2"/>
                </a:solidFill>
                <a:latin typeface="Roboto"/>
                <a:ea typeface="Roboto"/>
                <a:cs typeface="Roboto"/>
                <a:sym typeface="Roboto"/>
              </a:defRPr>
            </a:lvl6pPr>
            <a:lvl7pPr marL="3200400" marR="0" lvl="6" indent="-317500" algn="ctr" rtl="0" eaLnBrk="1" hangingPunct="1">
              <a:lnSpc>
                <a:spcPct val="100000"/>
              </a:lnSpc>
              <a:spcBef>
                <a:spcPts val="0"/>
              </a:spcBef>
              <a:spcAft>
                <a:spcPts val="0"/>
              </a:spcAft>
              <a:buClr>
                <a:schemeClr val="dk2"/>
              </a:buClr>
              <a:buSzPts val="2800"/>
              <a:buFont typeface="Roboto"/>
              <a:buNone/>
              <a:defRPr sz="2800" b="0" i="0" u="none" strike="noStrike" cap="none">
                <a:solidFill>
                  <a:schemeClr val="dk2"/>
                </a:solidFill>
                <a:latin typeface="Roboto"/>
                <a:ea typeface="Roboto"/>
                <a:cs typeface="Roboto"/>
                <a:sym typeface="Roboto"/>
              </a:defRPr>
            </a:lvl7pPr>
            <a:lvl8pPr marL="3657600" marR="0" lvl="7" indent="-317500" algn="ctr" rtl="0" eaLnBrk="1" hangingPunct="1">
              <a:lnSpc>
                <a:spcPct val="100000"/>
              </a:lnSpc>
              <a:spcBef>
                <a:spcPts val="0"/>
              </a:spcBef>
              <a:spcAft>
                <a:spcPts val="0"/>
              </a:spcAft>
              <a:buClr>
                <a:schemeClr val="dk2"/>
              </a:buClr>
              <a:buSzPts val="2800"/>
              <a:buFont typeface="Roboto"/>
              <a:buNone/>
              <a:defRPr sz="2800" b="0" i="0" u="none" strike="noStrike" cap="none">
                <a:solidFill>
                  <a:schemeClr val="dk2"/>
                </a:solidFill>
                <a:latin typeface="Roboto"/>
                <a:ea typeface="Roboto"/>
                <a:cs typeface="Roboto"/>
                <a:sym typeface="Roboto"/>
              </a:defRPr>
            </a:lvl8pPr>
            <a:lvl9pPr marL="4114800" marR="0" lvl="8" indent="-317500" algn="ctr" rtl="0" eaLnBrk="1" hangingPunct="1">
              <a:lnSpc>
                <a:spcPct val="100000"/>
              </a:lnSpc>
              <a:spcBef>
                <a:spcPts val="0"/>
              </a:spcBef>
              <a:spcAft>
                <a:spcPts val="0"/>
              </a:spcAft>
              <a:buClr>
                <a:schemeClr val="dk2"/>
              </a:buClr>
              <a:buSzPts val="2800"/>
              <a:buFont typeface="Roboto"/>
              <a:buNone/>
              <a:defRPr sz="2800" b="0" i="0" u="none" strike="noStrike" cap="none">
                <a:solidFill>
                  <a:schemeClr val="dk2"/>
                </a:solidFill>
                <a:latin typeface="Roboto"/>
                <a:ea typeface="Roboto"/>
                <a:cs typeface="Roboto"/>
                <a:sym typeface="Roboto"/>
              </a:defRPr>
            </a:lvl9pPr>
          </a:lstStyle>
          <a:p>
            <a:pPr algn="l">
              <a:spcBef>
                <a:spcPts val="600"/>
              </a:spcBef>
            </a:pPr>
            <a:r>
              <a:rPr lang="cs-CZ"/>
              <a:t>Project </a:t>
            </a:r>
            <a:r>
              <a:rPr lang="cs-CZ" err="1"/>
              <a:t>number</a:t>
            </a:r>
            <a:r>
              <a:rPr lang="cs-CZ"/>
              <a:t>: 101049728</a:t>
            </a:r>
          </a:p>
          <a:p>
            <a:pPr algn="l">
              <a:spcBef>
                <a:spcPts val="600"/>
              </a:spcBef>
            </a:pPr>
            <a:r>
              <a:rPr lang="en-US"/>
              <a:t>Project name: Early detection, prevention and intervention of domestic violence</a:t>
            </a:r>
            <a:r>
              <a:rPr lang="cs-CZ"/>
              <a:t> </a:t>
            </a:r>
            <a:r>
              <a:rPr lang="en-US"/>
              <a:t>involving children and young people</a:t>
            </a:r>
            <a:r>
              <a:rPr lang="cs-CZ"/>
              <a:t> </a:t>
            </a:r>
            <a:r>
              <a:rPr lang="en-US"/>
              <a:t>through establishing the Institute for Trauma Informed Education and Care</a:t>
            </a:r>
            <a:endParaRPr lang="cs-CZ"/>
          </a:p>
          <a:p>
            <a:pPr algn="l">
              <a:spcBef>
                <a:spcPts val="600"/>
              </a:spcBef>
            </a:pPr>
            <a:r>
              <a:rPr lang="cs-CZ"/>
              <a:t>2024</a:t>
            </a:r>
          </a:p>
        </p:txBody>
      </p:sp>
    </p:spTree>
    <p:extLst>
      <p:ext uri="{BB962C8B-B14F-4D97-AF65-F5344CB8AC3E}">
        <p14:creationId xmlns:p14="http://schemas.microsoft.com/office/powerpoint/2010/main" val="3436567623"/>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1ECD648CB61774A9051AE4B4FB02CDB" ma:contentTypeVersion="15" ma:contentTypeDescription="Vytvoří nový dokument" ma:contentTypeScope="" ma:versionID="5b5cd9798dc9444b7a9a70c00e6463e4">
  <xsd:schema xmlns:xsd="http://www.w3.org/2001/XMLSchema" xmlns:xs="http://www.w3.org/2001/XMLSchema" xmlns:p="http://schemas.microsoft.com/office/2006/metadata/properties" xmlns:ns2="eea104b8-b67f-4c86-ad43-4bd82d2b644e" xmlns:ns3="a44d61ca-6f2e-4137-a231-5dc448aa52ca" targetNamespace="http://schemas.microsoft.com/office/2006/metadata/properties" ma:root="true" ma:fieldsID="b7b79c4e5a58c8203dca7362d8ed31a1" ns2:_="" ns3:_="">
    <xsd:import namespace="eea104b8-b67f-4c86-ad43-4bd82d2b644e"/>
    <xsd:import namespace="a44d61ca-6f2e-4137-a231-5dc448aa52c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element ref="ns3:MediaServiceOCR" minOccurs="0"/>
                <xsd:element ref="ns3:MediaServiceLoca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a104b8-b67f-4c86-ad43-4bd82d2b644e" elementFormDefault="qualified">
    <xsd:import namespace="http://schemas.microsoft.com/office/2006/documentManagement/types"/>
    <xsd:import namespace="http://schemas.microsoft.com/office/infopath/2007/PartnerControls"/>
    <xsd:element name="SharedWithUsers" ma:index="8"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dílené s podrobnostmi" ma:internalName="SharedWithDetails" ma:readOnly="true">
      <xsd:simpleType>
        <xsd:restriction base="dms:Note">
          <xsd:maxLength value="255"/>
        </xsd:restriction>
      </xsd:simpleType>
    </xsd:element>
    <xsd:element name="TaxCatchAll" ma:index="16" nillable="true" ma:displayName="Taxonomy Catch All Column" ma:hidden="true" ma:list="{0198f69c-c408-4505-9c55-af72bfafc36d}" ma:internalName="TaxCatchAll" ma:showField="CatchAllData" ma:web="eea104b8-b67f-4c86-ad43-4bd82d2b644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44d61ca-6f2e-4137-a231-5dc448aa52c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Značky obrázků" ma:readOnly="false" ma:fieldId="{5cf76f15-5ced-4ddc-b409-7134ff3c332f}" ma:taxonomyMulti="true" ma:sspId="12cf72de-9443-4040-88a4-51cef0f4d82f"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2B4B70-AF3E-408A-A5A0-64E3D4611E97}">
  <ds:schemaRefs>
    <ds:schemaRef ds:uri="a44d61ca-6f2e-4137-a231-5dc448aa52ca"/>
    <ds:schemaRef ds:uri="eea104b8-b67f-4c86-ad43-4bd82d2b644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9E06038-FF24-4F63-B140-1418923AE9D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8450</Words>
  <Application>Microsoft Office PowerPoint</Application>
  <PresentationFormat>Předvádění na obrazovce (16:9)</PresentationFormat>
  <Paragraphs>638</Paragraphs>
  <Slides>77</Slides>
  <Notes>1</Notes>
  <HiddenSlides>0</HiddenSlides>
  <MMClips>0</MMClips>
  <ScaleCrop>false</ScaleCrop>
  <HeadingPairs>
    <vt:vector size="4" baseType="variant">
      <vt:variant>
        <vt:lpstr>Motiv</vt:lpstr>
      </vt:variant>
      <vt:variant>
        <vt:i4>1</vt:i4>
      </vt:variant>
      <vt:variant>
        <vt:lpstr>Nadpisy snímků</vt:lpstr>
      </vt:variant>
      <vt:variant>
        <vt:i4>77</vt:i4>
      </vt:variant>
    </vt:vector>
  </HeadingPairs>
  <TitlesOfParts>
    <vt:vector size="78" baseType="lpstr">
      <vt:lpstr>Simple Light</vt:lpstr>
      <vt:lpstr>Trauma Informed Approach in education  and social services</vt:lpstr>
      <vt:lpstr>Prezentace aplikace PowerPoint</vt:lpstr>
      <vt:lpstr>Prezentace aplikace PowerPoint</vt:lpstr>
      <vt:lpstr>1 171 trainees and 58 trainers</vt:lpstr>
      <vt:lpstr>Data collection</vt:lpstr>
      <vt:lpstr>General evaluation of the course </vt:lpstr>
      <vt:lpstr>Evaluation</vt:lpstr>
      <vt:lpstr>Prezentace aplikace PowerPoint</vt:lpstr>
      <vt:lpstr>Quality of the course</vt:lpstr>
      <vt:lpstr>Prezentace aplikace PowerPoint</vt:lpstr>
      <vt:lpstr>Course delivery</vt:lpstr>
      <vt:lpstr>Prezentace aplikace PowerPoint</vt:lpstr>
      <vt:lpstr>Usefulness of individual topics of the course </vt:lpstr>
      <vt:lpstr>Prezentace aplikace PowerPoint</vt:lpstr>
      <vt:lpstr>Usefulness of individual topics: educational  vs social sector </vt:lpstr>
      <vt:lpstr>Evaluation: Pre- and Post- measures</vt:lpstr>
      <vt:lpstr>Pre- and Post- measures: the level of understanding the individual topics of the course </vt:lpstr>
      <vt:lpstr>Prezentace aplikace PowerPoint</vt:lpstr>
      <vt:lpstr>Prezentace aplikace PowerPoint</vt:lpstr>
      <vt:lpstr>Prezentace aplikace PowerPoint</vt:lpstr>
      <vt:lpstr>Pre- and Post- measures: the level of understanding the individual topics  of the course </vt:lpstr>
      <vt:lpstr>Self-efficacy scale (Křivohlavý, 1993) </vt:lpstr>
      <vt:lpstr>Evaluation: Qualitative data</vt:lpstr>
      <vt:lpstr>What did participants learn during the course?</vt:lpstr>
      <vt:lpstr>What did participants learn during the course?</vt:lpstr>
      <vt:lpstr>What did participants learn during the course?</vt:lpstr>
      <vt:lpstr>What did participants learn during the course?</vt:lpstr>
      <vt:lpstr>What would support the implementation of acquired knowledge  and skills into participants’ professional practise?</vt:lpstr>
      <vt:lpstr>What would support the implementation of acquired knowledge  and skills into participants’ professional practise?</vt:lpstr>
      <vt:lpstr>What else would support the implementation of acquired knowledge  and skills into participants’ professional practise?</vt:lpstr>
      <vt:lpstr>What else would support the implementation of acquired knowledge  and skills into participants’ professional practise?</vt:lpstr>
      <vt:lpstr>Implementation support: slight differences across sectors</vt:lpstr>
      <vt:lpstr>What are the limiting barriers to using the acquired knowledge/skills  in everyday practice? </vt:lpstr>
      <vt:lpstr>What are the limiting barriers to using the acquired knowledge/skills  in everyday practice? </vt:lpstr>
      <vt:lpstr>Selected limiting barriers across sectors</vt:lpstr>
      <vt:lpstr>Selected limiting barriers across sectors</vt:lpstr>
      <vt:lpstr>In what way do you think the system of care for children at risk needs to be strengthened most in the Czech Republic?</vt:lpstr>
      <vt:lpstr>In what way do you think the system of care for children at risk needs to be strengthened most in the Czech Republic?</vt:lpstr>
      <vt:lpstr>Importance of the selected themes across sectors:</vt:lpstr>
      <vt:lpstr>In what way do you think the system of care for children at risk needs to be strengthened most in the Czech Republic?</vt:lpstr>
      <vt:lpstr>In what way do you think the system of care for children at risk needs to be strengthened most in the Czech Republic?</vt:lpstr>
      <vt:lpstr>In what way do you think the system of care for children at risk needs to be strengthened most in the Czech Republic?</vt:lpstr>
      <vt:lpstr>Ideas for future improvement of the course</vt:lpstr>
      <vt:lpstr>Ideas for future improvement of the course:</vt:lpstr>
      <vt:lpstr>Ideas for future improvement of the course:</vt:lpstr>
      <vt:lpstr>Ideas for future improvement of the course:</vt:lpstr>
      <vt:lpstr>Would you recommend this course to your colleagues?</vt:lpstr>
      <vt:lpstr>Would you recommend this course to your colleagues?</vt:lpstr>
      <vt:lpstr>Outcome mapping results</vt:lpstr>
      <vt:lpstr>Prezentace aplikace PowerPoint</vt:lpstr>
      <vt:lpstr>Prezentace aplikace PowerPoint</vt:lpstr>
      <vt:lpstr>Outcome mapping results</vt:lpstr>
      <vt:lpstr>Prezentace aplikace PowerPoint</vt:lpstr>
      <vt:lpstr>Prezentace aplikace PowerPoint</vt:lpstr>
      <vt:lpstr>Prezentace aplikace PowerPoint</vt:lpstr>
      <vt:lpstr>Prezentace aplikace PowerPoint</vt:lpstr>
      <vt:lpstr>Prezentace aplikace PowerPoint</vt:lpstr>
      <vt:lpstr>Table 1: Theory of change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Trauma Informed Approach in education  and social services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Téma prezentace</dc:title>
  <dc:creator>Lenovo</dc:creator>
  <cp:lastModifiedBy>Leona Pejcharová</cp:lastModifiedBy>
  <cp:revision>2</cp:revision>
  <dcterms:modified xsi:type="dcterms:W3CDTF">2024-08-06T15:49:38Z</dcterms:modified>
</cp:coreProperties>
</file>