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Override1.xml" ContentType="application/vnd.openxmlformats-officedocument.themeOverride+xml"/>
  <Override PartName="/ppt/notesSlides/notesSlide1.xml" ContentType="application/vnd.openxmlformats-officedocument.presentationml.notesSlide+xml"/>
  <Override PartName="/ppt/theme/themeOverride2.xml" ContentType="application/vnd.openxmlformats-officedocument.themeOverr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comments/modernComment_8D8_1A0B7496.xml" ContentType="application/vnd.ms-powerpoint.comments+xml"/>
  <Override PartName="/ppt/notesSlides/notesSlide8.xml" ContentType="application/vnd.openxmlformats-officedocument.presentationml.notesSlide+xml"/>
  <Override PartName="/ppt/comments/modernComment_8D9_D516B30C.xml" ContentType="application/vnd.ms-powerpoint.comments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theme/themeOverride3.xml" ContentType="application/vnd.openxmlformats-officedocument.themeOverride+xml"/>
  <Override PartName="/ppt/notesSlides/notesSlide11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  <p:sldMasterId id="2147483678" r:id="rId2"/>
  </p:sldMasterIdLst>
  <p:notesMasterIdLst>
    <p:notesMasterId r:id="rId19"/>
  </p:notesMasterIdLst>
  <p:sldIdLst>
    <p:sldId id="2276" r:id="rId3"/>
    <p:sldId id="2277" r:id="rId4"/>
    <p:sldId id="2278" r:id="rId5"/>
    <p:sldId id="2279" r:id="rId6"/>
    <p:sldId id="1859" r:id="rId7"/>
    <p:sldId id="2268" r:id="rId8"/>
    <p:sldId id="2280" r:id="rId9"/>
    <p:sldId id="2270" r:id="rId10"/>
    <p:sldId id="2269" r:id="rId11"/>
    <p:sldId id="2271" r:id="rId12"/>
    <p:sldId id="2272" r:id="rId13"/>
    <p:sldId id="2264" r:id="rId14"/>
    <p:sldId id="2265" r:id="rId15"/>
    <p:sldId id="2273" r:id="rId16"/>
    <p:sldId id="2275" r:id="rId17"/>
    <p:sldId id="2281" r:id="rId18"/>
  </p:sldIdLst>
  <p:sldSz cx="12192000" cy="6858000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63DC4E90-2F28-D1B7-A483-3198C8109C59}" name="Jakub Pistorius" initials="JP" userId="S::jakub.pistorius@so-fa.cz::2fdc1cfe-7fab-4385-b837-cfb1cdaf143d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83" d="100"/>
          <a:sy n="83" d="100"/>
        </p:scale>
        <p:origin x="435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microsoft.com/office/2018/10/relationships/authors" Target="author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heme" Target="theme/theme1.xml"/></Relationships>
</file>

<file path=ppt/comments/modernComment_8D8_1A0B7496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49EF6580-D3B8-46E3-8939-C98C19A9B8DE}" authorId="{63DC4E90-2F28-D1B7-A483-3198C8109C59}" status="resolved" created="2024-07-17T13:03:45.895">
    <pc:sldMkLst xmlns:pc="http://schemas.microsoft.com/office/powerpoint/2013/main/command">
      <pc:docMk/>
      <pc:sldMk cId="436958358" sldId="2264"/>
    </pc:sldMkLst>
    <p188:txBody>
      <a:bodyPr/>
      <a:lstStyle/>
      <a:p>
        <a:r>
          <a:rPr lang="cs-CZ"/>
          <a:t>následné kazuistiky by bylo prima nějak vizuálně rozdělit - jiné ilustrace, fotky s naší fotobanky, barevné kódování, jiné?</a:t>
        </a:r>
      </a:p>
    </p188:txBody>
  </p188:cm>
</p188:cmLst>
</file>

<file path=ppt/comments/modernComment_8D9_D516B30C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2F926A1E-EF38-457C-B799-20DC207BFD9E}" authorId="{63DC4E90-2F28-D1B7-A483-3198C8109C59}" status="resolved" created="2024-07-31T10:01:11.166">
    <pc:sldMkLst xmlns:pc="http://schemas.microsoft.com/office/powerpoint/2013/main/command">
      <pc:docMk/>
      <pc:sldMk cId="3575034636" sldId="2265"/>
    </pc:sldMkLst>
    <p188:txBody>
      <a:bodyPr/>
      <a:lstStyle/>
      <a:p>
        <a:r>
          <a:rPr lang="cs-CZ"/>
          <a:t>Zjednodušit popis na maximálně odosobněná krátká funkční sdělení.
Doplnit bublinu s naším komentářem k situaci - proč to představujeme. @Martina Koplová </a:t>
        </a:r>
      </a:p>
    </p188:txBody>
  </p188:cm>
</p188:cmLst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32D15E2-2A7F-439E-B467-D3C688CD830C}" type="datetimeFigureOut">
              <a:rPr lang="cs-CZ" smtClean="0"/>
              <a:t>14.01.2025</a:t>
            </a:fld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582C9E7-3353-478C-9ADF-B16BE92FD2C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4675123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4">
          <a:extLst>
            <a:ext uri="{FF2B5EF4-FFF2-40B4-BE49-F238E27FC236}">
              <a16:creationId xmlns:a16="http://schemas.microsoft.com/office/drawing/2014/main" id="{AB6A9DD8-89FC-78E3-F5C4-048CAA77A7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:notes">
            <a:extLst>
              <a:ext uri="{FF2B5EF4-FFF2-40B4-BE49-F238E27FC236}">
                <a16:creationId xmlns:a16="http://schemas.microsoft.com/office/drawing/2014/main" id="{2D7292C8-DE3B-8446-1E4C-BC10A2C65349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6" name="Google Shape;56;p:notes">
            <a:extLst>
              <a:ext uri="{FF2B5EF4-FFF2-40B4-BE49-F238E27FC236}">
                <a16:creationId xmlns:a16="http://schemas.microsoft.com/office/drawing/2014/main" id="{9AE3E95B-94EC-C2E3-67BD-D0C82D2BB1BB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37003531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6" name="Google Shape;56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1">
          <a:extLst>
            <a:ext uri="{FF2B5EF4-FFF2-40B4-BE49-F238E27FC236}">
              <a16:creationId xmlns:a16="http://schemas.microsoft.com/office/drawing/2014/main" id="{360C9C8D-54F1-AA85-FB9C-E582B64E3E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g19d11d6b7af_0_26:notes">
            <a:extLst>
              <a:ext uri="{FF2B5EF4-FFF2-40B4-BE49-F238E27FC236}">
                <a16:creationId xmlns:a16="http://schemas.microsoft.com/office/drawing/2014/main" id="{8282BB29-94BC-60E7-2296-C61135065FD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3" name="Google Shape;83;g19d11d6b7af_0_26:notes">
            <a:extLst>
              <a:ext uri="{FF2B5EF4-FFF2-40B4-BE49-F238E27FC236}">
                <a16:creationId xmlns:a16="http://schemas.microsoft.com/office/drawing/2014/main" id="{12CFCDEB-A15D-43B9-C331-76A36C087B9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14726738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">
          <a:extLst>
            <a:ext uri="{FF2B5EF4-FFF2-40B4-BE49-F238E27FC236}">
              <a16:creationId xmlns:a16="http://schemas.microsoft.com/office/drawing/2014/main" id="{BDD22B0A-D1C4-1929-06B3-A3F5F2270E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g19d11d6b7af_0_31:notes">
            <a:extLst>
              <a:ext uri="{FF2B5EF4-FFF2-40B4-BE49-F238E27FC236}">
                <a16:creationId xmlns:a16="http://schemas.microsoft.com/office/drawing/2014/main" id="{19858C82-C4CC-49B5-1DB9-D5CF07BC436C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222250" y="725488"/>
            <a:ext cx="6443663" cy="36258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8" name="Google Shape;88;g19d11d6b7af_0_31:notes">
            <a:extLst>
              <a:ext uri="{FF2B5EF4-FFF2-40B4-BE49-F238E27FC236}">
                <a16:creationId xmlns:a16="http://schemas.microsoft.com/office/drawing/2014/main" id="{94CED819-F40F-F74B-2E6E-93054361D0EC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8817" y="4593749"/>
            <a:ext cx="5510530" cy="4351973"/>
          </a:xfrm>
          <a:prstGeom prst="rect">
            <a:avLst/>
          </a:prstGeom>
        </p:spPr>
        <p:txBody>
          <a:bodyPr spcFirstLastPara="1" wrap="square" lIns="94607" tIns="94607" rIns="94607" bIns="94607" anchor="t" anchorCtr="0">
            <a:noAutofit/>
          </a:bodyPr>
          <a:lstStyle/>
          <a:p>
            <a:pPr marL="0" indent="0"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75630998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1">
          <a:extLst>
            <a:ext uri="{FF2B5EF4-FFF2-40B4-BE49-F238E27FC236}">
              <a16:creationId xmlns:a16="http://schemas.microsoft.com/office/drawing/2014/main" id="{360C9C8D-54F1-AA85-FB9C-E582B64E3E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g19d11d6b7af_0_26:notes">
            <a:extLst>
              <a:ext uri="{FF2B5EF4-FFF2-40B4-BE49-F238E27FC236}">
                <a16:creationId xmlns:a16="http://schemas.microsoft.com/office/drawing/2014/main" id="{8282BB29-94BC-60E7-2296-C61135065FD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3" name="Google Shape;83;g19d11d6b7af_0_26:notes">
            <a:extLst>
              <a:ext uri="{FF2B5EF4-FFF2-40B4-BE49-F238E27FC236}">
                <a16:creationId xmlns:a16="http://schemas.microsoft.com/office/drawing/2014/main" id="{12CFCDEB-A15D-43B9-C331-76A36C087B9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13783303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">
          <a:extLst>
            <a:ext uri="{FF2B5EF4-FFF2-40B4-BE49-F238E27FC236}">
              <a16:creationId xmlns:a16="http://schemas.microsoft.com/office/drawing/2014/main" id="{BDD22B0A-D1C4-1929-06B3-A3F5F2270E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g19d11d6b7af_0_31:notes">
            <a:extLst>
              <a:ext uri="{FF2B5EF4-FFF2-40B4-BE49-F238E27FC236}">
                <a16:creationId xmlns:a16="http://schemas.microsoft.com/office/drawing/2014/main" id="{19858C82-C4CC-49B5-1DB9-D5CF07BC436C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222250" y="725488"/>
            <a:ext cx="6443663" cy="36258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8" name="Google Shape;88;g19d11d6b7af_0_31:notes">
            <a:extLst>
              <a:ext uri="{FF2B5EF4-FFF2-40B4-BE49-F238E27FC236}">
                <a16:creationId xmlns:a16="http://schemas.microsoft.com/office/drawing/2014/main" id="{94CED819-F40F-F74B-2E6E-93054361D0EC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8817" y="4593749"/>
            <a:ext cx="5510530" cy="4351973"/>
          </a:xfrm>
          <a:prstGeom prst="rect">
            <a:avLst/>
          </a:prstGeom>
        </p:spPr>
        <p:txBody>
          <a:bodyPr spcFirstLastPara="1" wrap="square" lIns="94607" tIns="94607" rIns="94607" bIns="94607" anchor="t" anchorCtr="0">
            <a:noAutofit/>
          </a:bodyPr>
          <a:lstStyle/>
          <a:p>
            <a:pPr marL="0" indent="0"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30172923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1">
          <a:extLst>
            <a:ext uri="{FF2B5EF4-FFF2-40B4-BE49-F238E27FC236}">
              <a16:creationId xmlns:a16="http://schemas.microsoft.com/office/drawing/2014/main" id="{360C9C8D-54F1-AA85-FB9C-E582B64E3E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g19d11d6b7af_0_26:notes">
            <a:extLst>
              <a:ext uri="{FF2B5EF4-FFF2-40B4-BE49-F238E27FC236}">
                <a16:creationId xmlns:a16="http://schemas.microsoft.com/office/drawing/2014/main" id="{8282BB29-94BC-60E7-2296-C61135065FD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3" name="Google Shape;83;g19d11d6b7af_0_26:notes">
            <a:extLst>
              <a:ext uri="{FF2B5EF4-FFF2-40B4-BE49-F238E27FC236}">
                <a16:creationId xmlns:a16="http://schemas.microsoft.com/office/drawing/2014/main" id="{12CFCDEB-A15D-43B9-C331-76A36C087B9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06011368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">
          <a:extLst>
            <a:ext uri="{FF2B5EF4-FFF2-40B4-BE49-F238E27FC236}">
              <a16:creationId xmlns:a16="http://schemas.microsoft.com/office/drawing/2014/main" id="{B128ABF2-A9D3-A223-A6F4-4C33DF2563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g19d11d6b7af_0_31:notes">
            <a:extLst>
              <a:ext uri="{FF2B5EF4-FFF2-40B4-BE49-F238E27FC236}">
                <a16:creationId xmlns:a16="http://schemas.microsoft.com/office/drawing/2014/main" id="{1F00F17C-9490-4BB8-171C-EECBDF0AFD1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222250" y="725488"/>
            <a:ext cx="6443663" cy="36258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8" name="Google Shape;88;g19d11d6b7af_0_31:notes">
            <a:extLst>
              <a:ext uri="{FF2B5EF4-FFF2-40B4-BE49-F238E27FC236}">
                <a16:creationId xmlns:a16="http://schemas.microsoft.com/office/drawing/2014/main" id="{2D5154F5-3E4E-F0AB-3689-09BDC7C66ECF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8817" y="4593749"/>
            <a:ext cx="5510530" cy="4351973"/>
          </a:xfrm>
          <a:prstGeom prst="rect">
            <a:avLst/>
          </a:prstGeom>
        </p:spPr>
        <p:txBody>
          <a:bodyPr spcFirstLastPara="1" wrap="square" lIns="94607" tIns="94607" rIns="94607" bIns="94607" anchor="t" anchorCtr="0">
            <a:noAutofit/>
          </a:bodyPr>
          <a:lstStyle/>
          <a:p>
            <a:pPr marL="0" indent="0"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28197421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1">
          <a:extLst>
            <a:ext uri="{FF2B5EF4-FFF2-40B4-BE49-F238E27FC236}">
              <a16:creationId xmlns:a16="http://schemas.microsoft.com/office/drawing/2014/main" id="{360C9C8D-54F1-AA85-FB9C-E582B64E3E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g19d11d6b7af_0_26:notes">
            <a:extLst>
              <a:ext uri="{FF2B5EF4-FFF2-40B4-BE49-F238E27FC236}">
                <a16:creationId xmlns:a16="http://schemas.microsoft.com/office/drawing/2014/main" id="{8282BB29-94BC-60E7-2296-C61135065FD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3" name="Google Shape;83;g19d11d6b7af_0_26:notes">
            <a:extLst>
              <a:ext uri="{FF2B5EF4-FFF2-40B4-BE49-F238E27FC236}">
                <a16:creationId xmlns:a16="http://schemas.microsoft.com/office/drawing/2014/main" id="{12CFCDEB-A15D-43B9-C331-76A36C087B9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6438405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">
          <a:extLst>
            <a:ext uri="{FF2B5EF4-FFF2-40B4-BE49-F238E27FC236}">
              <a16:creationId xmlns:a16="http://schemas.microsoft.com/office/drawing/2014/main" id="{BDD22B0A-D1C4-1929-06B3-A3F5F2270E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g19d11d6b7af_0_31:notes">
            <a:extLst>
              <a:ext uri="{FF2B5EF4-FFF2-40B4-BE49-F238E27FC236}">
                <a16:creationId xmlns:a16="http://schemas.microsoft.com/office/drawing/2014/main" id="{19858C82-C4CC-49B5-1DB9-D5CF07BC436C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222250" y="725488"/>
            <a:ext cx="6443663" cy="36258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8" name="Google Shape;88;g19d11d6b7af_0_31:notes">
            <a:extLst>
              <a:ext uri="{FF2B5EF4-FFF2-40B4-BE49-F238E27FC236}">
                <a16:creationId xmlns:a16="http://schemas.microsoft.com/office/drawing/2014/main" id="{94CED819-F40F-F74B-2E6E-93054361D0EC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8817" y="4593749"/>
            <a:ext cx="5510530" cy="4351973"/>
          </a:xfrm>
          <a:prstGeom prst="rect">
            <a:avLst/>
          </a:prstGeom>
        </p:spPr>
        <p:txBody>
          <a:bodyPr spcFirstLastPara="1" wrap="square" lIns="94607" tIns="94607" rIns="94607" bIns="94607" anchor="t" anchorCtr="0">
            <a:noAutofit/>
          </a:bodyPr>
          <a:lstStyle/>
          <a:p>
            <a:pPr marL="0" indent="0"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25587799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4">
          <a:extLst>
            <a:ext uri="{FF2B5EF4-FFF2-40B4-BE49-F238E27FC236}">
              <a16:creationId xmlns:a16="http://schemas.microsoft.com/office/drawing/2014/main" id="{0427DD44-FC2D-B056-53F6-DCBCEF69B1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:notes">
            <a:extLst>
              <a:ext uri="{FF2B5EF4-FFF2-40B4-BE49-F238E27FC236}">
                <a16:creationId xmlns:a16="http://schemas.microsoft.com/office/drawing/2014/main" id="{C7CEB845-D8FA-E27F-076C-0D2EFE3FB8F1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6" name="Google Shape;56;p:notes">
            <a:extLst>
              <a:ext uri="{FF2B5EF4-FFF2-40B4-BE49-F238E27FC236}">
                <a16:creationId xmlns:a16="http://schemas.microsoft.com/office/drawing/2014/main" id="{D8693E0F-EB19-326E-BB20-3DD608422303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77697817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 slide">
    <p:spTree>
      <p:nvGrpSpPr>
        <p:cNvPr id="1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Google Shape;11;p2"/>
          <p:cNvSpPr txBox="1">
            <a:spLocks noGrp="1"/>
          </p:cNvSpPr>
          <p:nvPr>
            <p:ph type="ctrTitle"/>
          </p:nvPr>
        </p:nvSpPr>
        <p:spPr>
          <a:xfrm>
            <a:off x="415611" y="992767"/>
            <a:ext cx="11360800" cy="2736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5200"/>
              <a:buFont typeface="Archivo Black"/>
              <a:buNone/>
              <a:defRPr sz="6933">
                <a:latin typeface="Archivo Black"/>
                <a:ea typeface="Archivo Black"/>
                <a:cs typeface="Archivo Black"/>
                <a:sym typeface="Archivo Black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2pPr>
            <a:lvl3pPr lvl="2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3pPr>
            <a:lvl4pPr lvl="3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4pPr>
            <a:lvl5pPr lvl="4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5pPr>
            <a:lvl6pPr lvl="5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6pPr>
            <a:lvl7pPr lvl="6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7pPr>
            <a:lvl8pPr lvl="7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8pPr>
            <a:lvl9pPr lvl="8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ubTitle" idx="1"/>
          </p:nvPr>
        </p:nvSpPr>
        <p:spPr>
          <a:xfrm>
            <a:off x="415600" y="3778833"/>
            <a:ext cx="11360800" cy="1056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3200">
                <a:solidFill>
                  <a:schemeClr val="dk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9pPr>
          </a:lstStyle>
          <a:p>
            <a:endParaRPr/>
          </a:p>
        </p:txBody>
      </p:sp>
      <p:sp>
        <p:nvSpPr>
          <p:cNvPr id="13" name="Google Shape;13;p2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  <p:sp>
        <p:nvSpPr>
          <p:cNvPr id="14" name="Google Shape;14;p2"/>
          <p:cNvSpPr txBox="1">
            <a:spLocks noGrp="1"/>
          </p:cNvSpPr>
          <p:nvPr>
            <p:ph type="subTitle" idx="2"/>
          </p:nvPr>
        </p:nvSpPr>
        <p:spPr>
          <a:xfrm>
            <a:off x="415600" y="4998233"/>
            <a:ext cx="11360800" cy="1056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None/>
              <a:defRPr sz="1733">
                <a:solidFill>
                  <a:schemeClr val="dk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8547171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 header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/>
          <p:cNvSpPr txBox="1">
            <a:spLocks noGrp="1"/>
          </p:cNvSpPr>
          <p:nvPr>
            <p:ph type="title"/>
          </p:nvPr>
        </p:nvSpPr>
        <p:spPr>
          <a:xfrm>
            <a:off x="415600" y="2867800"/>
            <a:ext cx="11360800" cy="1122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9pPr>
          </a:lstStyle>
          <a:p>
            <a:endParaRPr/>
          </a:p>
        </p:txBody>
      </p:sp>
      <p:sp>
        <p:nvSpPr>
          <p:cNvPr id="17" name="Google Shape;17;p3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34681920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 and two columns">
    <p:spTree>
      <p:nvGrpSpPr>
        <p:cNvPr id="1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5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8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5333200" cy="455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609585" lvl="0" indent="-42332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 sz="1867">
                <a:solidFill>
                  <a:schemeClr val="dk1"/>
                </a:solidFill>
              </a:defRPr>
            </a:lvl1pPr>
            <a:lvl2pPr marL="1219170" lvl="1" indent="-40639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○"/>
              <a:defRPr sz="1600">
                <a:solidFill>
                  <a:schemeClr val="dk1"/>
                </a:solidFill>
              </a:defRPr>
            </a:lvl2pPr>
            <a:lvl3pPr marL="1828754" lvl="2" indent="-40639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■"/>
              <a:defRPr sz="1600">
                <a:solidFill>
                  <a:schemeClr val="dk1"/>
                </a:solidFill>
              </a:defRPr>
            </a:lvl3pPr>
            <a:lvl4pPr marL="2438339" lvl="3" indent="-40639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  <a:defRPr sz="1600">
                <a:solidFill>
                  <a:schemeClr val="dk1"/>
                </a:solidFill>
              </a:defRPr>
            </a:lvl4pPr>
            <a:lvl5pPr marL="3047924" lvl="4" indent="-40639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○"/>
              <a:defRPr sz="1600">
                <a:solidFill>
                  <a:schemeClr val="dk1"/>
                </a:solidFill>
              </a:defRPr>
            </a:lvl5pPr>
            <a:lvl6pPr marL="3657509" lvl="5" indent="-40639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■"/>
              <a:defRPr sz="1600">
                <a:solidFill>
                  <a:schemeClr val="dk1"/>
                </a:solidFill>
              </a:defRPr>
            </a:lvl6pPr>
            <a:lvl7pPr marL="4267093" lvl="6" indent="-40639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  <a:defRPr sz="1600">
                <a:solidFill>
                  <a:schemeClr val="dk1"/>
                </a:solidFill>
              </a:defRPr>
            </a:lvl7pPr>
            <a:lvl8pPr marL="4876678" lvl="7" indent="-40639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○"/>
              <a:defRPr sz="1600">
                <a:solidFill>
                  <a:schemeClr val="dk1"/>
                </a:solidFill>
              </a:defRPr>
            </a:lvl8pPr>
            <a:lvl9pPr marL="5486263" lvl="8" indent="-40639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■"/>
              <a:defRPr sz="16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25" name="Google Shape;25;p5"/>
          <p:cNvSpPr txBox="1">
            <a:spLocks noGrp="1"/>
          </p:cNvSpPr>
          <p:nvPr>
            <p:ph type="body" idx="2"/>
          </p:nvPr>
        </p:nvSpPr>
        <p:spPr>
          <a:xfrm>
            <a:off x="6443200" y="1536633"/>
            <a:ext cx="5333200" cy="455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609585" lvl="0" indent="-42332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 sz="1867">
                <a:solidFill>
                  <a:schemeClr val="dk1"/>
                </a:solidFill>
              </a:defRPr>
            </a:lvl1pPr>
            <a:lvl2pPr marL="1219170" lvl="1" indent="-40639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○"/>
              <a:defRPr sz="1600">
                <a:solidFill>
                  <a:schemeClr val="dk1"/>
                </a:solidFill>
              </a:defRPr>
            </a:lvl2pPr>
            <a:lvl3pPr marL="1828754" lvl="2" indent="-40639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■"/>
              <a:defRPr sz="1600">
                <a:solidFill>
                  <a:schemeClr val="dk1"/>
                </a:solidFill>
              </a:defRPr>
            </a:lvl3pPr>
            <a:lvl4pPr marL="2438339" lvl="3" indent="-40639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  <a:defRPr sz="1600">
                <a:solidFill>
                  <a:schemeClr val="dk1"/>
                </a:solidFill>
              </a:defRPr>
            </a:lvl4pPr>
            <a:lvl5pPr marL="3047924" lvl="4" indent="-40639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○"/>
              <a:defRPr sz="1600">
                <a:solidFill>
                  <a:schemeClr val="dk1"/>
                </a:solidFill>
              </a:defRPr>
            </a:lvl5pPr>
            <a:lvl6pPr marL="3657509" lvl="5" indent="-40639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■"/>
              <a:defRPr sz="1600">
                <a:solidFill>
                  <a:schemeClr val="dk1"/>
                </a:solidFill>
              </a:defRPr>
            </a:lvl6pPr>
            <a:lvl7pPr marL="4267093" lvl="6" indent="-40639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  <a:defRPr sz="1600">
                <a:solidFill>
                  <a:schemeClr val="dk1"/>
                </a:solidFill>
              </a:defRPr>
            </a:lvl7pPr>
            <a:lvl8pPr marL="4876678" lvl="7" indent="-40639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○"/>
              <a:defRPr sz="1600">
                <a:solidFill>
                  <a:schemeClr val="dk1"/>
                </a:solidFill>
              </a:defRPr>
            </a:lvl8pPr>
            <a:lvl9pPr marL="5486263" lvl="8" indent="-40639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■"/>
              <a:defRPr sz="16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26" name="Google Shape;26;p5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9634741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 only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6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8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6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4582966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lastní rozvržení 1">
  <p:cSld name="Vlastní rozvržení 1">
    <p:spTree>
      <p:nvGrpSpPr>
        <p:cNvPr id="1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7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8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Roboto"/>
                <a:ea typeface="Roboto"/>
                <a:cs typeface="Roboto"/>
                <a:sym typeface="Roboto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Roboto"/>
                <a:ea typeface="Roboto"/>
                <a:cs typeface="Roboto"/>
                <a:sym typeface="Roboto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Roboto"/>
                <a:ea typeface="Roboto"/>
                <a:cs typeface="Roboto"/>
                <a:sym typeface="Roboto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Roboto"/>
                <a:ea typeface="Roboto"/>
                <a:cs typeface="Roboto"/>
                <a:sym typeface="Roboto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Roboto"/>
                <a:ea typeface="Roboto"/>
                <a:cs typeface="Roboto"/>
                <a:sym typeface="Roboto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Roboto"/>
                <a:ea typeface="Roboto"/>
                <a:cs typeface="Roboto"/>
                <a:sym typeface="Roboto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Roboto"/>
                <a:ea typeface="Roboto"/>
                <a:cs typeface="Roboto"/>
                <a:sym typeface="Roboto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Roboto"/>
                <a:ea typeface="Roboto"/>
                <a:cs typeface="Roboto"/>
                <a:sym typeface="Roboto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4636066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 column tex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15600" y="740800"/>
            <a:ext cx="3744000" cy="1007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body" idx="1"/>
          </p:nvPr>
        </p:nvSpPr>
        <p:spPr>
          <a:xfrm>
            <a:off x="415600" y="1852800"/>
            <a:ext cx="3744000" cy="4239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609585" lvl="0" indent="-40639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  <a:defRPr sz="1600">
                <a:solidFill>
                  <a:schemeClr val="dk1"/>
                </a:solidFill>
              </a:defRPr>
            </a:lvl1pPr>
            <a:lvl2pPr marL="1219170" lvl="1" indent="-40639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○"/>
              <a:defRPr sz="1600">
                <a:solidFill>
                  <a:schemeClr val="dk1"/>
                </a:solidFill>
              </a:defRPr>
            </a:lvl2pPr>
            <a:lvl3pPr marL="1828754" lvl="2" indent="-40639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■"/>
              <a:defRPr sz="1600">
                <a:solidFill>
                  <a:schemeClr val="dk1"/>
                </a:solidFill>
              </a:defRPr>
            </a:lvl3pPr>
            <a:lvl4pPr marL="2438339" lvl="3" indent="-40639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  <a:defRPr sz="1600">
                <a:solidFill>
                  <a:schemeClr val="dk1"/>
                </a:solidFill>
              </a:defRPr>
            </a:lvl4pPr>
            <a:lvl5pPr marL="3047924" lvl="4" indent="-40639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○"/>
              <a:defRPr sz="1600">
                <a:solidFill>
                  <a:schemeClr val="dk1"/>
                </a:solidFill>
              </a:defRPr>
            </a:lvl5pPr>
            <a:lvl6pPr marL="3657509" lvl="5" indent="-40639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■"/>
              <a:defRPr sz="1600">
                <a:solidFill>
                  <a:schemeClr val="dk1"/>
                </a:solidFill>
              </a:defRPr>
            </a:lvl6pPr>
            <a:lvl7pPr marL="4267093" lvl="6" indent="-40639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  <a:defRPr sz="1600">
                <a:solidFill>
                  <a:schemeClr val="dk1"/>
                </a:solidFill>
              </a:defRPr>
            </a:lvl7pPr>
            <a:lvl8pPr marL="4876678" lvl="7" indent="-40639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○"/>
              <a:defRPr sz="1600">
                <a:solidFill>
                  <a:schemeClr val="dk1"/>
                </a:solidFill>
              </a:defRPr>
            </a:lvl8pPr>
            <a:lvl9pPr marL="5486263" lvl="8" indent="-40639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■"/>
              <a:defRPr sz="16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35" name="Google Shape;35;p8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6248106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 point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653667" y="600200"/>
            <a:ext cx="8490400" cy="5454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22310430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 title and description"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10"/>
          <p:cNvSpPr/>
          <p:nvPr/>
        </p:nvSpPr>
        <p:spPr>
          <a:xfrm>
            <a:off x="6096000" y="-167"/>
            <a:ext cx="6096000" cy="6858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41" name="Google Shape;41;p10"/>
          <p:cNvSpPr txBox="1">
            <a:spLocks noGrp="1"/>
          </p:cNvSpPr>
          <p:nvPr>
            <p:ph type="title"/>
          </p:nvPr>
        </p:nvSpPr>
        <p:spPr>
          <a:xfrm>
            <a:off x="354000" y="1644233"/>
            <a:ext cx="5393600" cy="1976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9pPr>
          </a:lstStyle>
          <a:p>
            <a:endParaRPr/>
          </a:p>
        </p:txBody>
      </p:sp>
      <p:sp>
        <p:nvSpPr>
          <p:cNvPr id="42" name="Google Shape;42;p10"/>
          <p:cNvSpPr txBox="1">
            <a:spLocks noGrp="1"/>
          </p:cNvSpPr>
          <p:nvPr>
            <p:ph type="subTitle" idx="1"/>
          </p:nvPr>
        </p:nvSpPr>
        <p:spPr>
          <a:xfrm>
            <a:off x="354000" y="3737433"/>
            <a:ext cx="5393600" cy="1646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9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body" idx="2"/>
          </p:nvPr>
        </p:nvSpPr>
        <p:spPr>
          <a:xfrm>
            <a:off x="6586000" y="965433"/>
            <a:ext cx="5116000" cy="4926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609585" lvl="0" indent="-457189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  <a:defRPr>
                <a:solidFill>
                  <a:schemeClr val="dk1"/>
                </a:solidFill>
              </a:defRPr>
            </a:lvl1pPr>
            <a:lvl2pPr marL="1219170" lvl="1" indent="-42332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>
                <a:solidFill>
                  <a:schemeClr val="dk1"/>
                </a:solidFill>
              </a:defRPr>
            </a:lvl2pPr>
            <a:lvl3pPr marL="1828754" lvl="2" indent="-42332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>
                <a:solidFill>
                  <a:schemeClr val="dk1"/>
                </a:solidFill>
              </a:defRPr>
            </a:lvl3pPr>
            <a:lvl4pPr marL="2438339" lvl="3" indent="-42332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>
                <a:solidFill>
                  <a:schemeClr val="dk1"/>
                </a:solidFill>
              </a:defRPr>
            </a:lvl4pPr>
            <a:lvl5pPr marL="3047924" lvl="4" indent="-42332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>
                <a:solidFill>
                  <a:schemeClr val="dk1"/>
                </a:solidFill>
              </a:defRPr>
            </a:lvl5pPr>
            <a:lvl6pPr marL="3657509" lvl="5" indent="-42332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>
                <a:solidFill>
                  <a:schemeClr val="dk1"/>
                </a:solidFill>
              </a:defRPr>
            </a:lvl6pPr>
            <a:lvl7pPr marL="4267093" lvl="6" indent="-42332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>
                <a:solidFill>
                  <a:schemeClr val="dk1"/>
                </a:solidFill>
              </a:defRPr>
            </a:lvl7pPr>
            <a:lvl8pPr marL="4876678" lvl="7" indent="-42332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>
                <a:solidFill>
                  <a:schemeClr val="dk1"/>
                </a:solidFill>
              </a:defRPr>
            </a:lvl8pPr>
            <a:lvl9pPr marL="5486263" lvl="8" indent="-42332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44" name="Google Shape;44;p10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34358452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415600" y="4818501"/>
            <a:ext cx="7998400" cy="806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609585" lvl="0" indent="-30479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>
                <a:solidFill>
                  <a:srgbClr val="000000"/>
                </a:solidFill>
              </a:defRPr>
            </a:lvl1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20200661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 number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title" hasCustomPrompt="1"/>
          </p:nvPr>
        </p:nvSpPr>
        <p:spPr>
          <a:xfrm>
            <a:off x="415600" y="1474833"/>
            <a:ext cx="11360800" cy="2618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9pPr>
          </a:lstStyle>
          <a:p>
            <a:r>
              <a:t>xx%</a:t>
            </a:r>
          </a:p>
        </p:txBody>
      </p:sp>
      <p:sp>
        <p:nvSpPr>
          <p:cNvPr id="50" name="Google Shape;50;p12"/>
          <p:cNvSpPr txBox="1">
            <a:spLocks noGrp="1"/>
          </p:cNvSpPr>
          <p:nvPr>
            <p:ph type="body" idx="1"/>
          </p:nvPr>
        </p:nvSpPr>
        <p:spPr>
          <a:xfrm>
            <a:off x="415600" y="4202967"/>
            <a:ext cx="11360800" cy="1734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609585" lvl="0" indent="-457189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  <a:defRPr>
                <a:solidFill>
                  <a:schemeClr val="dk1"/>
                </a:solidFill>
              </a:defRPr>
            </a:lvl1pPr>
            <a:lvl2pPr marL="1219170" lvl="1" indent="-423323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>
                <a:solidFill>
                  <a:schemeClr val="dk1"/>
                </a:solidFill>
              </a:defRPr>
            </a:lvl2pPr>
            <a:lvl3pPr marL="1828754" lvl="2" indent="-423323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>
                <a:solidFill>
                  <a:schemeClr val="dk1"/>
                </a:solidFill>
              </a:defRPr>
            </a:lvl3pPr>
            <a:lvl4pPr marL="2438339" lvl="3" indent="-423323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>
                <a:solidFill>
                  <a:schemeClr val="dk1"/>
                </a:solidFill>
              </a:defRPr>
            </a:lvl4pPr>
            <a:lvl5pPr marL="3047924" lvl="4" indent="-423323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>
                <a:solidFill>
                  <a:schemeClr val="dk1"/>
                </a:solidFill>
              </a:defRPr>
            </a:lvl5pPr>
            <a:lvl6pPr marL="3657509" lvl="5" indent="-423323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>
                <a:solidFill>
                  <a:schemeClr val="dk1"/>
                </a:solidFill>
              </a:defRPr>
            </a:lvl6pPr>
            <a:lvl7pPr marL="4267093" lvl="6" indent="-423323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>
                <a:solidFill>
                  <a:schemeClr val="dk1"/>
                </a:solidFill>
              </a:defRPr>
            </a:lvl7pPr>
            <a:lvl8pPr marL="4876678" lvl="7" indent="-423323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>
                <a:solidFill>
                  <a:schemeClr val="dk1"/>
                </a:solidFill>
              </a:defRPr>
            </a:lvl8pPr>
            <a:lvl9pPr marL="5486263" lvl="8" indent="-423323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51" name="Google Shape;51;p12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27532358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3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135178142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1_One column text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g205831ae296_0_22"/>
          <p:cNvSpPr txBox="1">
            <a:spLocks noGrp="1"/>
          </p:cNvSpPr>
          <p:nvPr>
            <p:ph type="title"/>
          </p:nvPr>
        </p:nvSpPr>
        <p:spPr>
          <a:xfrm>
            <a:off x="415600" y="740801"/>
            <a:ext cx="3744000" cy="100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9pPr>
          </a:lstStyle>
          <a:p>
            <a:endParaRPr/>
          </a:p>
        </p:txBody>
      </p:sp>
      <p:sp>
        <p:nvSpPr>
          <p:cNvPr id="47" name="Google Shape;47;g205831ae296_0_22"/>
          <p:cNvSpPr txBox="1">
            <a:spLocks noGrp="1"/>
          </p:cNvSpPr>
          <p:nvPr>
            <p:ph type="body" idx="1"/>
          </p:nvPr>
        </p:nvSpPr>
        <p:spPr>
          <a:xfrm>
            <a:off x="415600" y="1852801"/>
            <a:ext cx="3744000" cy="423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rmAutofit/>
          </a:bodyPr>
          <a:lstStyle>
            <a:lvl1pPr marL="457189" lvl="0" indent="-330192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Char char="●"/>
              <a:defRPr sz="1600">
                <a:solidFill>
                  <a:schemeClr val="dk1"/>
                </a:solidFill>
              </a:defRPr>
            </a:lvl1pPr>
            <a:lvl2pPr marL="914377" lvl="1" indent="-330192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Char char="○"/>
              <a:defRPr sz="1600">
                <a:solidFill>
                  <a:schemeClr val="dk1"/>
                </a:solidFill>
              </a:defRPr>
            </a:lvl2pPr>
            <a:lvl3pPr marL="1371566" lvl="2" indent="-330192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Char char="■"/>
              <a:defRPr sz="1600">
                <a:solidFill>
                  <a:schemeClr val="dk1"/>
                </a:solidFill>
              </a:defRPr>
            </a:lvl3pPr>
            <a:lvl4pPr marL="1828754" lvl="3" indent="-330192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Char char="●"/>
              <a:defRPr sz="1600">
                <a:solidFill>
                  <a:schemeClr val="dk1"/>
                </a:solidFill>
              </a:defRPr>
            </a:lvl4pPr>
            <a:lvl5pPr marL="2285943" lvl="4" indent="-330192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Char char="○"/>
              <a:defRPr sz="1600">
                <a:solidFill>
                  <a:schemeClr val="dk1"/>
                </a:solidFill>
              </a:defRPr>
            </a:lvl5pPr>
            <a:lvl6pPr marL="2743131" lvl="5" indent="-330192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Char char="■"/>
              <a:defRPr sz="1600">
                <a:solidFill>
                  <a:schemeClr val="dk1"/>
                </a:solidFill>
              </a:defRPr>
            </a:lvl6pPr>
            <a:lvl7pPr marL="3200320" lvl="6" indent="-330192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Char char="●"/>
              <a:defRPr sz="1600">
                <a:solidFill>
                  <a:schemeClr val="dk1"/>
                </a:solidFill>
              </a:defRPr>
            </a:lvl7pPr>
            <a:lvl8pPr marL="3657509" lvl="7" indent="-330192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Char char="○"/>
              <a:defRPr sz="1600">
                <a:solidFill>
                  <a:schemeClr val="dk1"/>
                </a:solidFill>
              </a:defRPr>
            </a:lvl8pPr>
            <a:lvl9pPr marL="4114697" lvl="8" indent="-330192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Char char="■"/>
              <a:defRPr sz="16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48" name="Google Shape;48;g205831ae296_0_22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69289846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Záhlaví oddílu">
  <p:cSld name="Záhlaví oddílu"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g1dc4592f7d0_0_61"/>
          <p:cNvSpPr txBox="1">
            <a:spLocks noGrp="1"/>
          </p:cNvSpPr>
          <p:nvPr>
            <p:ph type="title"/>
          </p:nvPr>
        </p:nvSpPr>
        <p:spPr>
          <a:xfrm>
            <a:off x="831851" y="1709739"/>
            <a:ext cx="10515600" cy="285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g1dc4592f7d0_0_61"/>
          <p:cNvSpPr txBox="1">
            <a:spLocks noGrp="1"/>
          </p:cNvSpPr>
          <p:nvPr>
            <p:ph type="body" idx="1"/>
          </p:nvPr>
        </p:nvSpPr>
        <p:spPr>
          <a:xfrm>
            <a:off x="831851" y="4589463"/>
            <a:ext cx="10515600" cy="150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189" lvl="0" indent="-228594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377" lvl="1" indent="-22859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566" lvl="2" indent="-22859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754" lvl="3" indent="-22859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5943" lvl="4" indent="-22859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131" lvl="5" indent="-22859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320" lvl="6" indent="-22859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509" lvl="7" indent="-22859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697" lvl="8" indent="-22859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73" name="Google Shape;73;g1dc4592f7d0_0_61"/>
          <p:cNvSpPr txBox="1">
            <a:spLocks noGrp="1"/>
          </p:cNvSpPr>
          <p:nvPr>
            <p:ph type="dt" idx="10"/>
          </p:nvPr>
        </p:nvSpPr>
        <p:spPr>
          <a:xfrm>
            <a:off x="838200" y="6356351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g1dc4592f7d0_0_61"/>
          <p:cNvSpPr txBox="1">
            <a:spLocks noGrp="1"/>
          </p:cNvSpPr>
          <p:nvPr>
            <p:ph type="ftr" idx="11"/>
          </p:nvPr>
        </p:nvSpPr>
        <p:spPr>
          <a:xfrm>
            <a:off x="4038600" y="6356351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5" name="Google Shape;75;g1dc4592f7d0_0_61"/>
          <p:cNvSpPr txBox="1">
            <a:spLocks noGrp="1"/>
          </p:cNvSpPr>
          <p:nvPr>
            <p:ph type="sldNum" idx="12"/>
          </p:nvPr>
        </p:nvSpPr>
        <p:spPr>
          <a:xfrm>
            <a:off x="8610600" y="6356351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0" lvl="0" indent="0" algn="r" rtl="0">
              <a:spcBef>
                <a:spcPts val="0"/>
              </a:spcBef>
              <a:buNone/>
              <a:defRPr/>
            </a:lvl1pPr>
            <a:lvl2pPr marL="0" lvl="1" indent="0" algn="r" rtl="0">
              <a:spcBef>
                <a:spcPts val="0"/>
              </a:spcBef>
              <a:buNone/>
              <a:defRPr/>
            </a:lvl2pPr>
            <a:lvl3pPr marL="0" lvl="2" indent="0" algn="r" rtl="0">
              <a:spcBef>
                <a:spcPts val="0"/>
              </a:spcBef>
              <a:buNone/>
              <a:defRPr/>
            </a:lvl3pPr>
            <a:lvl4pPr marL="0" lvl="3" indent="0" algn="r" rtl="0">
              <a:spcBef>
                <a:spcPts val="0"/>
              </a:spcBef>
              <a:buNone/>
              <a:defRPr/>
            </a:lvl4pPr>
            <a:lvl5pPr marL="0" lvl="4" indent="0" algn="r" rtl="0">
              <a:spcBef>
                <a:spcPts val="0"/>
              </a:spcBef>
              <a:buNone/>
              <a:defRPr/>
            </a:lvl5pPr>
            <a:lvl6pPr marL="0" lvl="5" indent="0" algn="r" rtl="0">
              <a:spcBef>
                <a:spcPts val="0"/>
              </a:spcBef>
              <a:buNone/>
              <a:defRPr/>
            </a:lvl6pPr>
            <a:lvl7pPr marL="0" lvl="6" indent="0" algn="r" rtl="0">
              <a:spcBef>
                <a:spcPts val="0"/>
              </a:spcBef>
              <a:buNone/>
              <a:defRPr/>
            </a:lvl7pPr>
            <a:lvl8pPr marL="0" lvl="7" indent="0" algn="r" rtl="0">
              <a:spcBef>
                <a:spcPts val="0"/>
              </a:spcBef>
              <a:buNone/>
              <a:defRPr/>
            </a:lvl8pPr>
            <a:lvl9pPr marL="0" lvl="8" indent="0" algn="r" rtl="0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89044595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Úvodní snímek">
  <p:cSld name="Úvodní snímek">
    <p:spTree>
      <p:nvGrpSpPr>
        <p:cNvPr id="1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g205831ae296_0_49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g205831ae296_0_49"/>
          <p:cNvSpPr txBox="1">
            <a:spLocks noGrp="1"/>
          </p:cNvSpPr>
          <p:nvPr>
            <p:ph type="subTitle" idx="1"/>
          </p:nvPr>
        </p:nvSpPr>
        <p:spPr>
          <a:xfrm>
            <a:off x="1524000" y="3602039"/>
            <a:ext cx="9144000" cy="165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7" name="Google Shape;17;g205831ae296_0_49"/>
          <p:cNvSpPr txBox="1">
            <a:spLocks noGrp="1"/>
          </p:cNvSpPr>
          <p:nvPr>
            <p:ph type="dt" idx="10"/>
          </p:nvPr>
        </p:nvSpPr>
        <p:spPr>
          <a:xfrm>
            <a:off x="838200" y="6356351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8" name="Google Shape;18;g205831ae296_0_49"/>
          <p:cNvSpPr txBox="1">
            <a:spLocks noGrp="1"/>
          </p:cNvSpPr>
          <p:nvPr>
            <p:ph type="ftr" idx="11"/>
          </p:nvPr>
        </p:nvSpPr>
        <p:spPr>
          <a:xfrm>
            <a:off x="4038600" y="6356351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9" name="Google Shape;19;g205831ae296_0_49"/>
          <p:cNvSpPr txBox="1">
            <a:spLocks noGrp="1"/>
          </p:cNvSpPr>
          <p:nvPr>
            <p:ph type="sldNum" idx="12"/>
          </p:nvPr>
        </p:nvSpPr>
        <p:spPr>
          <a:xfrm>
            <a:off x="8610600" y="6356351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73722719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435092-75FB-4B03-8FF5-143F3506E1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E3F39E3-AE7A-47E5-898C-458238898B6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3B87786-CC2C-449B-BF0D-2C71544A87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D4ED33-50D0-4E0B-982C-759833278FA4}" type="datetimeFigureOut">
              <a:rPr lang="en-US" smtClean="0"/>
              <a:t>1/14/2025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03CCD33-CE50-4E95-9FB7-00DD6C1BEC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931ACE0-0195-4BD0-AC2D-AD8D3BEFC3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F1021F-5792-4271-ABB3-0C66EBDFBD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158776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spTree>
      <p:nvGrpSpPr>
        <p:cNvPr id="1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4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8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4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11360800" cy="455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609585" lvl="0" indent="-457189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  <a:defRPr>
                <a:solidFill>
                  <a:schemeClr val="dk1"/>
                </a:solidFill>
              </a:defRPr>
            </a:lvl1pPr>
            <a:lvl2pPr marL="1219170" lvl="1" indent="-42332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>
                <a:solidFill>
                  <a:schemeClr val="dk1"/>
                </a:solidFill>
              </a:defRPr>
            </a:lvl2pPr>
            <a:lvl3pPr marL="1828754" lvl="2" indent="-42332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>
                <a:solidFill>
                  <a:schemeClr val="dk1"/>
                </a:solidFill>
              </a:defRPr>
            </a:lvl3pPr>
            <a:lvl4pPr marL="2438339" lvl="3" indent="-42332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>
                <a:solidFill>
                  <a:schemeClr val="dk1"/>
                </a:solidFill>
              </a:defRPr>
            </a:lvl4pPr>
            <a:lvl5pPr marL="3047924" lvl="4" indent="-42332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>
                <a:solidFill>
                  <a:schemeClr val="dk1"/>
                </a:solidFill>
              </a:defRPr>
            </a:lvl5pPr>
            <a:lvl6pPr marL="3657509" lvl="5" indent="-42332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>
                <a:solidFill>
                  <a:schemeClr val="dk1"/>
                </a:solidFill>
              </a:defRPr>
            </a:lvl6pPr>
            <a:lvl7pPr marL="4267093" lvl="6" indent="-42332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>
                <a:solidFill>
                  <a:schemeClr val="dk1"/>
                </a:solidFill>
              </a:defRPr>
            </a:lvl7pPr>
            <a:lvl8pPr marL="4876678" lvl="7" indent="-42332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>
                <a:solidFill>
                  <a:schemeClr val="dk1"/>
                </a:solidFill>
              </a:defRPr>
            </a:lvl8pPr>
            <a:lvl9pPr marL="5486263" lvl="8" indent="-42332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21" name="Google Shape;21;p4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14518268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Vlastní rozlože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C27E23FD-E7EC-97A3-F753-053F44C16C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číslo snímku 2">
            <a:extLst>
              <a:ext uri="{FF2B5EF4-FFF2-40B4-BE49-F238E27FC236}">
                <a16:creationId xmlns:a16="http://schemas.microsoft.com/office/drawing/2014/main" id="{324E842A-F77D-BF9A-F70E-051F78DBCC28}"/>
              </a:ext>
            </a:extLst>
          </p:cNvPr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  <p:sp>
        <p:nvSpPr>
          <p:cNvPr id="6" name="Zástupný text 5">
            <a:extLst>
              <a:ext uri="{FF2B5EF4-FFF2-40B4-BE49-F238E27FC236}">
                <a16:creationId xmlns:a16="http://schemas.microsoft.com/office/drawing/2014/main" id="{F5E1BB63-68CC-BCBA-7384-8AEDD146D5A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14867" y="1689100"/>
            <a:ext cx="11362267" cy="4106333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pic>
        <p:nvPicPr>
          <p:cNvPr id="7" name="Google Shape;9;p1">
            <a:extLst>
              <a:ext uri="{FF2B5EF4-FFF2-40B4-BE49-F238E27FC236}">
                <a16:creationId xmlns:a16="http://schemas.microsoft.com/office/drawing/2014/main" id="{1243B3F3-3928-9B47-39A5-33C5DDB67AA1}"/>
              </a:ext>
            </a:extLst>
          </p:cNvPr>
          <p:cNvPicPr preferRelativeResize="0"/>
          <p:nvPr userDrawn="1"/>
        </p:nvPicPr>
        <p:blipFill>
          <a:blip r:embed="rId2">
            <a:alphaModFix/>
          </a:blip>
          <a:stretch>
            <a:fillRect/>
          </a:stretch>
        </p:blipFill>
        <p:spPr>
          <a:xfrm>
            <a:off x="534034" y="5942734"/>
            <a:ext cx="597735" cy="52479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87586368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7B5D3CDC-0A41-CB03-F473-89126172631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4AEC250F-A7A6-8BDE-1C2C-944F1D66EE6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/>
              <a:t>Kliknutím můžete upravit styl předlohy.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B3CF093C-C41F-B596-120A-6534B99B0F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1D16C3-98E4-4005-9241-C768D9D11CB4}" type="datetimeFigureOut">
              <a:rPr lang="cs-CZ" smtClean="0"/>
              <a:t>14.01.2025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07AA153C-09A2-5AC8-DF52-042CE0FFA3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49643D61-1A52-964F-42CE-E6E2059451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680573-200B-4A26-8E34-C01D02F7013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8456750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44FEBD5-378B-AE61-155B-803F1363C1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A5E8A5C7-A58F-EA2D-0A1D-B7A1861455F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5DD6CB91-B073-0EC4-C7CA-0A09E149A0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1D16C3-98E4-4005-9241-C768D9D11CB4}" type="datetimeFigureOut">
              <a:rPr lang="cs-CZ" smtClean="0"/>
              <a:t>14.01.2025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B58E6887-D793-92B3-1A90-B251E4D948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9D1B9196-CB5F-73A8-7C7E-F43298DAB9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680573-200B-4A26-8E34-C01D02F7013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2386105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oddí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7268D82-0201-1255-AE28-1726388088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EF9630E6-B727-B955-3D8A-0520385B9E8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98529768-C3DC-5D41-31B2-5E741BC9B8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1D16C3-98E4-4005-9241-C768D9D11CB4}" type="datetimeFigureOut">
              <a:rPr lang="cs-CZ" smtClean="0"/>
              <a:t>14.01.2025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389915AD-32AB-5BD2-823B-CE947B9B57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F1B6ABBD-7B1A-957F-1B66-0CC79E919A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680573-200B-4A26-8E34-C01D02F7013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61374725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9C3C122-569C-1EAC-AB68-7AD61D4F96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2555BFC4-96D2-6C43-2BF7-070B456E05E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obsah 3">
            <a:extLst>
              <a:ext uri="{FF2B5EF4-FFF2-40B4-BE49-F238E27FC236}">
                <a16:creationId xmlns:a16="http://schemas.microsoft.com/office/drawing/2014/main" id="{207B018C-1D9C-079D-AF83-C91711DE942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EE4076BC-DFE0-5B18-D24E-0B72EFF217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1D16C3-98E4-4005-9241-C768D9D11CB4}" type="datetimeFigureOut">
              <a:rPr lang="cs-CZ" smtClean="0"/>
              <a:t>14.01.2025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99AD0A49-6807-9395-B0D0-C1F749F75A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E3F20859-5074-8D94-F894-4839CADAD4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680573-200B-4A26-8E34-C01D02F7013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18665312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8B4EA299-4B5D-9875-F674-86D948CB14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F85DDB2D-CF4D-032A-D453-565E1AF3AF0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Zástupný obsah 3">
            <a:extLst>
              <a:ext uri="{FF2B5EF4-FFF2-40B4-BE49-F238E27FC236}">
                <a16:creationId xmlns:a16="http://schemas.microsoft.com/office/drawing/2014/main" id="{19AD2040-70AE-631A-587A-CDFD0571C10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text 4">
            <a:extLst>
              <a:ext uri="{FF2B5EF4-FFF2-40B4-BE49-F238E27FC236}">
                <a16:creationId xmlns:a16="http://schemas.microsoft.com/office/drawing/2014/main" id="{4365F72E-3165-A58D-A171-18FC3DD6292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6" name="Zástupný obsah 5">
            <a:extLst>
              <a:ext uri="{FF2B5EF4-FFF2-40B4-BE49-F238E27FC236}">
                <a16:creationId xmlns:a16="http://schemas.microsoft.com/office/drawing/2014/main" id="{DFC46B7D-419C-9C97-FDB2-E9C7F1E3A7E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7" name="Zástupný symbol pro datum 6">
            <a:extLst>
              <a:ext uri="{FF2B5EF4-FFF2-40B4-BE49-F238E27FC236}">
                <a16:creationId xmlns:a16="http://schemas.microsoft.com/office/drawing/2014/main" id="{C6DE4BF5-E7F2-87A3-7230-D26A3BD2CB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1D16C3-98E4-4005-9241-C768D9D11CB4}" type="datetimeFigureOut">
              <a:rPr lang="cs-CZ" smtClean="0"/>
              <a:t>14.01.2025</a:t>
            </a:fld>
            <a:endParaRPr lang="cs-CZ"/>
          </a:p>
        </p:txBody>
      </p:sp>
      <p:sp>
        <p:nvSpPr>
          <p:cNvPr id="8" name="Zástupný symbol pro zápatí 7">
            <a:extLst>
              <a:ext uri="{FF2B5EF4-FFF2-40B4-BE49-F238E27FC236}">
                <a16:creationId xmlns:a16="http://schemas.microsoft.com/office/drawing/2014/main" id="{63131980-FDC1-DE82-DC73-7E5821E9D1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>
            <a:extLst>
              <a:ext uri="{FF2B5EF4-FFF2-40B4-BE49-F238E27FC236}">
                <a16:creationId xmlns:a16="http://schemas.microsoft.com/office/drawing/2014/main" id="{C4569334-DDA8-785F-66BE-970785600C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680573-200B-4A26-8E34-C01D02F7013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17635146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2AAA3EE8-1ED0-A88C-0B6D-63C2DEBA3F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datum 2">
            <a:extLst>
              <a:ext uri="{FF2B5EF4-FFF2-40B4-BE49-F238E27FC236}">
                <a16:creationId xmlns:a16="http://schemas.microsoft.com/office/drawing/2014/main" id="{A5EACEB1-41DE-127C-719F-8A7AFE681A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1D16C3-98E4-4005-9241-C768D9D11CB4}" type="datetimeFigureOut">
              <a:rPr lang="cs-CZ" smtClean="0"/>
              <a:t>14.01.2025</a:t>
            </a:fld>
            <a:endParaRPr lang="cs-CZ"/>
          </a:p>
        </p:txBody>
      </p:sp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id="{5E06167E-9CE3-E7A7-9409-1A916FFBA2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:a16="http://schemas.microsoft.com/office/drawing/2014/main" id="{738E6CA6-DDED-B79C-E3A4-048051CA78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680573-200B-4A26-8E34-C01D02F7013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34067970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>
            <a:extLst>
              <a:ext uri="{FF2B5EF4-FFF2-40B4-BE49-F238E27FC236}">
                <a16:creationId xmlns:a16="http://schemas.microsoft.com/office/drawing/2014/main" id="{2B922D26-46B7-6DF5-9181-7ABD3B9C28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1D16C3-98E4-4005-9241-C768D9D11CB4}" type="datetimeFigureOut">
              <a:rPr lang="cs-CZ" smtClean="0"/>
              <a:t>14.01.2025</a:t>
            </a:fld>
            <a:endParaRPr lang="cs-CZ"/>
          </a:p>
        </p:txBody>
      </p:sp>
      <p:sp>
        <p:nvSpPr>
          <p:cNvPr id="3" name="Zástupný symbol pro zápatí 2">
            <a:extLst>
              <a:ext uri="{FF2B5EF4-FFF2-40B4-BE49-F238E27FC236}">
                <a16:creationId xmlns:a16="http://schemas.microsoft.com/office/drawing/2014/main" id="{2CE35E88-24F3-223A-D97F-0AFF5611E7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DAE804ED-F0D6-D95F-896E-0FE23518AC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680573-200B-4A26-8E34-C01D02F7013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22018820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8E0F4721-C325-44BA-667D-8F84C37A54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64618928-4140-B758-3D93-3F3B7CE5426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AAEB9429-DFC4-7C44-F9E0-463CB81F805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A80B4B2F-3631-CE76-9ED0-D942AF4661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1D16C3-98E4-4005-9241-C768D9D11CB4}" type="datetimeFigureOut">
              <a:rPr lang="cs-CZ" smtClean="0"/>
              <a:t>14.01.2025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6F9CE5F9-5099-D861-F563-3A21D4FDDB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6BE38C4F-25FE-0D47-B0F2-97FF7A7951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680573-200B-4A26-8E34-C01D02F7013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65420923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C058BC6-402E-A195-72E5-95C4F6BE1C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obrázku 2">
            <a:extLst>
              <a:ext uri="{FF2B5EF4-FFF2-40B4-BE49-F238E27FC236}">
                <a16:creationId xmlns:a16="http://schemas.microsoft.com/office/drawing/2014/main" id="{4A903D58-E710-E1E9-E214-BD96F22AE2E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181D4D44-770F-16F6-7E40-0048545711C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D27A54FB-EE06-C887-80DC-97BF578CD0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1D16C3-98E4-4005-9241-C768D9D11CB4}" type="datetimeFigureOut">
              <a:rPr lang="cs-CZ" smtClean="0"/>
              <a:t>14.01.2025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327F0142-860A-6253-E344-4A840A86E5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6DF37ADC-C086-68EE-F320-E34F570649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680573-200B-4A26-8E34-C01D02F7013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10812529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7547FD17-D0D7-57BD-86DF-608100FEFB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>
            <a:extLst>
              <a:ext uri="{FF2B5EF4-FFF2-40B4-BE49-F238E27FC236}">
                <a16:creationId xmlns:a16="http://schemas.microsoft.com/office/drawing/2014/main" id="{EE180BE4-777D-6F7E-A578-DCF809E42A3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7433B925-332D-2D69-6894-750B9A3040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1D16C3-98E4-4005-9241-C768D9D11CB4}" type="datetimeFigureOut">
              <a:rPr lang="cs-CZ" smtClean="0"/>
              <a:t>14.01.2025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79D2E18C-62FC-85C5-DD31-7D8D475225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9DDFEFB5-7388-3A14-1329-05A84AA5D3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680573-200B-4A26-8E34-C01D02F7013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9078470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>
            <a:extLst>
              <a:ext uri="{FF2B5EF4-FFF2-40B4-BE49-F238E27FC236}">
                <a16:creationId xmlns:a16="http://schemas.microsoft.com/office/drawing/2014/main" id="{066A3635-CC68-549C-57A4-3517D6850ED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>
            <a:extLst>
              <a:ext uri="{FF2B5EF4-FFF2-40B4-BE49-F238E27FC236}">
                <a16:creationId xmlns:a16="http://schemas.microsoft.com/office/drawing/2014/main" id="{489A7145-9BFB-A9A8-2755-2378E0CE56F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8347F12B-E009-B7A2-8E48-4395D48E33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1D16C3-98E4-4005-9241-C768D9D11CB4}" type="datetimeFigureOut">
              <a:rPr lang="cs-CZ" smtClean="0"/>
              <a:t>14.01.2025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B9677354-6EB4-A91A-DEAD-1FEB9FD2AC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795E72E4-DE45-92A7-F4C9-7DFFC606B7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680573-200B-4A26-8E34-C01D02F7013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370019712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Vlastní rozlože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C27E23FD-E7EC-97A3-F753-053F44C16C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číslo snímku 2">
            <a:extLst>
              <a:ext uri="{FF2B5EF4-FFF2-40B4-BE49-F238E27FC236}">
                <a16:creationId xmlns:a16="http://schemas.microsoft.com/office/drawing/2014/main" id="{324E842A-F77D-BF9A-F70E-051F78DBCC28}"/>
              </a:ext>
            </a:extLst>
          </p:cNvPr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  <p:sp>
        <p:nvSpPr>
          <p:cNvPr id="6" name="Zástupný text 5">
            <a:extLst>
              <a:ext uri="{FF2B5EF4-FFF2-40B4-BE49-F238E27FC236}">
                <a16:creationId xmlns:a16="http://schemas.microsoft.com/office/drawing/2014/main" id="{F5E1BB63-68CC-BCBA-7384-8AEDD146D5A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14867" y="1689100"/>
            <a:ext cx="11362267" cy="4106333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pic>
        <p:nvPicPr>
          <p:cNvPr id="7" name="Google Shape;9;p1">
            <a:extLst>
              <a:ext uri="{FF2B5EF4-FFF2-40B4-BE49-F238E27FC236}">
                <a16:creationId xmlns:a16="http://schemas.microsoft.com/office/drawing/2014/main" id="{1243B3F3-3928-9B47-39A5-33C5DDB67AA1}"/>
              </a:ext>
            </a:extLst>
          </p:cNvPr>
          <p:cNvPicPr preferRelativeResize="0"/>
          <p:nvPr userDrawn="1"/>
        </p:nvPicPr>
        <p:blipFill>
          <a:blip r:embed="rId2">
            <a:alphaModFix/>
          </a:blip>
          <a:stretch>
            <a:fillRect/>
          </a:stretch>
        </p:blipFill>
        <p:spPr>
          <a:xfrm>
            <a:off x="534034" y="5942734"/>
            <a:ext cx="597735" cy="52479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078563660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 header">
    <p:bg>
      <p:bgPr>
        <a:solidFill>
          <a:srgbClr val="404DDB"/>
        </a:solidFill>
        <a:effectLst/>
      </p:bgPr>
    </p:bg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/>
          <p:cNvSpPr txBox="1">
            <a:spLocks noGrp="1"/>
          </p:cNvSpPr>
          <p:nvPr>
            <p:ph type="title"/>
          </p:nvPr>
        </p:nvSpPr>
        <p:spPr>
          <a:xfrm>
            <a:off x="415600" y="2867800"/>
            <a:ext cx="11360800" cy="1122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>
                <a:solidFill>
                  <a:schemeClr val="bg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9pPr>
          </a:lstStyle>
          <a:p>
            <a:r>
              <a:rPr lang="cs-CZ"/>
              <a:t>Kliknutím lze upravit styl.</a:t>
            </a:r>
            <a:endParaRPr/>
          </a:p>
        </p:txBody>
      </p:sp>
      <p:sp>
        <p:nvSpPr>
          <p:cNvPr id="17" name="Google Shape;17;p3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  <p:pic>
        <p:nvPicPr>
          <p:cNvPr id="2" name="Google Shape;114;p22">
            <a:extLst>
              <a:ext uri="{FF2B5EF4-FFF2-40B4-BE49-F238E27FC236}">
                <a16:creationId xmlns:a16="http://schemas.microsoft.com/office/drawing/2014/main" id="{E8762C0C-6D48-E25C-1322-A686ABC54F00}"/>
              </a:ext>
            </a:extLst>
          </p:cNvPr>
          <p:cNvPicPr preferRelativeResize="0"/>
          <p:nvPr userDrawn="1"/>
        </p:nvPicPr>
        <p:blipFill>
          <a:blip r:embed="rId2">
            <a:alphaModFix/>
          </a:blip>
          <a:stretch>
            <a:fillRect/>
          </a:stretch>
        </p:blipFill>
        <p:spPr>
          <a:xfrm>
            <a:off x="537209" y="5940046"/>
            <a:ext cx="590435" cy="51840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3965174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5.xml"/><Relationship Id="rId13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0.xml"/><Relationship Id="rId7" Type="http://schemas.openxmlformats.org/officeDocument/2006/relationships/slideLayout" Target="../slideLayouts/slideLayout24.xml"/><Relationship Id="rId12" Type="http://schemas.openxmlformats.org/officeDocument/2006/relationships/slideLayout" Target="../slideLayouts/slideLayout29.xml"/><Relationship Id="rId2" Type="http://schemas.openxmlformats.org/officeDocument/2006/relationships/slideLayout" Target="../slideLayouts/slideLayout19.xml"/><Relationship Id="rId1" Type="http://schemas.openxmlformats.org/officeDocument/2006/relationships/slideLayout" Target="../slideLayouts/slideLayout18.xml"/><Relationship Id="rId6" Type="http://schemas.openxmlformats.org/officeDocument/2006/relationships/slideLayout" Target="../slideLayouts/slideLayout23.xml"/><Relationship Id="rId11" Type="http://schemas.openxmlformats.org/officeDocument/2006/relationships/slideLayout" Target="../slideLayouts/slideLayout28.xml"/><Relationship Id="rId5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7.xml"/><Relationship Id="rId4" Type="http://schemas.openxmlformats.org/officeDocument/2006/relationships/slideLayout" Target="../slideLayouts/slideLayout21.xml"/><Relationship Id="rId9" Type="http://schemas.openxmlformats.org/officeDocument/2006/relationships/slideLayout" Target="../slideLayouts/slideLayout26.xml"/><Relationship Id="rId1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800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chivo Black"/>
              <a:buNone/>
              <a:defRPr sz="2800">
                <a:solidFill>
                  <a:schemeClr val="dk1"/>
                </a:solidFill>
                <a:latin typeface="Archivo Black"/>
                <a:ea typeface="Archivo Black"/>
                <a:cs typeface="Archivo Black"/>
                <a:sym typeface="Archivo Black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11360800" cy="45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Roboto"/>
              <a:buChar char="●"/>
              <a:defRPr sz="18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○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■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●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○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■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●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○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■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333">
                <a:solidFill>
                  <a:schemeClr val="dk2"/>
                </a:solidFill>
              </a:defRPr>
            </a:lvl1pPr>
            <a:lvl2pPr lvl="1" algn="r">
              <a:buNone/>
              <a:defRPr sz="1333">
                <a:solidFill>
                  <a:schemeClr val="dk2"/>
                </a:solidFill>
              </a:defRPr>
            </a:lvl2pPr>
            <a:lvl3pPr lvl="2" algn="r">
              <a:buNone/>
              <a:defRPr sz="1333">
                <a:solidFill>
                  <a:schemeClr val="dk2"/>
                </a:solidFill>
              </a:defRPr>
            </a:lvl3pPr>
            <a:lvl4pPr lvl="3" algn="r">
              <a:buNone/>
              <a:defRPr sz="1333">
                <a:solidFill>
                  <a:schemeClr val="dk2"/>
                </a:solidFill>
              </a:defRPr>
            </a:lvl4pPr>
            <a:lvl5pPr lvl="4" algn="r">
              <a:buNone/>
              <a:defRPr sz="1333">
                <a:solidFill>
                  <a:schemeClr val="dk2"/>
                </a:solidFill>
              </a:defRPr>
            </a:lvl5pPr>
            <a:lvl6pPr lvl="5" algn="r">
              <a:buNone/>
              <a:defRPr sz="1333">
                <a:solidFill>
                  <a:schemeClr val="dk2"/>
                </a:solidFill>
              </a:defRPr>
            </a:lvl6pPr>
            <a:lvl7pPr lvl="6" algn="r">
              <a:buNone/>
              <a:defRPr sz="1333">
                <a:solidFill>
                  <a:schemeClr val="dk2"/>
                </a:solidFill>
              </a:defRPr>
            </a:lvl7pPr>
            <a:lvl8pPr lvl="7" algn="r">
              <a:buNone/>
              <a:defRPr sz="1333">
                <a:solidFill>
                  <a:schemeClr val="dk2"/>
                </a:solidFill>
              </a:defRPr>
            </a:lvl8pPr>
            <a:lvl9pPr lvl="8" algn="r">
              <a:buNone/>
              <a:defRPr sz="1333">
                <a:solidFill>
                  <a:schemeClr val="dk2"/>
                </a:solidFill>
              </a:defRPr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  <p:pic>
        <p:nvPicPr>
          <p:cNvPr id="9" name="Google Shape;9;p1"/>
          <p:cNvPicPr preferRelativeResize="0"/>
          <p:nvPr/>
        </p:nvPicPr>
        <p:blipFill>
          <a:blip r:embed="rId19">
            <a:alphaModFix/>
          </a:blip>
          <a:stretch>
            <a:fillRect/>
          </a:stretch>
        </p:blipFill>
        <p:spPr>
          <a:xfrm>
            <a:off x="534034" y="5942734"/>
            <a:ext cx="597735" cy="52479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966818067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  <p:sldLayoutId id="2147483674" r:id="rId13"/>
    <p:sldLayoutId id="2147483675" r:id="rId14"/>
    <p:sldLayoutId id="2147483676" r:id="rId15"/>
    <p:sldLayoutId id="2147483677" r:id="rId16"/>
    <p:sldLayoutId id="2147483692" r:id="rId17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nadpis 1">
            <a:extLst>
              <a:ext uri="{FF2B5EF4-FFF2-40B4-BE49-F238E27FC236}">
                <a16:creationId xmlns:a16="http://schemas.microsoft.com/office/drawing/2014/main" id="{B7E6E7D4-634E-824D-6EEC-951522BEF8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033E57BA-C2E3-5262-967B-0312A6767F8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CCD478B5-42A4-71EB-180D-7FD425CF4E1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61D16C3-98E4-4005-9241-C768D9D11CB4}" type="datetimeFigureOut">
              <a:rPr lang="cs-CZ" smtClean="0"/>
              <a:t>14.01.2025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19F2A65F-DE33-E5AB-5F5D-C5902EC8AF1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2951F459-B2C0-6D7D-F8A8-2FFD29D1F3C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1680573-200B-4A26-8E34-C01D02F7013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9120305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  <p:sldLayoutId id="2147483690" r:id="rId12"/>
    <p:sldLayoutId id="2147483691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7.xml"/><Relationship Id="rId5" Type="http://schemas.openxmlformats.org/officeDocument/2006/relationships/image" Target="../media/image8.svg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0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9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0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9.xml"/></Relationships>
</file>

<file path=ppt/slides/_rels/slide12.xml.rels><?xml version="1.0" encoding="UTF-8" standalone="yes"?>
<Relationships xmlns="http://schemas.openxmlformats.org/package/2006/relationships"><Relationship Id="rId3" Type="http://schemas.microsoft.com/office/2018/10/relationships/comments" Target="../comments/modernComment_8D8_1A0B7496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0.xml"/></Relationships>
</file>

<file path=ppt/slides/_rels/slide13.xml.rels><?xml version="1.0" encoding="UTF-8" standalone="yes"?>
<Relationships xmlns="http://schemas.openxmlformats.org/package/2006/relationships"><Relationship Id="rId3" Type="http://schemas.microsoft.com/office/2018/10/relationships/comments" Target="../comments/modernComment_8D9_D516B30C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9.xml"/><Relationship Id="rId4" Type="http://schemas.openxmlformats.org/officeDocument/2006/relationships/image" Target="../media/image10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0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9.xml"/><Relationship Id="rId4" Type="http://schemas.openxmlformats.org/officeDocument/2006/relationships/image" Target="../media/image13.sv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ED616"/>
        </a:solidFill>
        <a:effectLst/>
      </p:bgPr>
    </p:bg>
    <p:spTree>
      <p:nvGrpSpPr>
        <p:cNvPr id="1" name="Shape 57">
          <a:extLst>
            <a:ext uri="{FF2B5EF4-FFF2-40B4-BE49-F238E27FC236}">
              <a16:creationId xmlns:a16="http://schemas.microsoft.com/office/drawing/2014/main" id="{51D71D06-17DC-E437-ACCB-BD042E2048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14">
            <a:extLst>
              <a:ext uri="{FF2B5EF4-FFF2-40B4-BE49-F238E27FC236}">
                <a16:creationId xmlns:a16="http://schemas.microsoft.com/office/drawing/2014/main" id="{C65B62EE-D2D2-7F33-A5BC-1E9A5CCFC1CF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810883" y="992767"/>
            <a:ext cx="10965528" cy="2348531"/>
          </a:xfrm>
          <a:prstGeom prst="rect">
            <a:avLst/>
          </a:prstGeom>
        </p:spPr>
        <p:txBody>
          <a:bodyPr spcFirstLastPara="1" wrap="square" lIns="121900" tIns="121900" rIns="121900" bIns="121900" anchor="b" anchorCtr="0">
            <a:noAutofit/>
          </a:bodyPr>
          <a:lstStyle/>
          <a:p>
            <a:r>
              <a:rPr lang="cs-CZ" sz="5400" dirty="0"/>
              <a:t>Rizika v udržitelnosti sociálních pedagogů v ZŠ</a:t>
            </a:r>
            <a:endParaRPr lang="en-US" sz="5400" dirty="0"/>
          </a:p>
        </p:txBody>
      </p:sp>
      <p:sp>
        <p:nvSpPr>
          <p:cNvPr id="2" name="Podnadpis 1">
            <a:extLst>
              <a:ext uri="{FF2B5EF4-FFF2-40B4-BE49-F238E27FC236}">
                <a16:creationId xmlns:a16="http://schemas.microsoft.com/office/drawing/2014/main" id="{EE1644C8-FB29-8ED7-4724-2716BC87F02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18868" y="3778833"/>
            <a:ext cx="11057532" cy="1056800"/>
          </a:xfrm>
        </p:spPr>
        <p:txBody>
          <a:bodyPr/>
          <a:lstStyle/>
          <a:p>
            <a:r>
              <a:rPr lang="cs-CZ" dirty="0"/>
              <a:t>Lenka Felcmanová</a:t>
            </a:r>
          </a:p>
        </p:txBody>
      </p:sp>
    </p:spTree>
    <p:extLst>
      <p:ext uri="{BB962C8B-B14F-4D97-AF65-F5344CB8AC3E}">
        <p14:creationId xmlns:p14="http://schemas.microsoft.com/office/powerpoint/2010/main" val="2628563488"/>
      </p:ext>
    </p:extLst>
  </p:cSld>
  <p:clrMapOvr>
    <a:overrideClrMapping bg1="lt1" tx1="dk1" bg2="dk2" tx2="lt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adpis 2">
            <a:extLst>
              <a:ext uri="{FF2B5EF4-FFF2-40B4-BE49-F238E27FC236}">
                <a16:creationId xmlns:a16="http://schemas.microsoft.com/office/drawing/2014/main" id="{D72FB935-C79D-14F7-DC4E-76CDE84AD1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cs-CZ" sz="3600" dirty="0"/>
              <a:t>Stav financování sociálních pedagogů v roce 2024</a:t>
            </a:r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034FB92F-192F-7654-A0D2-F9A9FF51367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15600" y="1909313"/>
            <a:ext cx="11360800" cy="4182520"/>
          </a:xfrm>
        </p:spPr>
        <p:txBody>
          <a:bodyPr>
            <a:normAutofit/>
          </a:bodyPr>
          <a:lstStyle/>
          <a:p>
            <a:pPr marL="152396" indent="0">
              <a:buNone/>
            </a:pPr>
            <a:r>
              <a:rPr lang="cs-CZ" sz="2800" dirty="0"/>
              <a:t>46 % šablony OP JAK</a:t>
            </a:r>
          </a:p>
          <a:p>
            <a:pPr marL="152396" indent="0">
              <a:buNone/>
            </a:pPr>
            <a:r>
              <a:rPr lang="cs-CZ" sz="2800" dirty="0"/>
              <a:t>30 % Národní plán obnovy podpora rovných příležitostí</a:t>
            </a:r>
          </a:p>
          <a:p>
            <a:pPr marL="152396" indent="0">
              <a:buNone/>
            </a:pPr>
            <a:r>
              <a:rPr lang="cs-CZ" sz="2800" dirty="0"/>
              <a:t>15 % zřizovatel</a:t>
            </a:r>
          </a:p>
          <a:p>
            <a:pPr marL="152396" indent="0">
              <a:buNone/>
            </a:pPr>
            <a:r>
              <a:rPr lang="cs-CZ" sz="2800" dirty="0"/>
              <a:t>15 % vlastní zdroje školy</a:t>
            </a:r>
          </a:p>
          <a:p>
            <a:pPr marL="152396" indent="0">
              <a:buNone/>
            </a:pPr>
            <a:r>
              <a:rPr lang="cs-CZ" sz="2800" dirty="0"/>
              <a:t> </a:t>
            </a:r>
          </a:p>
        </p:txBody>
      </p:sp>
      <p:pic>
        <p:nvPicPr>
          <p:cNvPr id="6" name="Obrázek 5">
            <a:extLst>
              <a:ext uri="{FF2B5EF4-FFF2-40B4-BE49-F238E27FC236}">
                <a16:creationId xmlns:a16="http://schemas.microsoft.com/office/drawing/2014/main" id="{16E9A594-BA9F-E0C2-FFD2-0A21BEADA96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7185" y="3429000"/>
            <a:ext cx="3388785" cy="3429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919032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E31ABE0F-9FFB-0D7D-3C7B-9ABB083F6E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Výhled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E03FB3B0-5C3B-1F57-4060-ECB69E7DD5E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52396" indent="0">
              <a:buNone/>
            </a:pPr>
            <a:r>
              <a:rPr lang="cs-CZ" b="1" dirty="0"/>
              <a:t>Šablony pro základní školy nebudou vypsány  </a:t>
            </a:r>
            <a:r>
              <a:rPr lang="cs-CZ" dirty="0"/>
              <a:t>( mínus 46 % dosavadních zdrojů) </a:t>
            </a:r>
          </a:p>
          <a:p>
            <a:pPr marL="152396" indent="0">
              <a:buNone/>
            </a:pPr>
            <a:endParaRPr lang="cs-CZ" dirty="0"/>
          </a:p>
          <a:p>
            <a:pPr marL="152396" indent="0">
              <a:buNone/>
            </a:pPr>
            <a:r>
              <a:rPr lang="cs-CZ" b="1" dirty="0"/>
              <a:t>Národní plán obnovy končí </a:t>
            </a:r>
            <a:r>
              <a:rPr lang="cs-CZ" dirty="0"/>
              <a:t>– počítá se s indexací (protože ale financování sociálního pedagoga není zakotveno ve školském zákoně, nepůjde jej financovat z již schválených prostředků na indexaci – 300 mil.) </a:t>
            </a:r>
          </a:p>
          <a:p>
            <a:pPr marL="152396" indent="0">
              <a:buNone/>
            </a:pPr>
            <a:r>
              <a:rPr lang="cs-CZ" dirty="0"/>
              <a:t>(mínus 30 % dosavadních zdrojů)</a:t>
            </a:r>
          </a:p>
          <a:p>
            <a:pPr marL="152396" indent="0">
              <a:buNone/>
            </a:pPr>
            <a:endParaRPr lang="cs-CZ" dirty="0"/>
          </a:p>
          <a:p>
            <a:pPr marL="152396" indent="0">
              <a:buNone/>
            </a:pPr>
            <a:endParaRPr lang="cs-CZ" dirty="0"/>
          </a:p>
          <a:p>
            <a:pPr marL="152396" indent="0">
              <a:buNone/>
            </a:pPr>
            <a:r>
              <a:rPr lang="cs-CZ" dirty="0"/>
              <a:t>Základním školám zbyde jen možnost financování ze strany zřizovatele (aktuálně 15 %) a z vlastních zdrojů (aktuálně 15 %) přestože se jedná o jedno z nejefektivnějších opatření předcházení školnímu neúspěchu a předčasných odchodů ze vzdělávání.</a:t>
            </a:r>
          </a:p>
        </p:txBody>
      </p:sp>
    </p:spTree>
    <p:extLst>
      <p:ext uri="{BB962C8B-B14F-4D97-AF65-F5344CB8AC3E}">
        <p14:creationId xmlns:p14="http://schemas.microsoft.com/office/powerpoint/2010/main" val="385137960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CBBE118-F66D-5D6F-4B24-D93D346D1F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35548" y="978680"/>
            <a:ext cx="7422936" cy="763600"/>
          </a:xfrm>
        </p:spPr>
        <p:txBody>
          <a:bodyPr>
            <a:normAutofit/>
          </a:bodyPr>
          <a:lstStyle/>
          <a:p>
            <a:r>
              <a:rPr lang="cs-CZ" sz="3600" dirty="0">
                <a:solidFill>
                  <a:srgbClr val="FF0000"/>
                </a:solidFill>
              </a:rPr>
              <a:t>Akce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68D6D2C6-75AE-B5B3-334E-FE0BBC1175A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15600" y="2169237"/>
            <a:ext cx="11360800" cy="4555200"/>
          </a:xfrm>
        </p:spPr>
        <p:txBody>
          <a:bodyPr/>
          <a:lstStyle/>
          <a:p>
            <a:r>
              <a:rPr lang="cs-CZ" sz="2000" b="1" dirty="0">
                <a:solidFill>
                  <a:srgbClr val="FF0000"/>
                </a:solidFill>
              </a:rPr>
              <a:t>Nezbytné zakotvit financování sociálních pedagogů ve školském zákoně s vazbou na již schválené prostředky:</a:t>
            </a:r>
          </a:p>
          <a:p>
            <a:pPr marL="152396" indent="0">
              <a:buNone/>
            </a:pPr>
            <a:endParaRPr lang="cs-CZ" sz="2000" dirty="0"/>
          </a:p>
          <a:p>
            <a:pPr>
              <a:buFontTx/>
              <a:buChar char="-"/>
            </a:pPr>
            <a:r>
              <a:rPr lang="cs-CZ" sz="2000" b="1" dirty="0"/>
              <a:t>Financování podpůrných pozic školních psychologů a speciálních pedagogů </a:t>
            </a:r>
            <a:r>
              <a:rPr lang="cs-CZ" sz="2000" dirty="0"/>
              <a:t>(rozšíření možnosti využití PHP Maxu na sociální pedagogy)</a:t>
            </a:r>
          </a:p>
          <a:p>
            <a:pPr>
              <a:buFontTx/>
              <a:buChar char="-"/>
            </a:pPr>
            <a:r>
              <a:rPr lang="cs-CZ" sz="2000" b="1" dirty="0"/>
              <a:t>Indexace </a:t>
            </a:r>
            <a:r>
              <a:rPr lang="cs-CZ" sz="2000" dirty="0"/>
              <a:t>(musel by být vytvořen nový „Max“)</a:t>
            </a:r>
            <a:endParaRPr lang="cs-CZ" sz="2000" b="1" dirty="0"/>
          </a:p>
          <a:p>
            <a:pPr marL="152396" indent="0">
              <a:buNone/>
            </a:pPr>
            <a:endParaRPr lang="cs-CZ" sz="2000" dirty="0"/>
          </a:p>
          <a:p>
            <a:pPr>
              <a:buFontTx/>
              <a:buChar char="-"/>
            </a:pPr>
            <a:r>
              <a:rPr lang="cs-CZ" sz="2000" b="1" dirty="0"/>
              <a:t>Vhodnější je zahrnout do financování podpůrných pozic.</a:t>
            </a:r>
            <a:r>
              <a:rPr lang="cs-CZ" sz="2000" dirty="0"/>
              <a:t> Lze podmínit využití prostředků na sociální pedagogy tím, že škola prostředky na podpůrné pozice přednostně použije na školní psychology a speciální pedagogy</a:t>
            </a:r>
          </a:p>
          <a:p>
            <a:pPr>
              <a:buFontTx/>
              <a:buChar char="-"/>
            </a:pPr>
            <a:endParaRPr lang="cs-CZ" dirty="0"/>
          </a:p>
          <a:p>
            <a:pPr>
              <a:buFontTx/>
              <a:buChar char="-"/>
            </a:pPr>
            <a:endParaRPr lang="cs-CZ" dirty="0"/>
          </a:p>
        </p:txBody>
      </p:sp>
      <p:pic>
        <p:nvPicPr>
          <p:cNvPr id="5" name="Obrázek 4">
            <a:extLst>
              <a:ext uri="{FF2B5EF4-FFF2-40B4-BE49-F238E27FC236}">
                <a16:creationId xmlns:a16="http://schemas.microsoft.com/office/drawing/2014/main" id="{A18BDB81-CC6F-83CE-1BBC-F7523F86B9A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268" r="10935" b="65854"/>
          <a:stretch/>
        </p:blipFill>
        <p:spPr>
          <a:xfrm flipH="1">
            <a:off x="241540" y="0"/>
            <a:ext cx="2570671" cy="23417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300248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ED616"/>
        </a:solidFill>
        <a:effectLst/>
      </p:bgPr>
    </p:bg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14"/>
          <p:cNvSpPr txBox="1">
            <a:spLocks noGrp="1"/>
          </p:cNvSpPr>
          <p:nvPr>
            <p:ph type="ctrTitle"/>
          </p:nvPr>
        </p:nvSpPr>
        <p:spPr>
          <a:prstGeom prst="rect">
            <a:avLst/>
          </a:prstGeom>
        </p:spPr>
        <p:txBody>
          <a:bodyPr spcFirstLastPara="1" wrap="square" lIns="121900" tIns="121900" rIns="121900" bIns="121900" anchor="b" anchorCtr="0">
            <a:noAutofit/>
          </a:bodyPr>
          <a:lstStyle/>
          <a:p>
            <a:r>
              <a:rPr lang="cs-CZ" sz="4000" dirty="0"/>
              <a:t>Zkušenosti z projektu Signály</a:t>
            </a:r>
            <a:br>
              <a:rPr lang="cs-CZ" sz="4000" dirty="0"/>
            </a:br>
            <a:r>
              <a:rPr lang="cs-CZ" sz="4000" dirty="0"/>
              <a:t>Pilotáž </a:t>
            </a:r>
            <a:r>
              <a:rPr lang="cs-CZ" sz="4000" dirty="0" err="1"/>
              <a:t>využivání</a:t>
            </a:r>
            <a:r>
              <a:rPr lang="cs-CZ" sz="4000" dirty="0"/>
              <a:t> metody case managmentu ve školní sociální práci</a:t>
            </a:r>
            <a:endParaRPr lang="en-US" sz="4000" dirty="0"/>
          </a:p>
        </p:txBody>
      </p:sp>
      <p:sp>
        <p:nvSpPr>
          <p:cNvPr id="2" name="Podnadpis 1">
            <a:extLst>
              <a:ext uri="{FF2B5EF4-FFF2-40B4-BE49-F238E27FC236}">
                <a16:creationId xmlns:a16="http://schemas.microsoft.com/office/drawing/2014/main" id="{6DDCEEE3-5DBB-DBC7-576B-748A7A55842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 lnSpcReduction="10000"/>
          </a:bodyPr>
          <a:lstStyle/>
          <a:p>
            <a:endParaRPr lang="cs-CZ" dirty="0"/>
          </a:p>
          <a:p>
            <a:r>
              <a:rPr lang="cs-CZ" dirty="0"/>
              <a:t>Kamila Michálková</a:t>
            </a:r>
          </a:p>
        </p:txBody>
      </p:sp>
    </p:spTree>
  </p:cSld>
  <p:clrMapOvr>
    <a:overrideClrMapping bg1="lt1" tx1="dk1" bg2="dk2" tx2="lt2" accent1="accent1" accent2="accent2" accent3="accent3" accent4="accent4" accent5="accent5" accent6="accent6" hlink="hlink" folHlink="folHlink"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DD8BAB-ACDA-3A70-92CF-60A82F9FE3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316896F6-7557-0C78-653C-AC89893C97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cs-CZ"/>
              <a:t>VÝSLEDKY </a:t>
            </a:r>
            <a:r>
              <a:rPr lang="cs-CZ" dirty="0"/>
              <a:t>CM </a:t>
            </a:r>
            <a:r>
              <a:rPr lang="cs-CZ"/>
              <a:t>(</a:t>
            </a:r>
            <a:r>
              <a:rPr lang="cs-CZ" dirty="0"/>
              <a:t>po</a:t>
            </a:r>
            <a:r>
              <a:rPr lang="cs-CZ"/>
              <a:t> </a:t>
            </a:r>
            <a:r>
              <a:rPr lang="cs-CZ" dirty="0"/>
              <a:t>6 </a:t>
            </a:r>
            <a:r>
              <a:rPr lang="cs-CZ"/>
              <a:t>měsících spolupráce)</a:t>
            </a:r>
            <a:endParaRPr lang="cs-CZ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76DAA00-2D75-14AA-A199-B833999E407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60" b="6294"/>
          <a:stretch/>
        </p:blipFill>
        <p:spPr bwMode="auto">
          <a:xfrm>
            <a:off x="6923023" y="1668031"/>
            <a:ext cx="4853375" cy="38791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>
            <a:extLst>
              <a:ext uri="{FF2B5EF4-FFF2-40B4-BE49-F238E27FC236}">
                <a16:creationId xmlns:a16="http://schemas.microsoft.com/office/drawing/2014/main" id="{8E9F45B0-4742-4E18-1AEC-5144AED6422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822"/>
          <a:stretch/>
        </p:blipFill>
        <p:spPr bwMode="auto">
          <a:xfrm>
            <a:off x="415601" y="1668031"/>
            <a:ext cx="4991836" cy="38791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Grafický objekt 16">
            <a:extLst>
              <a:ext uri="{FF2B5EF4-FFF2-40B4-BE49-F238E27FC236}">
                <a16:creationId xmlns:a16="http://schemas.microsoft.com/office/drawing/2014/main" id="{3C569420-3221-0497-64D8-1D4D6D9D512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flipH="1">
            <a:off x="4863651" y="3759239"/>
            <a:ext cx="2976045" cy="2967108"/>
          </a:xfrm>
          <a:prstGeom prst="rect">
            <a:avLst/>
          </a:prstGeom>
        </p:spPr>
      </p:pic>
      <p:sp>
        <p:nvSpPr>
          <p:cNvPr id="18" name="TextBox 6">
            <a:extLst>
              <a:ext uri="{FF2B5EF4-FFF2-40B4-BE49-F238E27FC236}">
                <a16:creationId xmlns:a16="http://schemas.microsoft.com/office/drawing/2014/main" id="{ED146E6D-2B60-0CB7-13F8-D9CDBD890DEC}"/>
              </a:ext>
            </a:extLst>
          </p:cNvPr>
          <p:cNvSpPr txBox="1"/>
          <p:nvPr/>
        </p:nvSpPr>
        <p:spPr>
          <a:xfrm>
            <a:off x="2098690" y="5624539"/>
            <a:ext cx="122410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CZ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cs-CZ" sz="12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Dítě</a:t>
            </a:r>
          </a:p>
        </p:txBody>
      </p:sp>
      <p:sp>
        <p:nvSpPr>
          <p:cNvPr id="19" name="TextBox 7">
            <a:extLst>
              <a:ext uri="{FF2B5EF4-FFF2-40B4-BE49-F238E27FC236}">
                <a16:creationId xmlns:a16="http://schemas.microsoft.com/office/drawing/2014/main" id="{69A30EFA-692A-928D-5CAB-CC9A3D16D92B}"/>
              </a:ext>
            </a:extLst>
          </p:cNvPr>
          <p:cNvSpPr txBox="1"/>
          <p:nvPr/>
        </p:nvSpPr>
        <p:spPr>
          <a:xfrm>
            <a:off x="8844329" y="5624539"/>
            <a:ext cx="101076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CZ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cs-CZ" sz="12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Rodina</a:t>
            </a:r>
          </a:p>
        </p:txBody>
      </p:sp>
    </p:spTree>
    <p:extLst>
      <p:ext uri="{BB962C8B-B14F-4D97-AF65-F5344CB8AC3E}">
        <p14:creationId xmlns:p14="http://schemas.microsoft.com/office/powerpoint/2010/main" val="322127130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500">
        <p15:prstTrans prst="fallOve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8EBF611F-FBB0-3734-3578-94A32EFD29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Vzniklá metodická podpora</a:t>
            </a:r>
          </a:p>
        </p:txBody>
      </p:sp>
      <p:pic>
        <p:nvPicPr>
          <p:cNvPr id="6" name="Obrázek 5">
            <a:extLst>
              <a:ext uri="{FF2B5EF4-FFF2-40B4-BE49-F238E27FC236}">
                <a16:creationId xmlns:a16="http://schemas.microsoft.com/office/drawing/2014/main" id="{E32F9287-0867-3965-DA60-B951059B3C9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13584" y="1725245"/>
            <a:ext cx="3164831" cy="4446168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89629353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4">
          <a:extLst>
            <a:ext uri="{FF2B5EF4-FFF2-40B4-BE49-F238E27FC236}">
              <a16:creationId xmlns:a16="http://schemas.microsoft.com/office/drawing/2014/main" id="{826445A5-8880-9B10-C212-C74D9BB768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8">
            <a:extLst>
              <a:ext uri="{FF2B5EF4-FFF2-40B4-BE49-F238E27FC236}">
                <a16:creationId xmlns:a16="http://schemas.microsoft.com/office/drawing/2014/main" id="{EA4A693F-99E9-848D-63C2-411032FC4415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vert="horz" wrap="square" lIns="121900" tIns="121900" rIns="121900" bIns="121900" rtlCol="0" anchor="ctr" anchorCtr="0">
            <a:normAutofit/>
          </a:bodyPr>
          <a:lstStyle/>
          <a:p>
            <a:r>
              <a:rPr lang="cs-CZ" dirty="0">
                <a:latin typeface="Archivo Black" panose="020B0A03020202020B04" pitchFamily="34" charset="-18"/>
              </a:rPr>
              <a:t>Kazuistika dětí - LITVÍNOV </a:t>
            </a:r>
          </a:p>
        </p:txBody>
      </p:sp>
    </p:spTree>
    <p:extLst>
      <p:ext uri="{BB962C8B-B14F-4D97-AF65-F5344CB8AC3E}">
        <p14:creationId xmlns:p14="http://schemas.microsoft.com/office/powerpoint/2010/main" val="40880261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9">
          <a:extLst>
            <a:ext uri="{FF2B5EF4-FFF2-40B4-BE49-F238E27FC236}">
              <a16:creationId xmlns:a16="http://schemas.microsoft.com/office/drawing/2014/main" id="{861DBB4C-5836-5F2B-F27F-FF14768F31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19">
            <a:extLst>
              <a:ext uri="{FF2B5EF4-FFF2-40B4-BE49-F238E27FC236}">
                <a16:creationId xmlns:a16="http://schemas.microsoft.com/office/drawing/2014/main" id="{FEAC1345-E2E0-7228-FEFC-11B723657CA7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1757" y="365125"/>
            <a:ext cx="11586439" cy="1325563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Autofit/>
          </a:bodyPr>
          <a:lstStyle/>
          <a:p>
            <a:r>
              <a:rPr lang="cs-CZ" sz="3600" dirty="0">
                <a:latin typeface="Archivo Black" panose="020B0A03020202020B04" pitchFamily="34" charset="-18"/>
              </a:rPr>
              <a:t>Hlavní oblast podpory – absence dětí</a:t>
            </a:r>
            <a:endParaRPr lang="en-US" sz="3600" dirty="0">
              <a:latin typeface="Archivo Black" panose="020B0A03020202020B04" pitchFamily="34" charset="-18"/>
            </a:endParaRPr>
          </a:p>
        </p:txBody>
      </p:sp>
      <p:sp>
        <p:nvSpPr>
          <p:cNvPr id="3" name="Zástupný symbol pro text 2">
            <a:extLst>
              <a:ext uri="{FF2B5EF4-FFF2-40B4-BE49-F238E27FC236}">
                <a16:creationId xmlns:a16="http://schemas.microsoft.com/office/drawing/2014/main" id="{8BDA92C8-ADD1-EEBC-7D6D-AFBB1B5EB64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14866" y="1689100"/>
            <a:ext cx="7630676" cy="4106333"/>
          </a:xfrm>
        </p:spPr>
        <p:txBody>
          <a:bodyPr vert="horz" lIns="91440" tIns="45720" rIns="91440" bIns="45720" rtlCol="0" anchor="t">
            <a:normAutofit fontScale="85000" lnSpcReduction="20000"/>
          </a:bodyPr>
          <a:lstStyle/>
          <a:p>
            <a:pPr marL="475615" indent="-475615" algn="just">
              <a:buNone/>
            </a:pPr>
            <a:r>
              <a:rPr lang="cs-CZ" b="1" dirty="0"/>
              <a:t> RODINA Z AZYLOVÉHO DOMU</a:t>
            </a:r>
            <a:endParaRPr lang="cs-CZ" dirty="0"/>
          </a:p>
          <a:p>
            <a:pPr marL="475615" indent="-475615" algn="just">
              <a:buNone/>
            </a:pPr>
            <a:endParaRPr lang="cs-CZ" b="1" dirty="0"/>
          </a:p>
          <a:p>
            <a:pPr marL="475615" indent="-475615" algn="just">
              <a:buNone/>
            </a:pPr>
            <a:r>
              <a:rPr lang="cs-CZ" b="1" dirty="0"/>
              <a:t>Matka samoživitelka a 3 děti</a:t>
            </a:r>
          </a:p>
          <a:p>
            <a:pPr algn="just"/>
            <a:r>
              <a:rPr lang="cs-CZ" sz="2600" dirty="0"/>
              <a:t>Vyšší absence dětí a pomoc rodině najít bydlení ve městě, kde se nachází škola</a:t>
            </a:r>
          </a:p>
          <a:p>
            <a:pPr algn="just"/>
            <a:r>
              <a:rPr lang="cs-CZ" sz="2600" dirty="0">
                <a:ea typeface="+mn-lt"/>
                <a:cs typeface="+mn-lt"/>
              </a:rPr>
              <a:t>CM pomohla rodině najít bydlení ve spolupráci se starostou obce - bydlení bez kauce</a:t>
            </a:r>
            <a:endParaRPr lang="cs-CZ" sz="2600" dirty="0"/>
          </a:p>
          <a:p>
            <a:pPr algn="just"/>
            <a:r>
              <a:rPr lang="cs-CZ" sz="2600" dirty="0">
                <a:ea typeface="+mn-lt"/>
                <a:cs typeface="+mn-lt"/>
              </a:rPr>
              <a:t>CM pomohla najít mamince práci - pomocná síla v kuchyni - maminka je velmi nadšená.</a:t>
            </a:r>
            <a:endParaRPr lang="cs-CZ" sz="2600" dirty="0"/>
          </a:p>
          <a:p>
            <a:pPr algn="just"/>
            <a:r>
              <a:rPr lang="cs-CZ" sz="2600" dirty="0">
                <a:ea typeface="+mn-lt"/>
                <a:cs typeface="+mn-lt"/>
              </a:rPr>
              <a:t>CM tímto pomohla stabilizovat základné potřeby dětí - bydlení, naplnění </a:t>
            </a:r>
            <a:r>
              <a:rPr lang="cs-CZ" sz="2600" dirty="0" err="1">
                <a:ea typeface="+mn-lt"/>
                <a:cs typeface="+mn-lt"/>
              </a:rPr>
              <a:t>fyziol</a:t>
            </a:r>
            <a:r>
              <a:rPr lang="cs-CZ" sz="2600" dirty="0">
                <a:ea typeface="+mn-lt"/>
                <a:cs typeface="+mn-lt"/>
              </a:rPr>
              <a:t>. potřeb, finanční jistota.</a:t>
            </a:r>
            <a:endParaRPr lang="cs-CZ" sz="2600" dirty="0"/>
          </a:p>
          <a:p>
            <a:pPr algn="just"/>
            <a:r>
              <a:rPr lang="cs-CZ" sz="2600" dirty="0">
                <a:ea typeface="+mn-lt"/>
                <a:cs typeface="+mn-lt"/>
              </a:rPr>
              <a:t>Rodina </a:t>
            </a:r>
            <a:r>
              <a:rPr lang="cs-CZ" sz="2600" dirty="0" err="1">
                <a:ea typeface="+mn-lt"/>
                <a:cs typeface="+mn-lt"/>
              </a:rPr>
              <a:t>nasíťována</a:t>
            </a:r>
            <a:r>
              <a:rPr lang="cs-CZ" sz="2600" dirty="0">
                <a:ea typeface="+mn-lt"/>
                <a:cs typeface="+mn-lt"/>
              </a:rPr>
              <a:t> na SAS, abychom udrželi nastavený standard</a:t>
            </a:r>
            <a:endParaRPr lang="cs-CZ" sz="2600" dirty="0"/>
          </a:p>
          <a:p>
            <a:pPr marL="357505" indent="-357505" algn="just"/>
            <a:endParaRPr lang="cs-CZ" dirty="0"/>
          </a:p>
          <a:p>
            <a:pPr marL="357505" indent="-357505" algn="just"/>
            <a:endParaRPr lang="cs-CZ" dirty="0"/>
          </a:p>
        </p:txBody>
      </p:sp>
      <p:sp>
        <p:nvSpPr>
          <p:cNvPr id="6" name="Šipka: doprava 5">
            <a:extLst>
              <a:ext uri="{FF2B5EF4-FFF2-40B4-BE49-F238E27FC236}">
                <a16:creationId xmlns:a16="http://schemas.microsoft.com/office/drawing/2014/main" id="{1AE1F7D8-C66D-F4BC-D84A-4625EEB290DD}"/>
              </a:ext>
            </a:extLst>
          </p:cNvPr>
          <p:cNvSpPr/>
          <p:nvPr/>
        </p:nvSpPr>
        <p:spPr>
          <a:xfrm>
            <a:off x="8167182" y="2601246"/>
            <a:ext cx="565849" cy="897079"/>
          </a:xfrm>
          <a:prstGeom prst="rightArrow">
            <a:avLst>
              <a:gd name="adj1" fmla="val 64444"/>
              <a:gd name="adj2" fmla="val 100000"/>
            </a:avLst>
          </a:prstGeom>
          <a:solidFill>
            <a:srgbClr val="E8510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7" name="TextovéPole 6">
            <a:extLst>
              <a:ext uri="{FF2B5EF4-FFF2-40B4-BE49-F238E27FC236}">
                <a16:creationId xmlns:a16="http://schemas.microsoft.com/office/drawing/2014/main" id="{E4F9B07D-966C-0973-BA45-7B90B873A62B}"/>
              </a:ext>
            </a:extLst>
          </p:cNvPr>
          <p:cNvSpPr txBox="1"/>
          <p:nvPr/>
        </p:nvSpPr>
        <p:spPr>
          <a:xfrm>
            <a:off x="8854673" y="2769475"/>
            <a:ext cx="3131249" cy="86177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121920" tIns="60960" rIns="121920" bIns="6096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Zakázka školy </a:t>
            </a:r>
            <a:r>
              <a:rPr kumimoji="0" lang="cs-CZ" sz="24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x</a:t>
            </a:r>
            <a:r>
              <a:rPr kumimoji="0" lang="cs-CZ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reálný stav</a:t>
            </a:r>
          </a:p>
        </p:txBody>
      </p:sp>
      <p:sp>
        <p:nvSpPr>
          <p:cNvPr id="8" name="Šipka: doprava 7">
            <a:extLst>
              <a:ext uri="{FF2B5EF4-FFF2-40B4-BE49-F238E27FC236}">
                <a16:creationId xmlns:a16="http://schemas.microsoft.com/office/drawing/2014/main" id="{B26392D9-CF8B-985E-96EA-436D058C99F7}"/>
              </a:ext>
            </a:extLst>
          </p:cNvPr>
          <p:cNvSpPr/>
          <p:nvPr/>
        </p:nvSpPr>
        <p:spPr>
          <a:xfrm>
            <a:off x="8167182" y="3585578"/>
            <a:ext cx="565849" cy="897079"/>
          </a:xfrm>
          <a:prstGeom prst="rightArrow">
            <a:avLst>
              <a:gd name="adj1" fmla="val 50000"/>
              <a:gd name="adj2" fmla="val 100000"/>
            </a:avLst>
          </a:prstGeom>
          <a:solidFill>
            <a:srgbClr val="E8510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9" name="TextovéPole 8">
            <a:extLst>
              <a:ext uri="{FF2B5EF4-FFF2-40B4-BE49-F238E27FC236}">
                <a16:creationId xmlns:a16="http://schemas.microsoft.com/office/drawing/2014/main" id="{7E253B29-40BC-AFF8-48AE-14F0D563F6E8}"/>
              </a:ext>
            </a:extLst>
          </p:cNvPr>
          <p:cNvSpPr txBox="1"/>
          <p:nvPr/>
        </p:nvSpPr>
        <p:spPr>
          <a:xfrm>
            <a:off x="8854673" y="3781509"/>
            <a:ext cx="2961916" cy="86177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121920" tIns="60960" rIns="121920" bIns="6096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Podpora case managerky</a:t>
            </a:r>
          </a:p>
        </p:txBody>
      </p:sp>
      <p:sp>
        <p:nvSpPr>
          <p:cNvPr id="10" name="Šipka: doprava 9">
            <a:extLst>
              <a:ext uri="{FF2B5EF4-FFF2-40B4-BE49-F238E27FC236}">
                <a16:creationId xmlns:a16="http://schemas.microsoft.com/office/drawing/2014/main" id="{A950BEA6-8051-C916-EF09-D44BDB5BF9FD}"/>
              </a:ext>
            </a:extLst>
          </p:cNvPr>
          <p:cNvSpPr/>
          <p:nvPr/>
        </p:nvSpPr>
        <p:spPr>
          <a:xfrm>
            <a:off x="8167182" y="5000160"/>
            <a:ext cx="565849" cy="897079"/>
          </a:xfrm>
          <a:prstGeom prst="rightArrow">
            <a:avLst>
              <a:gd name="adj1" fmla="val 50000"/>
              <a:gd name="adj2" fmla="val 100000"/>
            </a:avLst>
          </a:prstGeom>
          <a:solidFill>
            <a:srgbClr val="E8510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1" name="TextovéPole 10">
            <a:extLst>
              <a:ext uri="{FF2B5EF4-FFF2-40B4-BE49-F238E27FC236}">
                <a16:creationId xmlns:a16="http://schemas.microsoft.com/office/drawing/2014/main" id="{2362445E-048E-E96C-868E-30D06A5031F7}"/>
              </a:ext>
            </a:extLst>
          </p:cNvPr>
          <p:cNvSpPr txBox="1"/>
          <p:nvPr/>
        </p:nvSpPr>
        <p:spPr>
          <a:xfrm>
            <a:off x="8860696" y="5202477"/>
            <a:ext cx="2691237" cy="492443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121920" tIns="60960" rIns="121920" bIns="6096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Jak to dopadlo?</a:t>
            </a:r>
          </a:p>
        </p:txBody>
      </p:sp>
      <p:pic>
        <p:nvPicPr>
          <p:cNvPr id="4" name="Obrázek 3" descr="Obsah obrázku klipart, ilustrace, kreslené&#10;&#10;Popis byl vytvořen automaticky">
            <a:extLst>
              <a:ext uri="{FF2B5EF4-FFF2-40B4-BE49-F238E27FC236}">
                <a16:creationId xmlns:a16="http://schemas.microsoft.com/office/drawing/2014/main" id="{7D06D3F8-24C7-FA04-B6B1-36CD06CB6F2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75934" y="1101649"/>
            <a:ext cx="1775999" cy="15364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623206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4">
          <a:extLst>
            <a:ext uri="{FF2B5EF4-FFF2-40B4-BE49-F238E27FC236}">
              <a16:creationId xmlns:a16="http://schemas.microsoft.com/office/drawing/2014/main" id="{826445A5-8880-9B10-C212-C74D9BB768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8">
            <a:extLst>
              <a:ext uri="{FF2B5EF4-FFF2-40B4-BE49-F238E27FC236}">
                <a16:creationId xmlns:a16="http://schemas.microsoft.com/office/drawing/2014/main" id="{EA4A693F-99E9-848D-63C2-411032FC4415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vert="horz" wrap="square" lIns="121900" tIns="121900" rIns="121900" bIns="121900" rtlCol="0" anchor="ctr" anchorCtr="0">
            <a:normAutofit/>
          </a:bodyPr>
          <a:lstStyle/>
          <a:p>
            <a:r>
              <a:rPr lang="cs-CZ" dirty="0">
                <a:latin typeface="Archivo Black" panose="020B0A03020202020B04" pitchFamily="34" charset="-18"/>
              </a:rPr>
              <a:t>Kazuistika dětí - CHOMUTOV </a:t>
            </a:r>
          </a:p>
        </p:txBody>
      </p:sp>
    </p:spTree>
    <p:extLst>
      <p:ext uri="{BB962C8B-B14F-4D97-AF65-F5344CB8AC3E}">
        <p14:creationId xmlns:p14="http://schemas.microsoft.com/office/powerpoint/2010/main" val="198114902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9">
          <a:extLst>
            <a:ext uri="{FF2B5EF4-FFF2-40B4-BE49-F238E27FC236}">
              <a16:creationId xmlns:a16="http://schemas.microsoft.com/office/drawing/2014/main" id="{861DBB4C-5836-5F2B-F27F-FF14768F31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19">
            <a:extLst>
              <a:ext uri="{FF2B5EF4-FFF2-40B4-BE49-F238E27FC236}">
                <a16:creationId xmlns:a16="http://schemas.microsoft.com/office/drawing/2014/main" id="{FEAC1345-E2E0-7228-FEFC-11B723657CA7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54247" y="302784"/>
            <a:ext cx="11083506" cy="1325563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Autofit/>
          </a:bodyPr>
          <a:lstStyle/>
          <a:p>
            <a:r>
              <a:rPr lang="cs-CZ" sz="3600" dirty="0">
                <a:latin typeface="Archivo Black" panose="020B0A03020202020B04" pitchFamily="34" charset="-18"/>
              </a:rPr>
              <a:t>Hlavní oblast podpory – školní příprava dětí</a:t>
            </a:r>
            <a:endParaRPr lang="en-US" sz="3600" dirty="0">
              <a:latin typeface="Archivo Black" panose="020B0A03020202020B04" pitchFamily="34" charset="-18"/>
            </a:endParaRPr>
          </a:p>
        </p:txBody>
      </p:sp>
      <p:sp>
        <p:nvSpPr>
          <p:cNvPr id="3" name="Zástupný symbol pro text 2">
            <a:extLst>
              <a:ext uri="{FF2B5EF4-FFF2-40B4-BE49-F238E27FC236}">
                <a16:creationId xmlns:a16="http://schemas.microsoft.com/office/drawing/2014/main" id="{8BDA92C8-ADD1-EEBC-7D6D-AFBB1B5EB64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14866" y="1703477"/>
            <a:ext cx="7702562" cy="4250106"/>
          </a:xfrm>
        </p:spPr>
        <p:txBody>
          <a:bodyPr vert="horz" lIns="91440" tIns="45720" rIns="91440" bIns="45720" rtlCol="0" anchor="t">
            <a:normAutofit fontScale="85000" lnSpcReduction="20000"/>
          </a:bodyPr>
          <a:lstStyle/>
          <a:p>
            <a:pPr marL="475615" indent="-475615" algn="just">
              <a:buNone/>
            </a:pPr>
            <a:r>
              <a:rPr lang="cs-CZ" b="1" dirty="0"/>
              <a:t> PSYCHOSOCIÁLNÍ PODPORA MATKY</a:t>
            </a:r>
            <a:endParaRPr lang="cs-CZ" dirty="0"/>
          </a:p>
          <a:p>
            <a:pPr marL="475615" indent="-475615" algn="just">
              <a:buNone/>
            </a:pPr>
            <a:endParaRPr lang="cs-CZ" b="1" dirty="0"/>
          </a:p>
          <a:p>
            <a:pPr marL="475615" indent="-475615" algn="just">
              <a:buNone/>
            </a:pPr>
            <a:r>
              <a:rPr lang="cs-CZ" b="1" dirty="0"/>
              <a:t>Úplná rodina</a:t>
            </a:r>
          </a:p>
          <a:p>
            <a:pPr marL="475615" indent="-475615" algn="just"/>
            <a:r>
              <a:rPr lang="cs-CZ" sz="2600" dirty="0"/>
              <a:t>Podpora při přípravě dětí do školy x psychosociální podpora matky</a:t>
            </a:r>
            <a:endParaRPr lang="cs-CZ" dirty="0"/>
          </a:p>
          <a:p>
            <a:pPr marL="475615" indent="-475615" algn="just"/>
            <a:r>
              <a:rPr lang="cs-CZ" sz="2600" dirty="0">
                <a:ea typeface="+mn-lt"/>
                <a:cs typeface="+mn-lt"/>
              </a:rPr>
              <a:t>Mamince zajištěno tréninkové pracovní místo v K srdci klíč</a:t>
            </a:r>
            <a:endParaRPr lang="cs-CZ" sz="2600" dirty="0"/>
          </a:p>
          <a:p>
            <a:pPr marL="475615" indent="-475615" algn="just"/>
            <a:r>
              <a:rPr lang="cs-CZ" sz="2600" dirty="0">
                <a:ea typeface="+mn-lt"/>
                <a:cs typeface="+mn-lt"/>
              </a:rPr>
              <a:t>Maminka podpořena v rámci začlenění do společnosti</a:t>
            </a:r>
            <a:endParaRPr lang="cs-CZ" sz="2600" dirty="0"/>
          </a:p>
          <a:p>
            <a:pPr marL="475615" indent="-475615" algn="just"/>
            <a:r>
              <a:rPr lang="cs-CZ" sz="2600" dirty="0">
                <a:ea typeface="+mn-lt"/>
                <a:cs typeface="+mn-lt"/>
              </a:rPr>
              <a:t>Chlapcům zajištěno doučování v NZDM, vykomunikovány obědy zdarma a proplacení </a:t>
            </a:r>
            <a:r>
              <a:rPr lang="cs-CZ" sz="2600" dirty="0" err="1">
                <a:ea typeface="+mn-lt"/>
                <a:cs typeface="+mn-lt"/>
              </a:rPr>
              <a:t>ŠvP</a:t>
            </a:r>
            <a:r>
              <a:rPr lang="cs-CZ" sz="2600" dirty="0">
                <a:ea typeface="+mn-lt"/>
                <a:cs typeface="+mn-lt"/>
              </a:rPr>
              <a:t> z fondu školy (díky projektu PROP NPI)</a:t>
            </a:r>
            <a:endParaRPr lang="cs-CZ" sz="2600" dirty="0"/>
          </a:p>
          <a:p>
            <a:pPr marL="475615" indent="-475615" algn="just"/>
            <a:r>
              <a:rPr lang="cs-CZ" sz="2600" dirty="0">
                <a:ea typeface="+mn-lt"/>
                <a:cs typeface="+mn-lt"/>
              </a:rPr>
              <a:t>Díky tréninkovému pracovnímu místu maminka nastoupila do práce</a:t>
            </a:r>
            <a:endParaRPr lang="cs-CZ" sz="2600" dirty="0"/>
          </a:p>
          <a:p>
            <a:pPr marL="475615" indent="-475615" algn="just"/>
            <a:r>
              <a:rPr lang="cs-CZ" sz="2600" dirty="0">
                <a:ea typeface="+mn-lt"/>
                <a:cs typeface="+mn-lt"/>
              </a:rPr>
              <a:t>Rodina je stabilizována</a:t>
            </a:r>
            <a:endParaRPr lang="cs-CZ" sz="2600" dirty="0"/>
          </a:p>
          <a:p>
            <a:pPr algn="just"/>
            <a:endParaRPr lang="cs-CZ" sz="2600" dirty="0"/>
          </a:p>
          <a:p>
            <a:pPr algn="just"/>
            <a:endParaRPr lang="cs-CZ" sz="2600" dirty="0"/>
          </a:p>
          <a:p>
            <a:pPr marL="357505" indent="-357505" algn="just"/>
            <a:endParaRPr lang="cs-CZ" dirty="0"/>
          </a:p>
          <a:p>
            <a:pPr marL="357505" indent="-357505" algn="just"/>
            <a:endParaRPr lang="cs-CZ" dirty="0"/>
          </a:p>
        </p:txBody>
      </p:sp>
      <p:sp>
        <p:nvSpPr>
          <p:cNvPr id="6" name="Šipka: doprava 5">
            <a:extLst>
              <a:ext uri="{FF2B5EF4-FFF2-40B4-BE49-F238E27FC236}">
                <a16:creationId xmlns:a16="http://schemas.microsoft.com/office/drawing/2014/main" id="{1AE1F7D8-C66D-F4BC-D84A-4625EEB290DD}"/>
              </a:ext>
            </a:extLst>
          </p:cNvPr>
          <p:cNvSpPr/>
          <p:nvPr/>
        </p:nvSpPr>
        <p:spPr>
          <a:xfrm>
            <a:off x="8167183" y="2773774"/>
            <a:ext cx="565849" cy="897079"/>
          </a:xfrm>
          <a:prstGeom prst="rightArrow">
            <a:avLst>
              <a:gd name="adj1" fmla="val 64444"/>
              <a:gd name="adj2" fmla="val 100000"/>
            </a:avLst>
          </a:prstGeom>
          <a:solidFill>
            <a:srgbClr val="E8510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7" name="TextovéPole 6">
            <a:extLst>
              <a:ext uri="{FF2B5EF4-FFF2-40B4-BE49-F238E27FC236}">
                <a16:creationId xmlns:a16="http://schemas.microsoft.com/office/drawing/2014/main" id="{E4F9B07D-966C-0973-BA45-7B90B873A62B}"/>
              </a:ext>
            </a:extLst>
          </p:cNvPr>
          <p:cNvSpPr txBox="1"/>
          <p:nvPr/>
        </p:nvSpPr>
        <p:spPr>
          <a:xfrm>
            <a:off x="8854673" y="2769475"/>
            <a:ext cx="3131249" cy="86177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121920" tIns="60960" rIns="121920" bIns="6096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Zakázka školy </a:t>
            </a:r>
            <a:r>
              <a:rPr kumimoji="0" lang="cs-CZ" sz="24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x</a:t>
            </a:r>
            <a:r>
              <a:rPr kumimoji="0" lang="cs-CZ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reálný stav</a:t>
            </a:r>
          </a:p>
        </p:txBody>
      </p:sp>
      <p:sp>
        <p:nvSpPr>
          <p:cNvPr id="8" name="Šipka: doprava 7">
            <a:extLst>
              <a:ext uri="{FF2B5EF4-FFF2-40B4-BE49-F238E27FC236}">
                <a16:creationId xmlns:a16="http://schemas.microsoft.com/office/drawing/2014/main" id="{B26392D9-CF8B-985E-96EA-436D058C99F7}"/>
              </a:ext>
            </a:extLst>
          </p:cNvPr>
          <p:cNvSpPr/>
          <p:nvPr/>
        </p:nvSpPr>
        <p:spPr>
          <a:xfrm>
            <a:off x="8167183" y="3763857"/>
            <a:ext cx="565849" cy="897079"/>
          </a:xfrm>
          <a:prstGeom prst="rightArrow">
            <a:avLst>
              <a:gd name="adj1" fmla="val 50000"/>
              <a:gd name="adj2" fmla="val 100000"/>
            </a:avLst>
          </a:prstGeom>
          <a:solidFill>
            <a:srgbClr val="E8510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9" name="TextovéPole 8">
            <a:extLst>
              <a:ext uri="{FF2B5EF4-FFF2-40B4-BE49-F238E27FC236}">
                <a16:creationId xmlns:a16="http://schemas.microsoft.com/office/drawing/2014/main" id="{7E253B29-40BC-AFF8-48AE-14F0D563F6E8}"/>
              </a:ext>
            </a:extLst>
          </p:cNvPr>
          <p:cNvSpPr txBox="1"/>
          <p:nvPr/>
        </p:nvSpPr>
        <p:spPr>
          <a:xfrm>
            <a:off x="8854673" y="3781509"/>
            <a:ext cx="2961916" cy="86177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121920" tIns="60960" rIns="121920" bIns="6096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Podpora case managerky</a:t>
            </a:r>
          </a:p>
        </p:txBody>
      </p:sp>
      <p:sp>
        <p:nvSpPr>
          <p:cNvPr id="10" name="Šipka: doprava 9">
            <a:extLst>
              <a:ext uri="{FF2B5EF4-FFF2-40B4-BE49-F238E27FC236}">
                <a16:creationId xmlns:a16="http://schemas.microsoft.com/office/drawing/2014/main" id="{A950BEA6-8051-C916-EF09-D44BDB5BF9FD}"/>
              </a:ext>
            </a:extLst>
          </p:cNvPr>
          <p:cNvSpPr/>
          <p:nvPr/>
        </p:nvSpPr>
        <p:spPr>
          <a:xfrm>
            <a:off x="8203126" y="4874710"/>
            <a:ext cx="565849" cy="897079"/>
          </a:xfrm>
          <a:prstGeom prst="rightArrow">
            <a:avLst>
              <a:gd name="adj1" fmla="val 50000"/>
              <a:gd name="adj2" fmla="val 100000"/>
            </a:avLst>
          </a:prstGeom>
          <a:solidFill>
            <a:srgbClr val="E8510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1" name="TextovéPole 10">
            <a:extLst>
              <a:ext uri="{FF2B5EF4-FFF2-40B4-BE49-F238E27FC236}">
                <a16:creationId xmlns:a16="http://schemas.microsoft.com/office/drawing/2014/main" id="{2362445E-048E-E96C-868E-30D06A5031F7}"/>
              </a:ext>
            </a:extLst>
          </p:cNvPr>
          <p:cNvSpPr txBox="1"/>
          <p:nvPr/>
        </p:nvSpPr>
        <p:spPr>
          <a:xfrm>
            <a:off x="8881648" y="5077027"/>
            <a:ext cx="2691237" cy="492443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121920" tIns="60960" rIns="121920" bIns="6096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Jak to dopadlo?</a:t>
            </a:r>
          </a:p>
        </p:txBody>
      </p:sp>
      <p:pic>
        <p:nvPicPr>
          <p:cNvPr id="2" name="Obrázek 1" descr="Obsah obrázku klipart, kreslené, ilustrace, Grafika&#10;&#10;Popis byl vytvořen automaticky">
            <a:extLst>
              <a:ext uri="{FF2B5EF4-FFF2-40B4-BE49-F238E27FC236}">
                <a16:creationId xmlns:a16="http://schemas.microsoft.com/office/drawing/2014/main" id="{7028E5AD-0CD2-E949-B315-AC93597507C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44908" y="1348776"/>
            <a:ext cx="1428750" cy="1428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100754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4">
          <a:extLst>
            <a:ext uri="{FF2B5EF4-FFF2-40B4-BE49-F238E27FC236}">
              <a16:creationId xmlns:a16="http://schemas.microsoft.com/office/drawing/2014/main" id="{826445A5-8880-9B10-C212-C74D9BB768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8">
            <a:extLst>
              <a:ext uri="{FF2B5EF4-FFF2-40B4-BE49-F238E27FC236}">
                <a16:creationId xmlns:a16="http://schemas.microsoft.com/office/drawing/2014/main" id="{EA4A693F-99E9-848D-63C2-411032FC4415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vert="horz" wrap="square" lIns="121900" tIns="121900" rIns="121900" bIns="121900" rtlCol="0" anchor="ctr" anchorCtr="0">
            <a:normAutofit/>
          </a:bodyPr>
          <a:lstStyle/>
          <a:p>
            <a:r>
              <a:rPr lang="cs-CZ" dirty="0">
                <a:latin typeface="Archivo Black" panose="020B0A03020202020B04" pitchFamily="34" charset="-18"/>
              </a:rPr>
              <a:t>Kazuistika dětí - BRNO </a:t>
            </a:r>
          </a:p>
        </p:txBody>
      </p:sp>
    </p:spTree>
    <p:extLst>
      <p:ext uri="{BB962C8B-B14F-4D97-AF65-F5344CB8AC3E}">
        <p14:creationId xmlns:p14="http://schemas.microsoft.com/office/powerpoint/2010/main" val="436958358"/>
      </p:ext>
    </p:extLst>
  </p:cSld>
  <p:clrMapOvr>
    <a:masterClrMapping/>
  </p:clrMapOvr>
  <p:extLst>
    <p:ext uri="{6950BFC3-D8DA-4A85-94F7-54DA5524770B}">
      <p188:commentRel xmlns:p188="http://schemas.microsoft.com/office/powerpoint/2018/8/main" r:id="rId3"/>
    </p:ext>
  </p:extLs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9">
          <a:extLst>
            <a:ext uri="{FF2B5EF4-FFF2-40B4-BE49-F238E27FC236}">
              <a16:creationId xmlns:a16="http://schemas.microsoft.com/office/drawing/2014/main" id="{D6DDA4A9-5FC0-6FBE-F665-B3C8603A1C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19">
            <a:extLst>
              <a:ext uri="{FF2B5EF4-FFF2-40B4-BE49-F238E27FC236}">
                <a16:creationId xmlns:a16="http://schemas.microsoft.com/office/drawing/2014/main" id="{5F094674-B2DC-EBDD-1618-FC68CFA21C4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14868" y="365125"/>
            <a:ext cx="10938932" cy="1325563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Autofit/>
          </a:bodyPr>
          <a:lstStyle/>
          <a:p>
            <a:r>
              <a:rPr lang="cs-CZ" sz="3600" dirty="0">
                <a:latin typeface="Archivo Black" panose="020B0A03020202020B04" pitchFamily="34" charset="-18"/>
              </a:rPr>
              <a:t>Hlavní oblast podpory – ohrožení vzdělávacím neúspěchem</a:t>
            </a:r>
            <a:endParaRPr lang="en-US" sz="3600" dirty="0">
              <a:latin typeface="Archivo Black" panose="020B0A03020202020B04" pitchFamily="34" charset="-18"/>
            </a:endParaRPr>
          </a:p>
        </p:txBody>
      </p:sp>
      <p:sp>
        <p:nvSpPr>
          <p:cNvPr id="3" name="Zástupný symbol pro text 2">
            <a:extLst>
              <a:ext uri="{FF2B5EF4-FFF2-40B4-BE49-F238E27FC236}">
                <a16:creationId xmlns:a16="http://schemas.microsoft.com/office/drawing/2014/main" id="{B80FCC68-7343-FE26-2FF7-F36631ED5527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14868" y="1689100"/>
            <a:ext cx="7613005" cy="4106333"/>
          </a:xfrm>
        </p:spPr>
        <p:txBody>
          <a:bodyPr vert="horz" lIns="91440" tIns="45720" rIns="91440" bIns="45720" rtlCol="0" anchor="t">
            <a:normAutofit fontScale="85000" lnSpcReduction="20000"/>
          </a:bodyPr>
          <a:lstStyle/>
          <a:p>
            <a:pPr marL="297815" indent="-297815">
              <a:buNone/>
            </a:pPr>
            <a:r>
              <a:rPr lang="cs-CZ" b="1" dirty="0"/>
              <a:t>RODINA Z UKRAJINY</a:t>
            </a:r>
            <a:endParaRPr lang="cs-CZ" dirty="0"/>
          </a:p>
          <a:p>
            <a:pPr marL="297815" indent="-297815">
              <a:buNone/>
            </a:pPr>
            <a:endParaRPr lang="cs-CZ" b="1" dirty="0"/>
          </a:p>
          <a:p>
            <a:pPr marL="297815" indent="-297815">
              <a:buNone/>
            </a:pPr>
            <a:r>
              <a:rPr lang="cs-CZ" b="1" dirty="0"/>
              <a:t>Maminka samoživitelka a synové Dan (14) a Jan (11 )</a:t>
            </a:r>
          </a:p>
          <a:p>
            <a:pPr marL="297815" indent="-297815"/>
            <a:r>
              <a:rPr lang="cs-CZ" dirty="0"/>
              <a:t>Dan propadá z pěti předmětů, chybí mu motivace k učení x složitý přechod do české školy, chce se vrátit domů na Ukrajinu a zápasí s ČJ.</a:t>
            </a:r>
          </a:p>
          <a:p>
            <a:pPr marL="297815" indent="-297815"/>
            <a:r>
              <a:rPr lang="cs-CZ" dirty="0"/>
              <a:t>Byl zařízen intenzivní kurz ČJ pro obě děti. Podpora maminky v získání nostrifikace a nové práce.</a:t>
            </a:r>
          </a:p>
          <a:p>
            <a:pPr marL="297815" indent="-297815">
              <a:lnSpc>
                <a:spcPct val="114999"/>
              </a:lnSpc>
            </a:pPr>
            <a:r>
              <a:rPr lang="cs-CZ" dirty="0"/>
              <a:t>Byla navázána intenzivní spolupráce s třídní paní učitelkou. Děti začaly navštěvovat nízkoprahový klub organizace Ratolest. Mamince se rýsuje nová práce.</a:t>
            </a:r>
          </a:p>
          <a:p>
            <a:pPr>
              <a:lnSpc>
                <a:spcPct val="114999"/>
              </a:lnSpc>
              <a:buFont typeface="Arial" panose="020B0604020202020204" pitchFamily="34" charset="0"/>
              <a:buChar char="•"/>
            </a:pPr>
            <a:endParaRPr lang="cs-CZ" dirty="0"/>
          </a:p>
        </p:txBody>
      </p:sp>
      <p:sp>
        <p:nvSpPr>
          <p:cNvPr id="12" name="TextovéPole 11">
            <a:extLst>
              <a:ext uri="{FF2B5EF4-FFF2-40B4-BE49-F238E27FC236}">
                <a16:creationId xmlns:a16="http://schemas.microsoft.com/office/drawing/2014/main" id="{B27EA6A3-A4AC-EF38-CBC9-AD2FFCC458CD}"/>
              </a:ext>
            </a:extLst>
          </p:cNvPr>
          <p:cNvSpPr txBox="1"/>
          <p:nvPr/>
        </p:nvSpPr>
        <p:spPr>
          <a:xfrm>
            <a:off x="8869367" y="2628748"/>
            <a:ext cx="3128265" cy="86177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121920" tIns="60960" rIns="121920" bIns="6096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Zakázka školy x reálný stav</a:t>
            </a:r>
          </a:p>
        </p:txBody>
      </p:sp>
      <p:sp>
        <p:nvSpPr>
          <p:cNvPr id="14" name="TextovéPole 13">
            <a:extLst>
              <a:ext uri="{FF2B5EF4-FFF2-40B4-BE49-F238E27FC236}">
                <a16:creationId xmlns:a16="http://schemas.microsoft.com/office/drawing/2014/main" id="{BB4BC56A-FA81-5D14-B984-2753D4D2F0AD}"/>
              </a:ext>
            </a:extLst>
          </p:cNvPr>
          <p:cNvSpPr txBox="1"/>
          <p:nvPr/>
        </p:nvSpPr>
        <p:spPr>
          <a:xfrm>
            <a:off x="8869367" y="3662891"/>
            <a:ext cx="3128264" cy="86177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121920" tIns="60960" rIns="121920" bIns="6096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Podpora case managerky</a:t>
            </a:r>
          </a:p>
        </p:txBody>
      </p:sp>
      <p:sp>
        <p:nvSpPr>
          <p:cNvPr id="16" name="TextovéPole 15">
            <a:extLst>
              <a:ext uri="{FF2B5EF4-FFF2-40B4-BE49-F238E27FC236}">
                <a16:creationId xmlns:a16="http://schemas.microsoft.com/office/drawing/2014/main" id="{A714F2E9-69E6-4AF1-4C34-7DB541A42592}"/>
              </a:ext>
            </a:extLst>
          </p:cNvPr>
          <p:cNvSpPr txBox="1"/>
          <p:nvPr/>
        </p:nvSpPr>
        <p:spPr>
          <a:xfrm>
            <a:off x="8869367" y="4845142"/>
            <a:ext cx="2691237" cy="492443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121920" tIns="60960" rIns="121920" bIns="6096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Jak to dopadlo?</a:t>
            </a:r>
          </a:p>
        </p:txBody>
      </p:sp>
      <p:sp>
        <p:nvSpPr>
          <p:cNvPr id="2" name="Šipka: doprava 5">
            <a:extLst>
              <a:ext uri="{FF2B5EF4-FFF2-40B4-BE49-F238E27FC236}">
                <a16:creationId xmlns:a16="http://schemas.microsoft.com/office/drawing/2014/main" id="{6A68DECC-AE1D-791D-FAE0-4385A6FA2F5C}"/>
              </a:ext>
            </a:extLst>
          </p:cNvPr>
          <p:cNvSpPr/>
          <p:nvPr/>
        </p:nvSpPr>
        <p:spPr>
          <a:xfrm>
            <a:off x="8168302" y="2587799"/>
            <a:ext cx="565849" cy="897079"/>
          </a:xfrm>
          <a:prstGeom prst="rightArrow">
            <a:avLst>
              <a:gd name="adj1" fmla="val 64444"/>
              <a:gd name="adj2" fmla="val 100000"/>
            </a:avLst>
          </a:prstGeom>
          <a:solidFill>
            <a:srgbClr val="3F4DD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Šipka: doprava 7">
            <a:extLst>
              <a:ext uri="{FF2B5EF4-FFF2-40B4-BE49-F238E27FC236}">
                <a16:creationId xmlns:a16="http://schemas.microsoft.com/office/drawing/2014/main" id="{E81B7B04-324B-DB1C-9D8B-1937927CE445}"/>
              </a:ext>
            </a:extLst>
          </p:cNvPr>
          <p:cNvSpPr/>
          <p:nvPr/>
        </p:nvSpPr>
        <p:spPr>
          <a:xfrm>
            <a:off x="8168302" y="3618530"/>
            <a:ext cx="565849" cy="897079"/>
          </a:xfrm>
          <a:prstGeom prst="rightArrow">
            <a:avLst>
              <a:gd name="adj1" fmla="val 50000"/>
              <a:gd name="adj2" fmla="val 100000"/>
            </a:avLst>
          </a:prstGeom>
          <a:solidFill>
            <a:srgbClr val="3F4DD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7" name="Šipka: doprava 9">
            <a:extLst>
              <a:ext uri="{FF2B5EF4-FFF2-40B4-BE49-F238E27FC236}">
                <a16:creationId xmlns:a16="http://schemas.microsoft.com/office/drawing/2014/main" id="{3D830387-53C7-5F40-5978-69173A3C41E6}"/>
              </a:ext>
            </a:extLst>
          </p:cNvPr>
          <p:cNvSpPr/>
          <p:nvPr/>
        </p:nvSpPr>
        <p:spPr>
          <a:xfrm>
            <a:off x="8168302" y="4655155"/>
            <a:ext cx="565849" cy="897079"/>
          </a:xfrm>
          <a:prstGeom prst="rightArrow">
            <a:avLst>
              <a:gd name="adj1" fmla="val 50000"/>
              <a:gd name="adj2" fmla="val 100000"/>
            </a:avLst>
          </a:prstGeom>
          <a:solidFill>
            <a:srgbClr val="3F4DD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18" name="Obrázek 17" descr="Obsah obrázku klipart, ilustrace, kreslené&#10;&#10;Popis byl vytvořen automaticky">
            <a:extLst>
              <a:ext uri="{FF2B5EF4-FFF2-40B4-BE49-F238E27FC236}">
                <a16:creationId xmlns:a16="http://schemas.microsoft.com/office/drawing/2014/main" id="{80657780-EA7F-B9A0-19E7-F6A66D2B3E6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12400" y="943788"/>
            <a:ext cx="2005169" cy="17111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5034636"/>
      </p:ext>
    </p:extLst>
  </p:cSld>
  <p:clrMapOvr>
    <a:masterClrMapping/>
  </p:clrMapOvr>
  <p:extLst>
    <p:ext uri="{6950BFC3-D8DA-4A85-94F7-54DA5524770B}">
      <p188:commentRel xmlns:p188="http://schemas.microsoft.com/office/powerpoint/2018/8/main" r:id="rId3"/>
    </p:ext>
  </p:extLs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4">
          <a:extLst>
            <a:ext uri="{FF2B5EF4-FFF2-40B4-BE49-F238E27FC236}">
              <a16:creationId xmlns:a16="http://schemas.microsoft.com/office/drawing/2014/main" id="{826445A5-8880-9B10-C212-C74D9BB768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8">
            <a:extLst>
              <a:ext uri="{FF2B5EF4-FFF2-40B4-BE49-F238E27FC236}">
                <a16:creationId xmlns:a16="http://schemas.microsoft.com/office/drawing/2014/main" id="{EA4A693F-99E9-848D-63C2-411032FC4415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vert="horz" wrap="square" lIns="121900" tIns="121900" rIns="121900" bIns="121900" rtlCol="0" anchor="ctr" anchorCtr="0">
            <a:normAutofit fontScale="90000"/>
          </a:bodyPr>
          <a:lstStyle/>
          <a:p>
            <a:r>
              <a:rPr lang="cs-CZ" dirty="0">
                <a:latin typeface="Archivo Black" panose="020B0A03020202020B04" pitchFamily="34" charset="-18"/>
              </a:rPr>
              <a:t>Kazuistika dětí – LYSÁ NAD LABEM</a:t>
            </a:r>
          </a:p>
        </p:txBody>
      </p:sp>
    </p:spTree>
    <p:extLst>
      <p:ext uri="{BB962C8B-B14F-4D97-AF65-F5344CB8AC3E}">
        <p14:creationId xmlns:p14="http://schemas.microsoft.com/office/powerpoint/2010/main" val="278590662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9">
          <a:extLst>
            <a:ext uri="{FF2B5EF4-FFF2-40B4-BE49-F238E27FC236}">
              <a16:creationId xmlns:a16="http://schemas.microsoft.com/office/drawing/2014/main" id="{861DBB4C-5836-5F2B-F27F-FF14768F31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19">
            <a:extLst>
              <a:ext uri="{FF2B5EF4-FFF2-40B4-BE49-F238E27FC236}">
                <a16:creationId xmlns:a16="http://schemas.microsoft.com/office/drawing/2014/main" id="{FEAC1345-E2E0-7228-FEFC-11B723657CA7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14866" y="365125"/>
            <a:ext cx="10938934" cy="1325563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cs-CZ" sz="3600" dirty="0">
                <a:latin typeface="Archivo Black" panose="020B0A03020202020B04" pitchFamily="34" charset="-18"/>
              </a:rPr>
              <a:t>Hlavní oblast podpory – duševní zdraví </a:t>
            </a:r>
            <a:endParaRPr lang="en-US" sz="3600" dirty="0">
              <a:latin typeface="Archivo Black" panose="020B0A03020202020B04" pitchFamily="34" charset="-18"/>
            </a:endParaRPr>
          </a:p>
        </p:txBody>
      </p:sp>
      <p:sp>
        <p:nvSpPr>
          <p:cNvPr id="3" name="Zástupný symbol pro text 2">
            <a:extLst>
              <a:ext uri="{FF2B5EF4-FFF2-40B4-BE49-F238E27FC236}">
                <a16:creationId xmlns:a16="http://schemas.microsoft.com/office/drawing/2014/main" id="{8BDA92C8-ADD1-EEBC-7D6D-AFBB1B5EB64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14866" y="1689100"/>
            <a:ext cx="7746912" cy="4261316"/>
          </a:xfrm>
        </p:spPr>
        <p:txBody>
          <a:bodyPr vert="horz" lIns="91440" tIns="45720" rIns="91440" bIns="45720" rtlCol="0" anchor="t">
            <a:normAutofit fontScale="92500" lnSpcReduction="100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475615" indent="-475615" algn="just">
              <a:buNone/>
            </a:pPr>
            <a:r>
              <a:rPr lang="cs-CZ" sz="2400" b="1" dirty="0">
                <a:solidFill>
                  <a:schemeClr val="tx1"/>
                </a:solidFill>
              </a:rPr>
              <a:t>SEBEPOŠKOZOVÁNÍ</a:t>
            </a:r>
            <a:endParaRPr lang="cs-CZ" sz="2400" dirty="0">
              <a:solidFill>
                <a:schemeClr val="tx1"/>
              </a:solidFill>
            </a:endParaRPr>
          </a:p>
          <a:p>
            <a:pPr marL="475615" indent="-475615" algn="just">
              <a:buNone/>
            </a:pPr>
            <a:endParaRPr lang="cs-CZ" sz="1867" b="1" dirty="0">
              <a:solidFill>
                <a:schemeClr val="tx1"/>
              </a:solidFill>
            </a:endParaRPr>
          </a:p>
          <a:p>
            <a:pPr marL="475615" indent="-475615" algn="just">
              <a:buNone/>
            </a:pPr>
            <a:r>
              <a:rPr lang="cs-CZ" sz="2000" b="1" dirty="0">
                <a:solidFill>
                  <a:schemeClr val="tx1"/>
                </a:solidFill>
              </a:rPr>
              <a:t>Rodina se dvěma dětmi (sourozenci – Petra,12 let; Radek, 16 let)</a:t>
            </a:r>
          </a:p>
          <a:p>
            <a:pPr marL="356870" indent="-356870" algn="just">
              <a:buFont typeface="Arial" panose="020B0604020202020204" pitchFamily="34" charset="0"/>
              <a:buChar char="•"/>
            </a:pPr>
            <a:r>
              <a:rPr lang="cs-CZ" sz="2000" dirty="0" err="1">
                <a:solidFill>
                  <a:schemeClr val="tx1"/>
                </a:solidFill>
              </a:rPr>
              <a:t>Nedocházka</a:t>
            </a:r>
            <a:r>
              <a:rPr lang="cs-CZ" sz="2000" dirty="0">
                <a:solidFill>
                  <a:schemeClr val="tx1"/>
                </a:solidFill>
              </a:rPr>
              <a:t> do školy x složitý rozvod, závislost dívky na drogách a prostituce</a:t>
            </a:r>
          </a:p>
          <a:p>
            <a:pPr marL="356870" indent="-356870" algn="just">
              <a:buFont typeface="Arial" panose="020B0604020202020204" pitchFamily="34" charset="0"/>
              <a:buChar char="•"/>
            </a:pPr>
            <a:r>
              <a:rPr lang="cs-CZ" sz="2000" dirty="0">
                <a:solidFill>
                  <a:schemeClr val="tx1"/>
                </a:solidFill>
              </a:rPr>
              <a:t>Dívka se předávkovala, hospitalizace na psychiatrii, vyšetřování policie, OSPOD, soud, diagnostický pobyt </a:t>
            </a:r>
          </a:p>
          <a:p>
            <a:pPr marL="356870" indent="-356870" algn="just">
              <a:lnSpc>
                <a:spcPct val="114999"/>
              </a:lnSpc>
              <a:buFont typeface="Arial" panose="020B0604020202020204" pitchFamily="34" charset="0"/>
              <a:buChar char="•"/>
            </a:pPr>
            <a:r>
              <a:rPr lang="cs-CZ" sz="2000" dirty="0">
                <a:solidFill>
                  <a:schemeClr val="tx1"/>
                </a:solidFill>
              </a:rPr>
              <a:t>CM rodinu </a:t>
            </a:r>
            <a:r>
              <a:rPr lang="cs-CZ" sz="2000" dirty="0" err="1">
                <a:solidFill>
                  <a:schemeClr val="tx1"/>
                </a:solidFill>
              </a:rPr>
              <a:t>nasíťovala</a:t>
            </a:r>
            <a:r>
              <a:rPr lang="cs-CZ" sz="2000" dirty="0">
                <a:solidFill>
                  <a:schemeClr val="tx1"/>
                </a:solidFill>
              </a:rPr>
              <a:t> na adiktologii, psychologa, psychiatrii. CM poskytovala matce psychickou podporu. </a:t>
            </a:r>
          </a:p>
          <a:p>
            <a:pPr marL="356870" indent="-356870" algn="just">
              <a:lnSpc>
                <a:spcPct val="114999"/>
              </a:lnSpc>
              <a:buFont typeface="Arial" panose="020B0604020202020204" pitchFamily="34" charset="0"/>
              <a:buChar char="•"/>
            </a:pPr>
            <a:r>
              <a:rPr lang="cs-CZ" sz="2000" dirty="0">
                <a:solidFill>
                  <a:schemeClr val="tx1"/>
                </a:solidFill>
              </a:rPr>
              <a:t>Prázdniny - dlouhodobá propustka, soud o ústavní výchovu=dívka zůstává doma. </a:t>
            </a:r>
          </a:p>
          <a:p>
            <a:pPr marL="356870" indent="-356870" algn="just">
              <a:lnSpc>
                <a:spcPct val="114999"/>
              </a:lnSpc>
              <a:buFont typeface="Arial" panose="020B0604020202020204" pitchFamily="34" charset="0"/>
              <a:buChar char="•"/>
            </a:pPr>
            <a:r>
              <a:rPr lang="cs-CZ" sz="2000" dirty="0">
                <a:solidFill>
                  <a:schemeClr val="tx1"/>
                </a:solidFill>
              </a:rPr>
              <a:t>Volný čas jí CM pomohla vyplnit dalšími aktivitami, jednou z nich je malování s místní malířkou. Dívka tvoří velmi pěkné obrazy a pomalu začíná mluvit o svých problémech.</a:t>
            </a:r>
          </a:p>
          <a:p>
            <a:pPr marL="356870" indent="-356870" algn="just">
              <a:lnSpc>
                <a:spcPct val="114999"/>
              </a:lnSpc>
              <a:buFont typeface="Arial" panose="020B0604020202020204" pitchFamily="34" charset="0"/>
              <a:buChar char="•"/>
            </a:pPr>
            <a:endParaRPr lang="cs-CZ" dirty="0"/>
          </a:p>
          <a:p>
            <a:pPr marL="356870" indent="-356870" algn="just">
              <a:lnSpc>
                <a:spcPct val="114999"/>
              </a:lnSpc>
              <a:buFont typeface="Arial" panose="020B0604020202020204" pitchFamily="34" charset="0"/>
              <a:buChar char="•"/>
            </a:pPr>
            <a:endParaRPr lang="cs-CZ" dirty="0"/>
          </a:p>
          <a:p>
            <a:pPr marL="356870" indent="-356870" algn="just">
              <a:lnSpc>
                <a:spcPct val="114999"/>
              </a:lnSpc>
              <a:buFont typeface="Arial" panose="020B0604020202020204" pitchFamily="34" charset="0"/>
              <a:buChar char="•"/>
            </a:pPr>
            <a:endParaRPr lang="cs-CZ" dirty="0"/>
          </a:p>
          <a:p>
            <a:pPr marL="356870" indent="-356870" algn="just">
              <a:lnSpc>
                <a:spcPct val="114999"/>
              </a:lnSpc>
              <a:buFont typeface="Arial" panose="020B0604020202020204" pitchFamily="34" charset="0"/>
              <a:buChar char="•"/>
            </a:pPr>
            <a:endParaRPr lang="cs-CZ" dirty="0"/>
          </a:p>
        </p:txBody>
      </p:sp>
      <p:sp>
        <p:nvSpPr>
          <p:cNvPr id="6" name="Šipka: doprava 5">
            <a:extLst>
              <a:ext uri="{FF2B5EF4-FFF2-40B4-BE49-F238E27FC236}">
                <a16:creationId xmlns:a16="http://schemas.microsoft.com/office/drawing/2014/main" id="{1AE1F7D8-C66D-F4BC-D84A-4625EEB290DD}"/>
              </a:ext>
            </a:extLst>
          </p:cNvPr>
          <p:cNvSpPr/>
          <p:nvPr/>
        </p:nvSpPr>
        <p:spPr>
          <a:xfrm>
            <a:off x="8168302" y="2452330"/>
            <a:ext cx="565849" cy="897079"/>
          </a:xfrm>
          <a:prstGeom prst="rightArrow">
            <a:avLst>
              <a:gd name="adj1" fmla="val 64444"/>
              <a:gd name="adj2" fmla="val 100000"/>
            </a:avLst>
          </a:prstGeom>
          <a:solidFill>
            <a:srgbClr val="E8510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cs-CZ" sz="2489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7" name="TextovéPole 6">
            <a:extLst>
              <a:ext uri="{FF2B5EF4-FFF2-40B4-BE49-F238E27FC236}">
                <a16:creationId xmlns:a16="http://schemas.microsoft.com/office/drawing/2014/main" id="{E4F9B07D-966C-0973-BA45-7B90B873A62B}"/>
              </a:ext>
            </a:extLst>
          </p:cNvPr>
          <p:cNvSpPr txBox="1"/>
          <p:nvPr/>
        </p:nvSpPr>
        <p:spPr>
          <a:xfrm>
            <a:off x="8856912" y="2695686"/>
            <a:ext cx="3131249" cy="88921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121920" tIns="60960" rIns="121920" bIns="6096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cs-CZ" sz="2489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Arial"/>
              </a:rPr>
              <a:t>Zakázka školy </a:t>
            </a:r>
            <a:r>
              <a:rPr kumimoji="0" lang="cs-CZ" sz="2489" b="0" i="0" u="none" strike="noStrike" kern="1200" cap="none" spc="0" normalizeH="0" baseline="0" noProof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Arial"/>
              </a:rPr>
              <a:t>x</a:t>
            </a:r>
            <a:r>
              <a:rPr kumimoji="0" lang="cs-CZ" sz="2489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Arial"/>
              </a:rPr>
              <a:t> reálný stav</a:t>
            </a:r>
          </a:p>
        </p:txBody>
      </p:sp>
      <p:sp>
        <p:nvSpPr>
          <p:cNvPr id="8" name="Šipka: doprava 7">
            <a:extLst>
              <a:ext uri="{FF2B5EF4-FFF2-40B4-BE49-F238E27FC236}">
                <a16:creationId xmlns:a16="http://schemas.microsoft.com/office/drawing/2014/main" id="{B26392D9-CF8B-985E-96EA-436D058C99F7}"/>
              </a:ext>
            </a:extLst>
          </p:cNvPr>
          <p:cNvSpPr/>
          <p:nvPr/>
        </p:nvSpPr>
        <p:spPr>
          <a:xfrm>
            <a:off x="8177308" y="3584904"/>
            <a:ext cx="565849" cy="897079"/>
          </a:xfrm>
          <a:prstGeom prst="rightArrow">
            <a:avLst>
              <a:gd name="adj1" fmla="val 50000"/>
              <a:gd name="adj2" fmla="val 100000"/>
            </a:avLst>
          </a:prstGeom>
          <a:solidFill>
            <a:srgbClr val="E8510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cs-CZ" sz="2489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9" name="TextovéPole 8">
            <a:extLst>
              <a:ext uri="{FF2B5EF4-FFF2-40B4-BE49-F238E27FC236}">
                <a16:creationId xmlns:a16="http://schemas.microsoft.com/office/drawing/2014/main" id="{7E253B29-40BC-AFF8-48AE-14F0D563F6E8}"/>
              </a:ext>
            </a:extLst>
          </p:cNvPr>
          <p:cNvSpPr txBox="1"/>
          <p:nvPr/>
        </p:nvSpPr>
        <p:spPr>
          <a:xfrm>
            <a:off x="8859150" y="3696236"/>
            <a:ext cx="2961916" cy="88921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121920" tIns="60960" rIns="121920" bIns="6096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cs-CZ" sz="2489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Arial"/>
              </a:rPr>
              <a:t>Podpora case managerky</a:t>
            </a:r>
          </a:p>
        </p:txBody>
      </p:sp>
      <p:sp>
        <p:nvSpPr>
          <p:cNvPr id="10" name="Šipka: doprava 9">
            <a:extLst>
              <a:ext uri="{FF2B5EF4-FFF2-40B4-BE49-F238E27FC236}">
                <a16:creationId xmlns:a16="http://schemas.microsoft.com/office/drawing/2014/main" id="{A950BEA6-8051-C916-EF09-D44BDB5BF9FD}"/>
              </a:ext>
            </a:extLst>
          </p:cNvPr>
          <p:cNvSpPr/>
          <p:nvPr/>
        </p:nvSpPr>
        <p:spPr>
          <a:xfrm>
            <a:off x="8177309" y="4644962"/>
            <a:ext cx="565849" cy="897079"/>
          </a:xfrm>
          <a:prstGeom prst="rightArrow">
            <a:avLst>
              <a:gd name="adj1" fmla="val 50000"/>
              <a:gd name="adj2" fmla="val 100000"/>
            </a:avLst>
          </a:prstGeom>
          <a:solidFill>
            <a:srgbClr val="E8510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cs-CZ" sz="2489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11" name="TextovéPole 10">
            <a:extLst>
              <a:ext uri="{FF2B5EF4-FFF2-40B4-BE49-F238E27FC236}">
                <a16:creationId xmlns:a16="http://schemas.microsoft.com/office/drawing/2014/main" id="{2362445E-048E-E96C-868E-30D06A5031F7}"/>
              </a:ext>
            </a:extLst>
          </p:cNvPr>
          <p:cNvSpPr txBox="1"/>
          <p:nvPr/>
        </p:nvSpPr>
        <p:spPr>
          <a:xfrm>
            <a:off x="8856912" y="4850901"/>
            <a:ext cx="2691237" cy="50616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121920" tIns="60960" rIns="121920" bIns="6096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cs-CZ" sz="2489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Arial"/>
              </a:rPr>
              <a:t>Jak to dopadlo?</a:t>
            </a:r>
          </a:p>
        </p:txBody>
      </p:sp>
      <p:pic>
        <p:nvPicPr>
          <p:cNvPr id="2" name="Grafický objekt 1">
            <a:extLst>
              <a:ext uri="{FF2B5EF4-FFF2-40B4-BE49-F238E27FC236}">
                <a16:creationId xmlns:a16="http://schemas.microsoft.com/office/drawing/2014/main" id="{C5528BC6-D484-B584-30EA-61269F5F3F3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890387" y="1176607"/>
            <a:ext cx="1657761" cy="16577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781986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ED616"/>
        </a:solidFill>
        <a:effectLst/>
      </p:bgPr>
    </p:bg>
    <p:spTree>
      <p:nvGrpSpPr>
        <p:cNvPr id="1" name="Shape 57">
          <a:extLst>
            <a:ext uri="{FF2B5EF4-FFF2-40B4-BE49-F238E27FC236}">
              <a16:creationId xmlns:a16="http://schemas.microsoft.com/office/drawing/2014/main" id="{8347782F-A9D4-DD28-589C-0B3E76DF2D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14">
            <a:extLst>
              <a:ext uri="{FF2B5EF4-FFF2-40B4-BE49-F238E27FC236}">
                <a16:creationId xmlns:a16="http://schemas.microsoft.com/office/drawing/2014/main" id="{A4C01B96-9954-38FC-945E-80FFE031EB33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415611" y="992767"/>
            <a:ext cx="11360800" cy="2055233"/>
          </a:xfrm>
          <a:prstGeom prst="rect">
            <a:avLst/>
          </a:prstGeom>
        </p:spPr>
        <p:txBody>
          <a:bodyPr spcFirstLastPara="1" wrap="square" lIns="121900" tIns="121900" rIns="121900" bIns="121900" anchor="b" anchorCtr="0">
            <a:noAutofit/>
          </a:bodyPr>
          <a:lstStyle/>
          <a:p>
            <a:r>
              <a:rPr lang="cs-CZ" sz="4000" dirty="0"/>
              <a:t>Děkujeme za pozornost</a:t>
            </a:r>
            <a:endParaRPr lang="en-US" sz="4000" dirty="0"/>
          </a:p>
        </p:txBody>
      </p:sp>
      <p:sp>
        <p:nvSpPr>
          <p:cNvPr id="2" name="Podnadpis 1">
            <a:extLst>
              <a:ext uri="{FF2B5EF4-FFF2-40B4-BE49-F238E27FC236}">
                <a16:creationId xmlns:a16="http://schemas.microsoft.com/office/drawing/2014/main" id="{F91FEAD0-4C56-F788-ADEE-9035B16171F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60497" y="3623557"/>
            <a:ext cx="11360800" cy="1920351"/>
          </a:xfrm>
        </p:spPr>
        <p:txBody>
          <a:bodyPr>
            <a:normAutofit fontScale="92500" lnSpcReduction="10000"/>
          </a:bodyPr>
          <a:lstStyle/>
          <a:p>
            <a:r>
              <a:rPr lang="cs-CZ" dirty="0"/>
              <a:t>Lenka Felcmanová</a:t>
            </a:r>
          </a:p>
          <a:p>
            <a:r>
              <a:rPr lang="cs-CZ" dirty="0"/>
              <a:t>Kamila Michálková</a:t>
            </a:r>
          </a:p>
          <a:p>
            <a:endParaRPr lang="cs-CZ" dirty="0"/>
          </a:p>
          <a:p>
            <a:r>
              <a:rPr lang="cs-CZ" dirty="0"/>
              <a:t>Societyforall.cz </a:t>
            </a:r>
          </a:p>
        </p:txBody>
      </p:sp>
    </p:spTree>
    <p:extLst>
      <p:ext uri="{BB962C8B-B14F-4D97-AF65-F5344CB8AC3E}">
        <p14:creationId xmlns:p14="http://schemas.microsoft.com/office/powerpoint/2010/main" val="635464769"/>
      </p:ext>
    </p:extLst>
  </p:cSld>
  <p:clrMapOvr>
    <a:overrideClrMapping bg1="lt1" tx1="dk1" bg2="dk2" tx2="lt2" accent1="accent1" accent2="accent2" accent3="accent3" accent4="accent4" accent5="accent5" accent6="accent6" hlink="hlink" folHlink="folHlink"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Override1.xml><?xml version="1.0" encoding="utf-8"?>
<a:themeOverride xmlns:a="http://schemas.openxmlformats.org/drawingml/2006/main">
  <a:clrScheme name="Simple Light">
    <a:dk1>
      <a:srgbClr val="000000"/>
    </a:dk1>
    <a:lt1>
      <a:srgbClr val="FFFFFF"/>
    </a:lt1>
    <a:dk2>
      <a:srgbClr val="595959"/>
    </a:dk2>
    <a:lt2>
      <a:srgbClr val="EEEEEE"/>
    </a:lt2>
    <a:accent1>
      <a:srgbClr val="4285F4"/>
    </a:accent1>
    <a:accent2>
      <a:srgbClr val="212121"/>
    </a:accent2>
    <a:accent3>
      <a:srgbClr val="78909C"/>
    </a:accent3>
    <a:accent4>
      <a:srgbClr val="FFAB40"/>
    </a:accent4>
    <a:accent5>
      <a:srgbClr val="0097A7"/>
    </a:accent5>
    <a:accent6>
      <a:srgbClr val="EEFF41"/>
    </a:accent6>
    <a:hlink>
      <a:srgbClr val="0097A7"/>
    </a:hlink>
    <a:folHlink>
      <a:srgbClr val="0097A7"/>
    </a:folHlink>
  </a:clrScheme>
</a:themeOverride>
</file>

<file path=ppt/theme/themeOverride2.xml><?xml version="1.0" encoding="utf-8"?>
<a:themeOverride xmlns:a="http://schemas.openxmlformats.org/drawingml/2006/main">
  <a:clrScheme name="Simple Light">
    <a:dk1>
      <a:srgbClr val="000000"/>
    </a:dk1>
    <a:lt1>
      <a:srgbClr val="FFFFFF"/>
    </a:lt1>
    <a:dk2>
      <a:srgbClr val="595959"/>
    </a:dk2>
    <a:lt2>
      <a:srgbClr val="EEEEEE"/>
    </a:lt2>
    <a:accent1>
      <a:srgbClr val="4285F4"/>
    </a:accent1>
    <a:accent2>
      <a:srgbClr val="212121"/>
    </a:accent2>
    <a:accent3>
      <a:srgbClr val="78909C"/>
    </a:accent3>
    <a:accent4>
      <a:srgbClr val="FFAB40"/>
    </a:accent4>
    <a:accent5>
      <a:srgbClr val="0097A7"/>
    </a:accent5>
    <a:accent6>
      <a:srgbClr val="EEFF41"/>
    </a:accent6>
    <a:hlink>
      <a:srgbClr val="0097A7"/>
    </a:hlink>
    <a:folHlink>
      <a:srgbClr val="0097A7"/>
    </a:folHlink>
  </a:clrScheme>
</a:themeOverride>
</file>

<file path=ppt/theme/themeOverride3.xml><?xml version="1.0" encoding="utf-8"?>
<a:themeOverride xmlns:a="http://schemas.openxmlformats.org/drawingml/2006/main">
  <a:clrScheme name="Simple Light">
    <a:dk1>
      <a:srgbClr val="000000"/>
    </a:dk1>
    <a:lt1>
      <a:srgbClr val="FFFFFF"/>
    </a:lt1>
    <a:dk2>
      <a:srgbClr val="595959"/>
    </a:dk2>
    <a:lt2>
      <a:srgbClr val="EEEEEE"/>
    </a:lt2>
    <a:accent1>
      <a:srgbClr val="4285F4"/>
    </a:accent1>
    <a:accent2>
      <a:srgbClr val="212121"/>
    </a:accent2>
    <a:accent3>
      <a:srgbClr val="78909C"/>
    </a:accent3>
    <a:accent4>
      <a:srgbClr val="FFAB40"/>
    </a:accent4>
    <a:accent5>
      <a:srgbClr val="0097A7"/>
    </a:accent5>
    <a:accent6>
      <a:srgbClr val="EEFF41"/>
    </a:accent6>
    <a:hlink>
      <a:srgbClr val="0097A7"/>
    </a:hlink>
    <a:folHlink>
      <a:srgbClr val="0097A7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251</TotalTime>
  <Words>678</Words>
  <Application>Microsoft Office PowerPoint</Application>
  <PresentationFormat>Širokoúhlá obrazovka</PresentationFormat>
  <Paragraphs>90</Paragraphs>
  <Slides>16</Slides>
  <Notes>11</Notes>
  <HiddenSlides>0</HiddenSlides>
  <MMClips>0</MMClips>
  <ScaleCrop>false</ScaleCrop>
  <HeadingPairs>
    <vt:vector size="6" baseType="variant">
      <vt:variant>
        <vt:lpstr>Použitá písma</vt:lpstr>
      </vt:variant>
      <vt:variant>
        <vt:i4>6</vt:i4>
      </vt:variant>
      <vt:variant>
        <vt:lpstr>Motiv</vt:lpstr>
      </vt:variant>
      <vt:variant>
        <vt:i4>2</vt:i4>
      </vt:variant>
      <vt:variant>
        <vt:lpstr>Nadpisy snímků</vt:lpstr>
      </vt:variant>
      <vt:variant>
        <vt:i4>16</vt:i4>
      </vt:variant>
    </vt:vector>
  </HeadingPairs>
  <TitlesOfParts>
    <vt:vector size="24" baseType="lpstr">
      <vt:lpstr>Aptos</vt:lpstr>
      <vt:lpstr>Aptos Display</vt:lpstr>
      <vt:lpstr>Archivo Black</vt:lpstr>
      <vt:lpstr>Arial</vt:lpstr>
      <vt:lpstr>Calibri</vt:lpstr>
      <vt:lpstr>Roboto</vt:lpstr>
      <vt:lpstr>Simple Light</vt:lpstr>
      <vt:lpstr>Motiv Office</vt:lpstr>
      <vt:lpstr>Rizika v udržitelnosti sociálních pedagogů v ZŠ</vt:lpstr>
      <vt:lpstr>Stav financování sociálních pedagogů v roce 2024</vt:lpstr>
      <vt:lpstr>Výhled</vt:lpstr>
      <vt:lpstr>Akce</vt:lpstr>
      <vt:lpstr>Zkušenosti z projektu Signály Pilotáž využivání metody case managmentu ve školní sociální práci</vt:lpstr>
      <vt:lpstr>VÝSLEDKY CM (po 6 měsících spolupráce)</vt:lpstr>
      <vt:lpstr>Vzniklá metodická podpora</vt:lpstr>
      <vt:lpstr>Kazuistika dětí - LITVÍNOV </vt:lpstr>
      <vt:lpstr>Hlavní oblast podpory – absence dětí</vt:lpstr>
      <vt:lpstr>Kazuistika dětí - CHOMUTOV </vt:lpstr>
      <vt:lpstr>Hlavní oblast podpory – školní příprava dětí</vt:lpstr>
      <vt:lpstr>Kazuistika dětí - BRNO </vt:lpstr>
      <vt:lpstr>Hlavní oblast podpory – ohrožení vzdělávacím neúspěchem</vt:lpstr>
      <vt:lpstr>Kazuistika dětí – LYSÁ NAD LABEM</vt:lpstr>
      <vt:lpstr>Hlavní oblast podpory – duševní zdraví </vt:lpstr>
      <vt:lpstr>Děkujeme za pozornost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Kamila Michálková</dc:creator>
  <cp:lastModifiedBy>Lenka Felcmanová</cp:lastModifiedBy>
  <cp:revision>10</cp:revision>
  <dcterms:created xsi:type="dcterms:W3CDTF">2025-01-13T19:51:31Z</dcterms:created>
  <dcterms:modified xsi:type="dcterms:W3CDTF">2025-01-14T11:56:34Z</dcterms:modified>
</cp:coreProperties>
</file>